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5603200" cy="1508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/>
  </p:normalViewPr>
  <p:slideViewPr>
    <p:cSldViewPr snapToGrid="0">
      <p:cViewPr>
        <p:scale>
          <a:sx n="98" d="100"/>
          <a:sy n="98" d="100"/>
        </p:scale>
        <p:origin x="41" y="-28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469199"/>
            <a:ext cx="19202400" cy="5252720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7924484"/>
            <a:ext cx="19202400" cy="3642676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22290" y="803275"/>
            <a:ext cx="5520690" cy="1278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0220" y="803275"/>
            <a:ext cx="16242030" cy="127860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885" y="3761425"/>
            <a:ext cx="22082760" cy="6276021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6885" y="10096820"/>
            <a:ext cx="22082760" cy="3300411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0220" y="4016375"/>
            <a:ext cx="10881360" cy="957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1620" y="4016375"/>
            <a:ext cx="10881360" cy="957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5" y="803276"/>
            <a:ext cx="22082760" cy="2916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556" y="3698559"/>
            <a:ext cx="10831353" cy="1812606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556" y="5511165"/>
            <a:ext cx="10831353" cy="810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61620" y="3698559"/>
            <a:ext cx="10884695" cy="1812606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61620" y="5511165"/>
            <a:ext cx="10884695" cy="810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6" y="1005840"/>
            <a:ext cx="8257698" cy="352044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4695" y="2172336"/>
            <a:ext cx="12961620" cy="10721975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6" y="4526280"/>
            <a:ext cx="8257698" cy="8385494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6" y="1005840"/>
            <a:ext cx="8257698" cy="352044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84695" y="2172336"/>
            <a:ext cx="12961620" cy="10721975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556" y="4526280"/>
            <a:ext cx="8257698" cy="8385494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0220" y="803276"/>
            <a:ext cx="22082760" cy="2916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0220" y="4016375"/>
            <a:ext cx="22082760" cy="9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220" y="13983971"/>
            <a:ext cx="5760720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CF97-4EDF-409B-85A9-BF236BBBD98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81060" y="13983971"/>
            <a:ext cx="8641080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82260" y="13983971"/>
            <a:ext cx="5760720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E6F5-397D-470C-BAEA-FFAF273F2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98AC-5B8D-EAB1-4C15-E09D41C1E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6407" y="183147"/>
            <a:ext cx="17750118" cy="827514"/>
          </a:xfrm>
        </p:spPr>
        <p:txBody>
          <a:bodyPr>
            <a:normAutofit/>
          </a:bodyPr>
          <a:lstStyle/>
          <a:p>
            <a:r>
              <a:rPr lang="en-US" sz="3494" b="1" dirty="0"/>
              <a:t>Reviewing GNSS quality for Coal Bank Pass, CO- UAS Lidar 04/09/2024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703DBB0-B790-9E97-0246-7A987A88EE69}"/>
              </a:ext>
            </a:extLst>
          </p:cNvPr>
          <p:cNvSpPr txBox="1"/>
          <p:nvPr/>
        </p:nvSpPr>
        <p:spPr>
          <a:xfrm>
            <a:off x="15771551" y="1606597"/>
            <a:ext cx="1628801" cy="191681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>
              <a:spcBef>
                <a:spcPts val="97"/>
              </a:spcBef>
            </a:pP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PDOP</a:t>
            </a:r>
            <a:r>
              <a:rPr lang="en-US" sz="1165" b="1" spc="-19" dirty="0">
                <a:solidFill>
                  <a:srgbClr val="00008A"/>
                </a:solidFill>
                <a:latin typeface="Tahoma"/>
                <a:cs typeface="Tahoma"/>
              </a:rPr>
              <a:t> - Base</a:t>
            </a:r>
            <a:endParaRPr sz="1165" dirty="0">
              <a:latin typeface="Tahoma"/>
              <a:cs typeface="Tahoma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0CA4A36F-CBB7-A879-6A97-0FDA4BBFD9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3470" y="2150437"/>
            <a:ext cx="2286580" cy="1718199"/>
          </a:xfrm>
          <a:prstGeom prst="rect">
            <a:avLst/>
          </a:prstGeom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id="{C4FD519D-A6EF-BA50-A5BA-B7A8039253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9136" y="2167221"/>
            <a:ext cx="2924516" cy="19272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0CAE7F-A997-98C4-DD68-739C875994EA}"/>
              </a:ext>
            </a:extLst>
          </p:cNvPr>
          <p:cNvSpPr txBox="1"/>
          <p:nvPr/>
        </p:nvSpPr>
        <p:spPr>
          <a:xfrm>
            <a:off x="18210989" y="1552956"/>
            <a:ext cx="3444003" cy="298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27"/>
            <a:r>
              <a:rPr lang="en-US" sz="1200" b="1" dirty="0">
                <a:solidFill>
                  <a:srgbClr val="00008A"/>
                </a:solidFill>
                <a:latin typeface="Tahoma"/>
                <a:cs typeface="Tahoma"/>
              </a:rPr>
              <a:t>Estimated</a:t>
            </a:r>
            <a:r>
              <a:rPr lang="en-US" sz="1359" b="1" spc="-3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lang="en-US" sz="1359" b="1" dirty="0">
                <a:solidFill>
                  <a:srgbClr val="00008A"/>
                </a:solidFill>
                <a:latin typeface="Tahoma"/>
                <a:cs typeface="Tahoma"/>
              </a:rPr>
              <a:t>Position</a:t>
            </a:r>
            <a:r>
              <a:rPr lang="en-US" sz="1359" b="1" spc="-3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lang="en-US" sz="1359" b="1" spc="-10" dirty="0">
                <a:solidFill>
                  <a:srgbClr val="00008A"/>
                </a:solidFill>
                <a:latin typeface="Tahoma"/>
                <a:cs typeface="Tahoma"/>
              </a:rPr>
              <a:t>Accuracy -Base</a:t>
            </a:r>
            <a:endParaRPr lang="en-US" sz="1359" dirty="0">
              <a:latin typeface="Tahoma"/>
              <a:cs typeface="Tahoma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0FFFFE0-8511-07D5-83FE-C6095BC3B0A4}"/>
              </a:ext>
            </a:extLst>
          </p:cNvPr>
          <p:cNvSpPr txBox="1"/>
          <p:nvPr/>
        </p:nvSpPr>
        <p:spPr>
          <a:xfrm>
            <a:off x="21765869" y="1549105"/>
            <a:ext cx="4777740" cy="41572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Smoothed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Performance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Metrics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Position</a:t>
            </a:r>
            <a:r>
              <a:rPr sz="971" b="1" i="1" spc="-3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Error</a:t>
            </a:r>
            <a:r>
              <a:rPr sz="971" b="1" i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RMS</a:t>
            </a:r>
            <a:r>
              <a:rPr sz="971" b="1" i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24" dirty="0">
                <a:solidFill>
                  <a:srgbClr val="00008A"/>
                </a:solidFill>
                <a:latin typeface="Tahoma"/>
                <a:cs typeface="Tahoma"/>
              </a:rPr>
              <a:t>(m)</a:t>
            </a:r>
            <a:endParaRPr sz="971" dirty="0">
              <a:latin typeface="Tahoma"/>
              <a:cs typeface="Tahoma"/>
            </a:endParaRP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FEB5B26E-FEAC-0254-718C-96D4BAB9213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54992" y="2167221"/>
            <a:ext cx="3037125" cy="1927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2DF858-357B-F9F5-8CAB-6EA9BB538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99" y="1745668"/>
            <a:ext cx="1801824" cy="2587184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40B256D7-7ED4-4D39-382A-668EB69BF183}"/>
              </a:ext>
            </a:extLst>
          </p:cNvPr>
          <p:cNvSpPr txBox="1"/>
          <p:nvPr/>
        </p:nvSpPr>
        <p:spPr>
          <a:xfrm>
            <a:off x="9973318" y="1507932"/>
            <a:ext cx="4777740" cy="475470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Rover</a:t>
            </a:r>
            <a:r>
              <a:rPr sz="1359" b="1" spc="-5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r>
              <a:rPr sz="1359" b="1" spc="-5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spc="-24" dirty="0">
                <a:solidFill>
                  <a:srgbClr val="00008A"/>
                </a:solidFill>
                <a:latin typeface="Tahoma"/>
                <a:cs typeface="Tahoma"/>
              </a:rPr>
              <a:t>QC</a:t>
            </a:r>
            <a:endParaRPr sz="1359" dirty="0">
              <a:latin typeface="Tahoma"/>
              <a:cs typeface="Tahoma"/>
            </a:endParaRPr>
          </a:p>
          <a:p>
            <a:pPr marL="12327">
              <a:spcBef>
                <a:spcPts val="592"/>
              </a:spcBef>
            </a:pP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Raw</a:t>
            </a:r>
            <a:r>
              <a:rPr sz="1165" b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IMU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Import</a:t>
            </a:r>
            <a:r>
              <a:rPr sz="1165" b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QC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 Summary</a:t>
            </a:r>
            <a:endParaRPr sz="1165" dirty="0">
              <a:latin typeface="Tahoma"/>
              <a:cs typeface="Tahoma"/>
            </a:endParaRPr>
          </a:p>
        </p:txBody>
      </p: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322EA90F-159E-7659-140C-FE1177B7D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52807"/>
              </p:ext>
            </p:extLst>
          </p:nvPr>
        </p:nvGraphicFramePr>
        <p:xfrm>
          <a:off x="9913104" y="2336803"/>
          <a:ext cx="2129060" cy="1254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004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file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imu_Mission</a:t>
                      </a:r>
                      <a:r>
                        <a:rPr sz="600" spc="-4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600" spc="-20" dirty="0">
                          <a:latin typeface="Consolas"/>
                          <a:cs typeface="Consolas"/>
                        </a:rPr>
                        <a:t>1.dat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04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check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file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imudt_Mission</a:t>
                      </a:r>
                      <a:r>
                        <a:rPr sz="600" spc="-5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600" spc="-10" dirty="0">
                          <a:latin typeface="Consolas"/>
                          <a:cs typeface="Consolas"/>
                        </a:rPr>
                        <a:t>1.log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04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Records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Processed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192677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65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Termination</a:t>
                      </a:r>
                      <a:r>
                        <a:rPr sz="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Status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Warnings</a:t>
                      </a:r>
                      <a:endParaRPr sz="600" b="1" dirty="0">
                        <a:solidFill>
                          <a:srgbClr val="FF0000"/>
                        </a:solidFill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937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Anomalies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1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004">
                <a:tc gridSpan="2"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Failure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Messages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object 5">
            <a:extLst>
              <a:ext uri="{FF2B5EF4-FFF2-40B4-BE49-F238E27FC236}">
                <a16:creationId xmlns:a16="http://schemas.microsoft.com/office/drawing/2014/main" id="{DA112DE2-7B53-43D0-A18A-183484B8F7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56969" y="2234102"/>
            <a:ext cx="2924516" cy="1820913"/>
          </a:xfrm>
          <a:prstGeom prst="rect">
            <a:avLst/>
          </a:prstGeom>
        </p:spPr>
      </p:pic>
      <p:sp>
        <p:nvSpPr>
          <p:cNvPr id="23" name="object 4">
            <a:extLst>
              <a:ext uri="{FF2B5EF4-FFF2-40B4-BE49-F238E27FC236}">
                <a16:creationId xmlns:a16="http://schemas.microsoft.com/office/drawing/2014/main" id="{0241F43E-0A61-F48A-D566-62CEEFF2C0A4}"/>
              </a:ext>
            </a:extLst>
          </p:cNvPr>
          <p:cNvSpPr txBox="1"/>
          <p:nvPr/>
        </p:nvSpPr>
        <p:spPr>
          <a:xfrm>
            <a:off x="12511400" y="1488043"/>
            <a:ext cx="3009174" cy="506587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lang="en-US" sz="1165" b="1" dirty="0">
                <a:solidFill>
                  <a:srgbClr val="00008A"/>
                </a:solidFill>
                <a:latin typeface="Tahoma"/>
                <a:cs typeface="Tahoma"/>
              </a:rPr>
              <a:t>Rover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Observables</a:t>
            </a:r>
            <a:r>
              <a:rPr sz="1165" b="1" spc="-4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&amp;</a:t>
            </a:r>
            <a:r>
              <a:rPr sz="1165" b="1" spc="-4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Satellite</a:t>
            </a:r>
            <a:r>
              <a:rPr sz="1165" b="1" spc="-3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GPS/GLONASS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L1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 Satellite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Lock/Elevation</a:t>
            </a:r>
            <a:endParaRPr sz="971" dirty="0">
              <a:latin typeface="Tahoma"/>
              <a:cs typeface="Tahoma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ECCD6E85-4780-E348-FDDF-74E5050A0868}"/>
              </a:ext>
            </a:extLst>
          </p:cNvPr>
          <p:cNvSpPr txBox="1"/>
          <p:nvPr/>
        </p:nvSpPr>
        <p:spPr>
          <a:xfrm>
            <a:off x="3325344" y="1541041"/>
            <a:ext cx="4777740" cy="22155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1359" b="1" spc="-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Station</a:t>
            </a:r>
            <a:r>
              <a:rPr sz="1359" b="1" spc="-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spc="-10" dirty="0">
                <a:solidFill>
                  <a:srgbClr val="00008A"/>
                </a:solidFill>
                <a:latin typeface="Tahoma"/>
                <a:cs typeface="Tahoma"/>
              </a:rPr>
              <a:t>Information</a:t>
            </a:r>
            <a:endParaRPr sz="1359" dirty="0">
              <a:latin typeface="Tahoma"/>
              <a:cs typeface="Tahoma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2324A066-53B6-6C6C-8307-6DDDC917BFCC}"/>
              </a:ext>
            </a:extLst>
          </p:cNvPr>
          <p:cNvSpPr txBox="1"/>
          <p:nvPr/>
        </p:nvSpPr>
        <p:spPr>
          <a:xfrm>
            <a:off x="6497013" y="1432721"/>
            <a:ext cx="2971912" cy="515246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Observables</a:t>
            </a:r>
            <a:r>
              <a:rPr sz="1165" b="1" spc="-2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&amp;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Satellite</a:t>
            </a:r>
            <a:r>
              <a:rPr sz="1165" b="1" spc="-2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971" b="1" i="1" spc="-1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GPS/GLONASS</a:t>
            </a:r>
            <a:r>
              <a:rPr sz="971" b="1" i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L1</a:t>
            </a:r>
            <a:r>
              <a:rPr sz="971" b="1" i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Satellite Lock/Elevation</a:t>
            </a:r>
            <a:endParaRPr sz="971" dirty="0">
              <a:latin typeface="Tahoma"/>
              <a:cs typeface="Tahoma"/>
            </a:endParaRPr>
          </a:p>
        </p:txBody>
      </p:sp>
      <p:pic>
        <p:nvPicPr>
          <p:cNvPr id="27" name="object 5">
            <a:extLst>
              <a:ext uri="{FF2B5EF4-FFF2-40B4-BE49-F238E27FC236}">
                <a16:creationId xmlns:a16="http://schemas.microsoft.com/office/drawing/2014/main" id="{699399D3-99BB-4F49-8E8E-0DADE2986A3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1184" y="2168447"/>
            <a:ext cx="3037125" cy="205581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16D520-C56D-D055-E017-5A8F260323F6}"/>
              </a:ext>
            </a:extLst>
          </p:cNvPr>
          <p:cNvCxnSpPr/>
          <p:nvPr/>
        </p:nvCxnSpPr>
        <p:spPr>
          <a:xfrm>
            <a:off x="2007021" y="2071084"/>
            <a:ext cx="1031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C1A4D457-6FD6-5A82-2B20-51BF6DA24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39" y="5010480"/>
            <a:ext cx="1801824" cy="2587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65329E-7E90-1960-3607-4A21CD817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68" y="8514296"/>
            <a:ext cx="1801824" cy="25871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3437CF-3551-8D78-E6A1-8D1572607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55" y="12059912"/>
            <a:ext cx="1801824" cy="2587184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EB2F36-CF53-9F89-46BD-E66CD5164C63}"/>
              </a:ext>
            </a:extLst>
          </p:cNvPr>
          <p:cNvCxnSpPr/>
          <p:nvPr/>
        </p:nvCxnSpPr>
        <p:spPr>
          <a:xfrm>
            <a:off x="2032661" y="5823619"/>
            <a:ext cx="1031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E1B704-8162-CDA5-D5FD-1E9138AD69BE}"/>
              </a:ext>
            </a:extLst>
          </p:cNvPr>
          <p:cNvCxnSpPr/>
          <p:nvPr/>
        </p:nvCxnSpPr>
        <p:spPr>
          <a:xfrm>
            <a:off x="1854995" y="10076412"/>
            <a:ext cx="1031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9DBB58-3F26-9D87-B17A-85CD5338629E}"/>
              </a:ext>
            </a:extLst>
          </p:cNvPr>
          <p:cNvCxnSpPr/>
          <p:nvPr/>
        </p:nvCxnSpPr>
        <p:spPr>
          <a:xfrm>
            <a:off x="2032661" y="14104979"/>
            <a:ext cx="1031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6AD1972-981F-838B-CD95-8548485D5F64}"/>
              </a:ext>
            </a:extLst>
          </p:cNvPr>
          <p:cNvSpPr/>
          <p:nvPr/>
        </p:nvSpPr>
        <p:spPr>
          <a:xfrm>
            <a:off x="3064570" y="1450249"/>
            <a:ext cx="6558319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2005E3-FE07-871D-CFF9-1DAE74B7379E}"/>
              </a:ext>
            </a:extLst>
          </p:cNvPr>
          <p:cNvSpPr/>
          <p:nvPr/>
        </p:nvSpPr>
        <p:spPr>
          <a:xfrm>
            <a:off x="9728120" y="1456785"/>
            <a:ext cx="5776530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7096BA-FAF2-5340-516C-BABF3B43287E}"/>
              </a:ext>
            </a:extLst>
          </p:cNvPr>
          <p:cNvSpPr/>
          <p:nvPr/>
        </p:nvSpPr>
        <p:spPr>
          <a:xfrm>
            <a:off x="15637132" y="1450249"/>
            <a:ext cx="9274184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B0CEA2D-22BB-B977-7D21-0A3103F06B4A}"/>
              </a:ext>
            </a:extLst>
          </p:cNvPr>
          <p:cNvCxnSpPr/>
          <p:nvPr/>
        </p:nvCxnSpPr>
        <p:spPr>
          <a:xfrm>
            <a:off x="17585402" y="1549105"/>
            <a:ext cx="0" cy="5219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32D471-D3A1-74DA-828E-F341DE03CF30}"/>
              </a:ext>
            </a:extLst>
          </p:cNvPr>
          <p:cNvCxnSpPr>
            <a:cxnSpLocks/>
          </p:cNvCxnSpPr>
          <p:nvPr/>
        </p:nvCxnSpPr>
        <p:spPr>
          <a:xfrm flipH="1">
            <a:off x="20758658" y="1810094"/>
            <a:ext cx="211789" cy="5101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ject 4">
            <a:extLst>
              <a:ext uri="{FF2B5EF4-FFF2-40B4-BE49-F238E27FC236}">
                <a16:creationId xmlns:a16="http://schemas.microsoft.com/office/drawing/2014/main" id="{AF92901F-C2C4-4D9A-F969-ECD48D9497D3}"/>
              </a:ext>
            </a:extLst>
          </p:cNvPr>
          <p:cNvSpPr txBox="1"/>
          <p:nvPr/>
        </p:nvSpPr>
        <p:spPr>
          <a:xfrm>
            <a:off x="1240289" y="1359199"/>
            <a:ext cx="2971912" cy="282589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lang="en-US" sz="1165" b="1" dirty="0">
                <a:solidFill>
                  <a:srgbClr val="00008A"/>
                </a:solidFill>
                <a:latin typeface="Tahoma"/>
                <a:cs typeface="Tahoma"/>
              </a:rPr>
              <a:t>Flight 4</a:t>
            </a:r>
            <a:endParaRPr sz="1165" dirty="0">
              <a:latin typeface="Tahoma"/>
              <a:cs typeface="Tahoma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D965C1AF-E791-0BF8-D6B7-8112531FD27B}"/>
              </a:ext>
            </a:extLst>
          </p:cNvPr>
          <p:cNvSpPr txBox="1"/>
          <p:nvPr/>
        </p:nvSpPr>
        <p:spPr>
          <a:xfrm>
            <a:off x="1314941" y="4644220"/>
            <a:ext cx="2971912" cy="282589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lang="en-US" sz="1165" b="1" dirty="0">
                <a:solidFill>
                  <a:srgbClr val="00008A"/>
                </a:solidFill>
                <a:latin typeface="Tahoma"/>
                <a:cs typeface="Tahoma"/>
              </a:rPr>
              <a:t>Flight 3</a:t>
            </a:r>
            <a:endParaRPr sz="1165" dirty="0">
              <a:latin typeface="Tahoma"/>
              <a:cs typeface="Tahoma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941F3481-78EF-0EA1-3146-223A0E914C07}"/>
              </a:ext>
            </a:extLst>
          </p:cNvPr>
          <p:cNvSpPr txBox="1"/>
          <p:nvPr/>
        </p:nvSpPr>
        <p:spPr>
          <a:xfrm>
            <a:off x="1240289" y="8152598"/>
            <a:ext cx="2971912" cy="282589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lang="en-US" sz="1165" b="1" dirty="0">
                <a:solidFill>
                  <a:srgbClr val="00008A"/>
                </a:solidFill>
                <a:latin typeface="Tahoma"/>
                <a:cs typeface="Tahoma"/>
              </a:rPr>
              <a:t>Flight 2</a:t>
            </a:r>
            <a:endParaRPr sz="1165" dirty="0">
              <a:latin typeface="Tahoma"/>
              <a:cs typeface="Tahoma"/>
            </a:endParaRP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391796A5-0A8A-CC07-5EB1-6E6944D8E071}"/>
              </a:ext>
            </a:extLst>
          </p:cNvPr>
          <p:cNvSpPr txBox="1"/>
          <p:nvPr/>
        </p:nvSpPr>
        <p:spPr>
          <a:xfrm>
            <a:off x="1240289" y="11710271"/>
            <a:ext cx="2971912" cy="282589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lang="en-US" sz="1165" b="1" dirty="0">
                <a:solidFill>
                  <a:srgbClr val="00008A"/>
                </a:solidFill>
                <a:latin typeface="Tahoma"/>
                <a:cs typeface="Tahoma"/>
              </a:rPr>
              <a:t>Flight 1</a:t>
            </a:r>
            <a:endParaRPr sz="1165" dirty="0">
              <a:latin typeface="Tahoma"/>
              <a:cs typeface="Tahoma"/>
            </a:endParaRPr>
          </a:p>
        </p:txBody>
      </p:sp>
      <p:graphicFrame>
        <p:nvGraphicFramePr>
          <p:cNvPr id="47" name="object 3">
            <a:extLst>
              <a:ext uri="{FF2B5EF4-FFF2-40B4-BE49-F238E27FC236}">
                <a16:creationId xmlns:a16="http://schemas.microsoft.com/office/drawing/2014/main" id="{155A9E70-20FE-DBCA-56AE-6433EB929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17936"/>
              </p:ext>
            </p:extLst>
          </p:nvPr>
        </p:nvGraphicFramePr>
        <p:xfrm>
          <a:off x="3243100" y="2046954"/>
          <a:ext cx="2954215" cy="1905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Statistics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5" dirty="0">
                          <a:latin typeface="Calibri"/>
                          <a:cs typeface="Calibri"/>
                        </a:rPr>
                        <a:t>Min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5" dirty="0">
                          <a:latin typeface="Calibri"/>
                          <a:cs typeface="Calibri"/>
                        </a:rPr>
                        <a:t>Max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0" dirty="0">
                          <a:latin typeface="Calibri"/>
                          <a:cs typeface="Calibri"/>
                        </a:rPr>
                        <a:t>Mean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length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(km)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0.01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1.23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GPS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9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8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GLONASS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QZSS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BEIDOU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GALILEO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19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18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0" dirty="0">
                          <a:latin typeface="Calibri"/>
                          <a:cs typeface="Calibri"/>
                        </a:rPr>
                        <a:t>PDOP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1.36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5.97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1.53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QC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Gaps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3.00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3.00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907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Type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Fixed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Float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Epoch</a:t>
                      </a:r>
                      <a:r>
                        <a:rPr sz="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(sec)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906.00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3.00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870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Percentage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99.67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0.33</a:t>
                      </a:r>
                      <a:endParaRPr sz="6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8C85B6B7-62C8-2907-5362-3F001E552CF1}"/>
              </a:ext>
            </a:extLst>
          </p:cNvPr>
          <p:cNvSpPr/>
          <p:nvPr/>
        </p:nvSpPr>
        <p:spPr>
          <a:xfrm>
            <a:off x="3082986" y="4872542"/>
            <a:ext cx="6558319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A3BD3B-BDBF-554B-99FD-A4AFCDE27FAA}"/>
              </a:ext>
            </a:extLst>
          </p:cNvPr>
          <p:cNvSpPr/>
          <p:nvPr/>
        </p:nvSpPr>
        <p:spPr>
          <a:xfrm>
            <a:off x="3109780" y="8330000"/>
            <a:ext cx="6558319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5ABA15-17BA-7462-878D-419AE0FFF92D}"/>
              </a:ext>
            </a:extLst>
          </p:cNvPr>
          <p:cNvSpPr/>
          <p:nvPr/>
        </p:nvSpPr>
        <p:spPr>
          <a:xfrm>
            <a:off x="3109780" y="11839491"/>
            <a:ext cx="6558319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030E36-9289-FE22-FF36-BF1A9F8DC5E1}"/>
              </a:ext>
            </a:extLst>
          </p:cNvPr>
          <p:cNvSpPr/>
          <p:nvPr/>
        </p:nvSpPr>
        <p:spPr>
          <a:xfrm>
            <a:off x="9744044" y="4887459"/>
            <a:ext cx="5776530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1786875-DE13-DF44-BD2A-55E2064A9888}"/>
              </a:ext>
            </a:extLst>
          </p:cNvPr>
          <p:cNvSpPr/>
          <p:nvPr/>
        </p:nvSpPr>
        <p:spPr>
          <a:xfrm>
            <a:off x="9768379" y="8330000"/>
            <a:ext cx="5776530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FD61F6-76A1-8C65-C409-1072C83E9F30}"/>
              </a:ext>
            </a:extLst>
          </p:cNvPr>
          <p:cNvSpPr/>
          <p:nvPr/>
        </p:nvSpPr>
        <p:spPr>
          <a:xfrm>
            <a:off x="9768379" y="11839491"/>
            <a:ext cx="5776530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20D3C7B-DFBF-5DA6-A6FB-B3F91C03331B}"/>
              </a:ext>
            </a:extLst>
          </p:cNvPr>
          <p:cNvSpPr/>
          <p:nvPr/>
        </p:nvSpPr>
        <p:spPr>
          <a:xfrm>
            <a:off x="15637132" y="4911063"/>
            <a:ext cx="9274184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5CCD00A-27B5-CBA4-24F5-F84633A063D3}"/>
              </a:ext>
            </a:extLst>
          </p:cNvPr>
          <p:cNvSpPr/>
          <p:nvPr/>
        </p:nvSpPr>
        <p:spPr>
          <a:xfrm>
            <a:off x="15637132" y="8343314"/>
            <a:ext cx="9274184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D6FC6F-DC8F-162A-0832-635A16B3D3EE}"/>
              </a:ext>
            </a:extLst>
          </p:cNvPr>
          <p:cNvSpPr/>
          <p:nvPr/>
        </p:nvSpPr>
        <p:spPr>
          <a:xfrm>
            <a:off x="15645189" y="11851565"/>
            <a:ext cx="9274184" cy="302802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5185771C-63EC-6B66-141A-A48302639383}"/>
              </a:ext>
            </a:extLst>
          </p:cNvPr>
          <p:cNvSpPr txBox="1"/>
          <p:nvPr/>
        </p:nvSpPr>
        <p:spPr>
          <a:xfrm>
            <a:off x="15825977" y="5155340"/>
            <a:ext cx="1628801" cy="191681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>
              <a:spcBef>
                <a:spcPts val="97"/>
              </a:spcBef>
            </a:pP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PDOP</a:t>
            </a:r>
            <a:r>
              <a:rPr lang="en-US" sz="1165" b="1" spc="-19" dirty="0">
                <a:solidFill>
                  <a:srgbClr val="00008A"/>
                </a:solidFill>
                <a:latin typeface="Tahoma"/>
                <a:cs typeface="Tahoma"/>
              </a:rPr>
              <a:t> - Base</a:t>
            </a:r>
            <a:endParaRPr sz="1165" dirty="0">
              <a:latin typeface="Tahoma"/>
              <a:cs typeface="Tahom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CA76B6-E20D-EBBA-F0A5-1B1AF3405D72}"/>
              </a:ext>
            </a:extLst>
          </p:cNvPr>
          <p:cNvSpPr txBox="1"/>
          <p:nvPr/>
        </p:nvSpPr>
        <p:spPr>
          <a:xfrm>
            <a:off x="18265415" y="5101699"/>
            <a:ext cx="34440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27"/>
            <a:r>
              <a:rPr lang="en-US" sz="1200" b="1" dirty="0">
                <a:solidFill>
                  <a:srgbClr val="00008A"/>
                </a:solidFill>
                <a:latin typeface="Tahoma"/>
                <a:cs typeface="Tahoma"/>
              </a:rPr>
              <a:t>Estimated</a:t>
            </a:r>
            <a:r>
              <a:rPr lang="en-US" sz="1200" b="1" spc="-3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lang="en-US" sz="1200" b="1" dirty="0">
                <a:solidFill>
                  <a:srgbClr val="00008A"/>
                </a:solidFill>
                <a:latin typeface="Tahoma"/>
                <a:cs typeface="Tahoma"/>
              </a:rPr>
              <a:t>Position</a:t>
            </a:r>
            <a:r>
              <a:rPr lang="en-US" sz="1200" b="1" spc="-3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lang="en-US" sz="1200" b="1" spc="-10" dirty="0">
                <a:solidFill>
                  <a:srgbClr val="00008A"/>
                </a:solidFill>
                <a:latin typeface="Tahoma"/>
                <a:cs typeface="Tahoma"/>
              </a:rPr>
              <a:t>Accuracy -Base</a:t>
            </a:r>
            <a:endParaRPr lang="en-US" sz="1200" dirty="0">
              <a:latin typeface="Tahoma"/>
              <a:cs typeface="Tahoma"/>
            </a:endParaRPr>
          </a:p>
        </p:txBody>
      </p:sp>
      <p:sp>
        <p:nvSpPr>
          <p:cNvPr id="59" name="object 2">
            <a:extLst>
              <a:ext uri="{FF2B5EF4-FFF2-40B4-BE49-F238E27FC236}">
                <a16:creationId xmlns:a16="http://schemas.microsoft.com/office/drawing/2014/main" id="{F9C5787E-CE5D-4632-C0D8-EE82CDE4415C}"/>
              </a:ext>
            </a:extLst>
          </p:cNvPr>
          <p:cNvSpPr txBox="1"/>
          <p:nvPr/>
        </p:nvSpPr>
        <p:spPr>
          <a:xfrm>
            <a:off x="21750473" y="5101412"/>
            <a:ext cx="4777740" cy="41572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Smoothed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Performance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Metrics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Position</a:t>
            </a:r>
            <a:r>
              <a:rPr sz="971" b="1" i="1" spc="-3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Error</a:t>
            </a:r>
            <a:r>
              <a:rPr sz="971" b="1" i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RMS</a:t>
            </a:r>
            <a:r>
              <a:rPr sz="971" b="1" i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24" dirty="0">
                <a:solidFill>
                  <a:srgbClr val="00008A"/>
                </a:solidFill>
                <a:latin typeface="Tahoma"/>
                <a:cs typeface="Tahoma"/>
              </a:rPr>
              <a:t>(m)</a:t>
            </a:r>
            <a:endParaRPr sz="971" dirty="0">
              <a:latin typeface="Tahoma"/>
              <a:cs typeface="Tahoma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BB31B9CA-7E9D-CA13-C2DE-861BB74CA1B8}"/>
              </a:ext>
            </a:extLst>
          </p:cNvPr>
          <p:cNvSpPr txBox="1"/>
          <p:nvPr/>
        </p:nvSpPr>
        <p:spPr>
          <a:xfrm>
            <a:off x="10027744" y="5056675"/>
            <a:ext cx="4777740" cy="475470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Rover</a:t>
            </a:r>
            <a:r>
              <a:rPr sz="1359" b="1" spc="-5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r>
              <a:rPr sz="1359" b="1" spc="-5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spc="-24" dirty="0">
                <a:solidFill>
                  <a:srgbClr val="00008A"/>
                </a:solidFill>
                <a:latin typeface="Tahoma"/>
                <a:cs typeface="Tahoma"/>
              </a:rPr>
              <a:t>QC</a:t>
            </a:r>
            <a:endParaRPr sz="1359" dirty="0">
              <a:latin typeface="Tahoma"/>
              <a:cs typeface="Tahoma"/>
            </a:endParaRPr>
          </a:p>
          <a:p>
            <a:pPr marL="12327">
              <a:spcBef>
                <a:spcPts val="592"/>
              </a:spcBef>
            </a:pP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Raw</a:t>
            </a:r>
            <a:r>
              <a:rPr sz="1165" b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IMU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Import</a:t>
            </a:r>
            <a:r>
              <a:rPr sz="1165" b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QC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 Summary</a:t>
            </a:r>
            <a:endParaRPr sz="1165" dirty="0">
              <a:latin typeface="Tahoma"/>
              <a:cs typeface="Tahoma"/>
            </a:endParaRPr>
          </a:p>
        </p:txBody>
      </p:sp>
      <p:sp>
        <p:nvSpPr>
          <p:cNvPr id="61" name="object 4">
            <a:extLst>
              <a:ext uri="{FF2B5EF4-FFF2-40B4-BE49-F238E27FC236}">
                <a16:creationId xmlns:a16="http://schemas.microsoft.com/office/drawing/2014/main" id="{2EC5A88F-8017-1F6B-8480-3899034A0326}"/>
              </a:ext>
            </a:extLst>
          </p:cNvPr>
          <p:cNvSpPr txBox="1"/>
          <p:nvPr/>
        </p:nvSpPr>
        <p:spPr>
          <a:xfrm>
            <a:off x="12565826" y="5036786"/>
            <a:ext cx="3009174" cy="506587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lang="en-US" sz="1165" b="1" dirty="0">
                <a:solidFill>
                  <a:srgbClr val="00008A"/>
                </a:solidFill>
                <a:latin typeface="Tahoma"/>
                <a:cs typeface="Tahoma"/>
              </a:rPr>
              <a:t>Rover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Observables</a:t>
            </a:r>
            <a:r>
              <a:rPr sz="1165" b="1" spc="-4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&amp;</a:t>
            </a:r>
            <a:r>
              <a:rPr sz="1165" b="1" spc="-4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Satellite</a:t>
            </a:r>
            <a:r>
              <a:rPr sz="1165" b="1" spc="-3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GPS/GLONASS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L1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 Satellite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Lock/Elevation</a:t>
            </a:r>
            <a:endParaRPr sz="971" dirty="0">
              <a:latin typeface="Tahoma"/>
              <a:cs typeface="Tahoma"/>
            </a:endParaRPr>
          </a:p>
        </p:txBody>
      </p:sp>
      <p:sp>
        <p:nvSpPr>
          <p:cNvPr id="62" name="object 2">
            <a:extLst>
              <a:ext uri="{FF2B5EF4-FFF2-40B4-BE49-F238E27FC236}">
                <a16:creationId xmlns:a16="http://schemas.microsoft.com/office/drawing/2014/main" id="{34473B6E-E0A2-183F-01FF-D9942737DEA9}"/>
              </a:ext>
            </a:extLst>
          </p:cNvPr>
          <p:cNvSpPr txBox="1"/>
          <p:nvPr/>
        </p:nvSpPr>
        <p:spPr>
          <a:xfrm>
            <a:off x="3379770" y="5089784"/>
            <a:ext cx="4777740" cy="22155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1359" b="1" spc="-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Station</a:t>
            </a:r>
            <a:r>
              <a:rPr sz="1359" b="1" spc="-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spc="-10" dirty="0">
                <a:solidFill>
                  <a:srgbClr val="00008A"/>
                </a:solidFill>
                <a:latin typeface="Tahoma"/>
                <a:cs typeface="Tahoma"/>
              </a:rPr>
              <a:t>Information</a:t>
            </a:r>
            <a:endParaRPr sz="1359" dirty="0">
              <a:latin typeface="Tahoma"/>
              <a:cs typeface="Tahoma"/>
            </a:endParaRPr>
          </a:p>
        </p:txBody>
      </p:sp>
      <p:sp>
        <p:nvSpPr>
          <p:cNvPr id="63" name="object 4">
            <a:extLst>
              <a:ext uri="{FF2B5EF4-FFF2-40B4-BE49-F238E27FC236}">
                <a16:creationId xmlns:a16="http://schemas.microsoft.com/office/drawing/2014/main" id="{D7C1C4D2-D8B2-C617-8133-BDC9A4337350}"/>
              </a:ext>
            </a:extLst>
          </p:cNvPr>
          <p:cNvSpPr txBox="1"/>
          <p:nvPr/>
        </p:nvSpPr>
        <p:spPr>
          <a:xfrm>
            <a:off x="6551439" y="4981464"/>
            <a:ext cx="2971912" cy="515246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Observables</a:t>
            </a:r>
            <a:r>
              <a:rPr sz="1165" b="1" spc="-2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&amp;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Satellite</a:t>
            </a:r>
            <a:r>
              <a:rPr sz="1165" b="1" spc="-2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971" b="1" i="1" spc="-1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GPS/GLONASS</a:t>
            </a:r>
            <a:r>
              <a:rPr sz="971" b="1" i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L1</a:t>
            </a:r>
            <a:r>
              <a:rPr sz="971" b="1" i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Satellite Lock/Elevation</a:t>
            </a:r>
            <a:endParaRPr sz="971" dirty="0">
              <a:latin typeface="Tahoma"/>
              <a:cs typeface="Tahoma"/>
            </a:endParaRPr>
          </a:p>
        </p:txBody>
      </p:sp>
      <p:sp>
        <p:nvSpPr>
          <p:cNvPr id="64" name="object 4">
            <a:extLst>
              <a:ext uri="{FF2B5EF4-FFF2-40B4-BE49-F238E27FC236}">
                <a16:creationId xmlns:a16="http://schemas.microsoft.com/office/drawing/2014/main" id="{1A37406D-86B7-7E10-DCE9-03A516A17BC4}"/>
              </a:ext>
            </a:extLst>
          </p:cNvPr>
          <p:cNvSpPr txBox="1"/>
          <p:nvPr/>
        </p:nvSpPr>
        <p:spPr>
          <a:xfrm>
            <a:off x="15880403" y="8540797"/>
            <a:ext cx="1628801" cy="191681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>
              <a:spcBef>
                <a:spcPts val="97"/>
              </a:spcBef>
            </a:pP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PDOP</a:t>
            </a:r>
            <a:r>
              <a:rPr lang="en-US" sz="1165" b="1" spc="-19" dirty="0">
                <a:solidFill>
                  <a:srgbClr val="00008A"/>
                </a:solidFill>
                <a:latin typeface="Tahoma"/>
                <a:cs typeface="Tahoma"/>
              </a:rPr>
              <a:t> - Base</a:t>
            </a:r>
            <a:endParaRPr sz="1165" dirty="0">
              <a:latin typeface="Tahoma"/>
              <a:cs typeface="Tahom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FAC3AD-8559-C255-8A8A-C8CC467223C8}"/>
              </a:ext>
            </a:extLst>
          </p:cNvPr>
          <p:cNvSpPr txBox="1"/>
          <p:nvPr/>
        </p:nvSpPr>
        <p:spPr>
          <a:xfrm>
            <a:off x="18319841" y="8487156"/>
            <a:ext cx="34440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27"/>
            <a:r>
              <a:rPr lang="en-US" sz="1200" b="1" dirty="0">
                <a:solidFill>
                  <a:srgbClr val="00008A"/>
                </a:solidFill>
                <a:latin typeface="Tahoma"/>
                <a:cs typeface="Tahoma"/>
              </a:rPr>
              <a:t>Estimated</a:t>
            </a:r>
            <a:r>
              <a:rPr lang="en-US" sz="1200" b="1" spc="-3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lang="en-US" sz="1200" b="1" dirty="0">
                <a:solidFill>
                  <a:srgbClr val="00008A"/>
                </a:solidFill>
                <a:latin typeface="Tahoma"/>
                <a:cs typeface="Tahoma"/>
              </a:rPr>
              <a:t>Position</a:t>
            </a:r>
            <a:r>
              <a:rPr lang="en-US" sz="1200" b="1" spc="-3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lang="en-US" sz="1200" b="1" spc="-10" dirty="0">
                <a:solidFill>
                  <a:srgbClr val="00008A"/>
                </a:solidFill>
                <a:latin typeface="Tahoma"/>
                <a:cs typeface="Tahoma"/>
              </a:rPr>
              <a:t>Accuracy - Base</a:t>
            </a:r>
            <a:endParaRPr lang="en-US" sz="1200" dirty="0">
              <a:latin typeface="Tahoma"/>
              <a:cs typeface="Tahoma"/>
            </a:endParaRPr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0D1353DC-D2CF-15F3-BB80-F08BF0FA1BEC}"/>
              </a:ext>
            </a:extLst>
          </p:cNvPr>
          <p:cNvSpPr txBox="1"/>
          <p:nvPr/>
        </p:nvSpPr>
        <p:spPr>
          <a:xfrm>
            <a:off x="21802189" y="8483455"/>
            <a:ext cx="4777740" cy="41572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Smoothed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Performance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Metrics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Position</a:t>
            </a:r>
            <a:r>
              <a:rPr sz="971" b="1" i="1" spc="-3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Error</a:t>
            </a:r>
            <a:r>
              <a:rPr sz="971" b="1" i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RMS</a:t>
            </a:r>
            <a:r>
              <a:rPr sz="971" b="1" i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24" dirty="0">
                <a:solidFill>
                  <a:srgbClr val="00008A"/>
                </a:solidFill>
                <a:latin typeface="Tahoma"/>
                <a:cs typeface="Tahoma"/>
              </a:rPr>
              <a:t>(m)</a:t>
            </a:r>
            <a:endParaRPr sz="971" dirty="0">
              <a:latin typeface="Tahoma"/>
              <a:cs typeface="Tahoma"/>
            </a:endParaRPr>
          </a:p>
        </p:txBody>
      </p:sp>
      <p:sp>
        <p:nvSpPr>
          <p:cNvPr id="67" name="object 2">
            <a:extLst>
              <a:ext uri="{FF2B5EF4-FFF2-40B4-BE49-F238E27FC236}">
                <a16:creationId xmlns:a16="http://schemas.microsoft.com/office/drawing/2014/main" id="{702CC3E0-B643-D390-260A-5B804D1846BF}"/>
              </a:ext>
            </a:extLst>
          </p:cNvPr>
          <p:cNvSpPr txBox="1"/>
          <p:nvPr/>
        </p:nvSpPr>
        <p:spPr>
          <a:xfrm>
            <a:off x="10082170" y="8442132"/>
            <a:ext cx="4777740" cy="475470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Rover</a:t>
            </a:r>
            <a:r>
              <a:rPr sz="1359" b="1" spc="-5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r>
              <a:rPr sz="1359" b="1" spc="-5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spc="-24" dirty="0">
                <a:solidFill>
                  <a:srgbClr val="00008A"/>
                </a:solidFill>
                <a:latin typeface="Tahoma"/>
                <a:cs typeface="Tahoma"/>
              </a:rPr>
              <a:t>QC</a:t>
            </a:r>
            <a:endParaRPr sz="1359" dirty="0">
              <a:latin typeface="Tahoma"/>
              <a:cs typeface="Tahoma"/>
            </a:endParaRPr>
          </a:p>
          <a:p>
            <a:pPr marL="12327">
              <a:spcBef>
                <a:spcPts val="592"/>
              </a:spcBef>
            </a:pP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Raw</a:t>
            </a:r>
            <a:r>
              <a:rPr sz="1165" b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IMU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Import</a:t>
            </a:r>
            <a:r>
              <a:rPr sz="1165" b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QC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 Summary</a:t>
            </a:r>
            <a:endParaRPr sz="1165" dirty="0">
              <a:latin typeface="Tahoma"/>
              <a:cs typeface="Tahoma"/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D1457082-A3A8-BEE0-3F14-CCFBEEBE166C}"/>
              </a:ext>
            </a:extLst>
          </p:cNvPr>
          <p:cNvSpPr txBox="1"/>
          <p:nvPr/>
        </p:nvSpPr>
        <p:spPr>
          <a:xfrm>
            <a:off x="12620252" y="8422243"/>
            <a:ext cx="3009174" cy="506587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lang="en-US" sz="1165" b="1" dirty="0">
                <a:solidFill>
                  <a:srgbClr val="00008A"/>
                </a:solidFill>
                <a:latin typeface="Tahoma"/>
                <a:cs typeface="Tahoma"/>
              </a:rPr>
              <a:t>Rover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Observables</a:t>
            </a:r>
            <a:r>
              <a:rPr sz="1165" b="1" spc="-4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&amp;</a:t>
            </a:r>
            <a:r>
              <a:rPr sz="1165" b="1" spc="-4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Satellite</a:t>
            </a:r>
            <a:r>
              <a:rPr sz="1165" b="1" spc="-3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GPS/GLONASS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L1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 Satellite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Lock/Elevation</a:t>
            </a:r>
            <a:endParaRPr sz="971" dirty="0">
              <a:latin typeface="Tahoma"/>
              <a:cs typeface="Tahoma"/>
            </a:endParaRPr>
          </a:p>
        </p:txBody>
      </p:sp>
      <p:sp>
        <p:nvSpPr>
          <p:cNvPr id="69" name="object 2">
            <a:extLst>
              <a:ext uri="{FF2B5EF4-FFF2-40B4-BE49-F238E27FC236}">
                <a16:creationId xmlns:a16="http://schemas.microsoft.com/office/drawing/2014/main" id="{A0B0A907-6D15-F0F7-FEE0-555A69CFDB1C}"/>
              </a:ext>
            </a:extLst>
          </p:cNvPr>
          <p:cNvSpPr txBox="1"/>
          <p:nvPr/>
        </p:nvSpPr>
        <p:spPr>
          <a:xfrm>
            <a:off x="3434196" y="8475241"/>
            <a:ext cx="4777740" cy="22155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1359" b="1" spc="-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Station</a:t>
            </a:r>
            <a:r>
              <a:rPr sz="1359" b="1" spc="-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spc="-10" dirty="0">
                <a:solidFill>
                  <a:srgbClr val="00008A"/>
                </a:solidFill>
                <a:latin typeface="Tahoma"/>
                <a:cs typeface="Tahoma"/>
              </a:rPr>
              <a:t>Information</a:t>
            </a:r>
            <a:endParaRPr sz="1359" dirty="0">
              <a:latin typeface="Tahoma"/>
              <a:cs typeface="Tahoma"/>
            </a:endParaRPr>
          </a:p>
        </p:txBody>
      </p:sp>
      <p:sp>
        <p:nvSpPr>
          <p:cNvPr id="70" name="object 4">
            <a:extLst>
              <a:ext uri="{FF2B5EF4-FFF2-40B4-BE49-F238E27FC236}">
                <a16:creationId xmlns:a16="http://schemas.microsoft.com/office/drawing/2014/main" id="{948D83DD-31D8-717E-B210-50BD5516F66E}"/>
              </a:ext>
            </a:extLst>
          </p:cNvPr>
          <p:cNvSpPr txBox="1"/>
          <p:nvPr/>
        </p:nvSpPr>
        <p:spPr>
          <a:xfrm>
            <a:off x="6605865" y="8366921"/>
            <a:ext cx="2971912" cy="515246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Observables</a:t>
            </a:r>
            <a:r>
              <a:rPr sz="1165" b="1" spc="-2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&amp;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Satellite</a:t>
            </a:r>
            <a:r>
              <a:rPr sz="1165" b="1" spc="-2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971" b="1" i="1" spc="-1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GPS/GLONASS</a:t>
            </a:r>
            <a:r>
              <a:rPr sz="971" b="1" i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L1</a:t>
            </a:r>
            <a:r>
              <a:rPr sz="971" b="1" i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Satellite Lock/Elevation</a:t>
            </a:r>
            <a:endParaRPr sz="971" dirty="0">
              <a:latin typeface="Tahoma"/>
              <a:cs typeface="Tahoma"/>
            </a:endParaRPr>
          </a:p>
        </p:txBody>
      </p:sp>
      <p:sp>
        <p:nvSpPr>
          <p:cNvPr id="71" name="object 4">
            <a:extLst>
              <a:ext uri="{FF2B5EF4-FFF2-40B4-BE49-F238E27FC236}">
                <a16:creationId xmlns:a16="http://schemas.microsoft.com/office/drawing/2014/main" id="{2FF6ACE4-6D45-0694-36D3-AB555736A51D}"/>
              </a:ext>
            </a:extLst>
          </p:cNvPr>
          <p:cNvSpPr txBox="1"/>
          <p:nvPr/>
        </p:nvSpPr>
        <p:spPr>
          <a:xfrm>
            <a:off x="15956601" y="12067761"/>
            <a:ext cx="1628801" cy="191681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>
              <a:spcBef>
                <a:spcPts val="97"/>
              </a:spcBef>
            </a:pP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PDOP</a:t>
            </a:r>
            <a:r>
              <a:rPr lang="en-US" sz="1165" b="1" spc="-19" dirty="0">
                <a:solidFill>
                  <a:srgbClr val="00008A"/>
                </a:solidFill>
                <a:latin typeface="Tahoma"/>
                <a:cs typeface="Tahoma"/>
              </a:rPr>
              <a:t> -Base</a:t>
            </a:r>
            <a:endParaRPr sz="1165" dirty="0">
              <a:latin typeface="Tahoma"/>
              <a:cs typeface="Tahom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FACFB9-CB4F-7745-D08F-87714643F246}"/>
              </a:ext>
            </a:extLst>
          </p:cNvPr>
          <p:cNvSpPr txBox="1"/>
          <p:nvPr/>
        </p:nvSpPr>
        <p:spPr>
          <a:xfrm>
            <a:off x="18396039" y="12014120"/>
            <a:ext cx="34440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327"/>
            <a:r>
              <a:rPr lang="en-US" sz="1200" b="1" dirty="0">
                <a:solidFill>
                  <a:srgbClr val="00008A"/>
                </a:solidFill>
                <a:latin typeface="Tahoma"/>
                <a:cs typeface="Tahoma"/>
              </a:rPr>
              <a:t>Estimated</a:t>
            </a:r>
            <a:r>
              <a:rPr lang="en-US" sz="1200" b="1" spc="-3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lang="en-US" sz="1200" b="1" dirty="0">
                <a:solidFill>
                  <a:srgbClr val="00008A"/>
                </a:solidFill>
                <a:latin typeface="Tahoma"/>
                <a:cs typeface="Tahoma"/>
              </a:rPr>
              <a:t>Position</a:t>
            </a:r>
            <a:r>
              <a:rPr lang="en-US" sz="1200" b="1" spc="-3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lang="en-US" sz="1200" b="1" spc="-10" dirty="0">
                <a:solidFill>
                  <a:srgbClr val="00008A"/>
                </a:solidFill>
                <a:latin typeface="Tahoma"/>
                <a:cs typeface="Tahoma"/>
              </a:rPr>
              <a:t>Accuracy - Base</a:t>
            </a:r>
            <a:endParaRPr lang="en-US" sz="1200" dirty="0">
              <a:latin typeface="Tahoma"/>
              <a:cs typeface="Tahoma"/>
            </a:endParaRPr>
          </a:p>
        </p:txBody>
      </p:sp>
      <p:sp>
        <p:nvSpPr>
          <p:cNvPr id="73" name="object 2">
            <a:extLst>
              <a:ext uri="{FF2B5EF4-FFF2-40B4-BE49-F238E27FC236}">
                <a16:creationId xmlns:a16="http://schemas.microsoft.com/office/drawing/2014/main" id="{C94CCF70-7254-138B-B7D6-3C0DBB851D14}"/>
              </a:ext>
            </a:extLst>
          </p:cNvPr>
          <p:cNvSpPr txBox="1"/>
          <p:nvPr/>
        </p:nvSpPr>
        <p:spPr>
          <a:xfrm>
            <a:off x="21889560" y="12019816"/>
            <a:ext cx="4777740" cy="41572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Smoothed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Performance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Metrics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Position</a:t>
            </a:r>
            <a:r>
              <a:rPr sz="971" b="1" i="1" spc="-3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Error</a:t>
            </a:r>
            <a:r>
              <a:rPr sz="971" b="1" i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RMS</a:t>
            </a:r>
            <a:r>
              <a:rPr sz="971" b="1" i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24" dirty="0">
                <a:solidFill>
                  <a:srgbClr val="00008A"/>
                </a:solidFill>
                <a:latin typeface="Tahoma"/>
                <a:cs typeface="Tahoma"/>
              </a:rPr>
              <a:t>(m)</a:t>
            </a:r>
            <a:endParaRPr sz="971" dirty="0">
              <a:latin typeface="Tahoma"/>
              <a:cs typeface="Tahoma"/>
            </a:endParaRPr>
          </a:p>
        </p:txBody>
      </p:sp>
      <p:sp>
        <p:nvSpPr>
          <p:cNvPr id="74" name="object 2">
            <a:extLst>
              <a:ext uri="{FF2B5EF4-FFF2-40B4-BE49-F238E27FC236}">
                <a16:creationId xmlns:a16="http://schemas.microsoft.com/office/drawing/2014/main" id="{5EFFAF2A-719C-F5E3-E6AE-D5FF3733BF7B}"/>
              </a:ext>
            </a:extLst>
          </p:cNvPr>
          <p:cNvSpPr txBox="1"/>
          <p:nvPr/>
        </p:nvSpPr>
        <p:spPr>
          <a:xfrm>
            <a:off x="10158368" y="11969096"/>
            <a:ext cx="4777740" cy="475470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Rover</a:t>
            </a:r>
            <a:r>
              <a:rPr sz="1359" b="1" spc="-5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r>
              <a:rPr sz="1359" b="1" spc="-5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spc="-24" dirty="0">
                <a:solidFill>
                  <a:srgbClr val="00008A"/>
                </a:solidFill>
                <a:latin typeface="Tahoma"/>
                <a:cs typeface="Tahoma"/>
              </a:rPr>
              <a:t>QC</a:t>
            </a:r>
            <a:endParaRPr sz="1359" dirty="0">
              <a:latin typeface="Tahoma"/>
              <a:cs typeface="Tahoma"/>
            </a:endParaRPr>
          </a:p>
          <a:p>
            <a:pPr marL="12327">
              <a:spcBef>
                <a:spcPts val="592"/>
              </a:spcBef>
            </a:pP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Raw</a:t>
            </a:r>
            <a:r>
              <a:rPr sz="1165" b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IMU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Import</a:t>
            </a:r>
            <a:r>
              <a:rPr sz="1165" b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QC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 Summary</a:t>
            </a:r>
            <a:endParaRPr sz="1165" dirty="0">
              <a:latin typeface="Tahoma"/>
              <a:cs typeface="Tahoma"/>
            </a:endParaRPr>
          </a:p>
        </p:txBody>
      </p:sp>
      <p:sp>
        <p:nvSpPr>
          <p:cNvPr id="75" name="object 4">
            <a:extLst>
              <a:ext uri="{FF2B5EF4-FFF2-40B4-BE49-F238E27FC236}">
                <a16:creationId xmlns:a16="http://schemas.microsoft.com/office/drawing/2014/main" id="{4D55DF11-5E9A-B96A-F967-A1F00660F1DA}"/>
              </a:ext>
            </a:extLst>
          </p:cNvPr>
          <p:cNvSpPr txBox="1"/>
          <p:nvPr/>
        </p:nvSpPr>
        <p:spPr>
          <a:xfrm>
            <a:off x="12696450" y="11949207"/>
            <a:ext cx="3009174" cy="506587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lang="en-US" sz="1165" b="1" dirty="0">
                <a:solidFill>
                  <a:srgbClr val="00008A"/>
                </a:solidFill>
                <a:latin typeface="Tahoma"/>
                <a:cs typeface="Tahoma"/>
              </a:rPr>
              <a:t>Rover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Observables</a:t>
            </a:r>
            <a:r>
              <a:rPr sz="1165" b="1" spc="-4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&amp;</a:t>
            </a:r>
            <a:r>
              <a:rPr sz="1165" b="1" spc="-4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Satellite</a:t>
            </a:r>
            <a:r>
              <a:rPr sz="1165" b="1" spc="-3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GPS/GLONASS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L1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 Satellite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Lock/Elevation</a:t>
            </a:r>
            <a:endParaRPr sz="971" dirty="0">
              <a:latin typeface="Tahoma"/>
              <a:cs typeface="Tahoma"/>
            </a:endParaRPr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532ED4E3-35C7-EE66-812C-7F7FE2C5AA2C}"/>
              </a:ext>
            </a:extLst>
          </p:cNvPr>
          <p:cNvSpPr txBox="1"/>
          <p:nvPr/>
        </p:nvSpPr>
        <p:spPr>
          <a:xfrm>
            <a:off x="3510394" y="12002205"/>
            <a:ext cx="4777740" cy="22155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1359" b="1" spc="-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dirty="0">
                <a:solidFill>
                  <a:srgbClr val="00008A"/>
                </a:solidFill>
                <a:latin typeface="Tahoma"/>
                <a:cs typeface="Tahoma"/>
              </a:rPr>
              <a:t>Station</a:t>
            </a:r>
            <a:r>
              <a:rPr sz="1359" b="1" spc="-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359" b="1" spc="-10" dirty="0">
                <a:solidFill>
                  <a:srgbClr val="00008A"/>
                </a:solidFill>
                <a:latin typeface="Tahoma"/>
                <a:cs typeface="Tahoma"/>
              </a:rPr>
              <a:t>Information</a:t>
            </a:r>
            <a:endParaRPr sz="1359" dirty="0">
              <a:latin typeface="Tahoma"/>
              <a:cs typeface="Tahoma"/>
            </a:endParaRPr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DA462DCD-7B48-F9A1-E616-0842AD584047}"/>
              </a:ext>
            </a:extLst>
          </p:cNvPr>
          <p:cNvSpPr txBox="1"/>
          <p:nvPr/>
        </p:nvSpPr>
        <p:spPr>
          <a:xfrm>
            <a:off x="6682063" y="11893885"/>
            <a:ext cx="2971912" cy="515246"/>
          </a:xfrm>
          <a:prstGeom prst="rect">
            <a:avLst/>
          </a:prstGeom>
        </p:spPr>
        <p:txBody>
          <a:bodyPr vert="horz" wrap="square" lIns="0" tIns="102310" rIns="0" bIns="0" rtlCol="0">
            <a:spAutoFit/>
          </a:bodyPr>
          <a:lstStyle/>
          <a:p>
            <a:pPr marL="12327">
              <a:spcBef>
                <a:spcPts val="806"/>
              </a:spcBef>
            </a:pP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0" dirty="0">
                <a:solidFill>
                  <a:srgbClr val="00008A"/>
                </a:solidFill>
                <a:latin typeface="Tahoma"/>
                <a:cs typeface="Tahoma"/>
              </a:rPr>
              <a:t>Observables</a:t>
            </a:r>
            <a:r>
              <a:rPr sz="1165" b="1" spc="-2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&amp;</a:t>
            </a:r>
            <a:r>
              <a:rPr sz="1165" b="1" spc="-2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dirty="0">
                <a:solidFill>
                  <a:srgbClr val="00008A"/>
                </a:solidFill>
                <a:latin typeface="Tahoma"/>
                <a:cs typeface="Tahoma"/>
              </a:rPr>
              <a:t>Satellite</a:t>
            </a:r>
            <a:r>
              <a:rPr sz="1165" b="1" spc="-2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65" b="1" spc="-19" dirty="0">
                <a:solidFill>
                  <a:srgbClr val="00008A"/>
                </a:solidFill>
                <a:latin typeface="Tahoma"/>
                <a:cs typeface="Tahoma"/>
              </a:rPr>
              <a:t>Data</a:t>
            </a:r>
            <a:endParaRPr sz="1165" dirty="0">
              <a:latin typeface="Tahoma"/>
              <a:cs typeface="Tahoma"/>
            </a:endParaRPr>
          </a:p>
          <a:p>
            <a:pPr marL="12327">
              <a:spcBef>
                <a:spcPts val="587"/>
              </a:spcBef>
            </a:pP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Base</a:t>
            </a:r>
            <a:r>
              <a:rPr sz="971" b="1" i="1" spc="-1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GPS/GLONASS</a:t>
            </a:r>
            <a:r>
              <a:rPr sz="971" b="1" i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dirty="0">
                <a:solidFill>
                  <a:srgbClr val="00008A"/>
                </a:solidFill>
                <a:latin typeface="Tahoma"/>
                <a:cs typeface="Tahoma"/>
              </a:rPr>
              <a:t>L1</a:t>
            </a:r>
            <a:r>
              <a:rPr sz="971" b="1" i="1" spc="-1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971" b="1" i="1" spc="-10" dirty="0">
                <a:solidFill>
                  <a:srgbClr val="00008A"/>
                </a:solidFill>
                <a:latin typeface="Tahoma"/>
                <a:cs typeface="Tahoma"/>
              </a:rPr>
              <a:t>Satellite Lock/Elevation</a:t>
            </a:r>
            <a:endParaRPr sz="971" dirty="0">
              <a:latin typeface="Tahoma"/>
              <a:cs typeface="Tahoma"/>
            </a:endParaRPr>
          </a:p>
        </p:txBody>
      </p:sp>
      <p:graphicFrame>
        <p:nvGraphicFramePr>
          <p:cNvPr id="79" name="object 3">
            <a:extLst>
              <a:ext uri="{FF2B5EF4-FFF2-40B4-BE49-F238E27FC236}">
                <a16:creationId xmlns:a16="http://schemas.microsoft.com/office/drawing/2014/main" id="{47658792-F098-071C-0072-222F88D44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641313"/>
              </p:ext>
            </p:extLst>
          </p:nvPr>
        </p:nvGraphicFramePr>
        <p:xfrm>
          <a:off x="9913104" y="5860025"/>
          <a:ext cx="2383652" cy="624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47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file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imu_Mission</a:t>
                      </a:r>
                      <a:r>
                        <a:rPr sz="600" spc="-4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600" spc="-20" dirty="0">
                          <a:latin typeface="Consolas"/>
                          <a:cs typeface="Consolas"/>
                        </a:rPr>
                        <a:t>1.dat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7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check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file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imudt_Mission</a:t>
                      </a:r>
                      <a:r>
                        <a:rPr sz="600" spc="-5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600" spc="-10" dirty="0">
                          <a:latin typeface="Consolas"/>
                          <a:cs typeface="Consolas"/>
                        </a:rPr>
                        <a:t>1.log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7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Records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Processed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212588</a:t>
                      </a:r>
                      <a:endParaRPr sz="6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7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Termination</a:t>
                      </a:r>
                      <a:r>
                        <a:rPr sz="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Status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Normal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7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Anomalies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0" name="object 5">
            <a:extLst>
              <a:ext uri="{FF2B5EF4-FFF2-40B4-BE49-F238E27FC236}">
                <a16:creationId xmlns:a16="http://schemas.microsoft.com/office/drawing/2014/main" id="{660135B0-61FD-C333-E071-B9C72C80F3A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46913" y="5736883"/>
            <a:ext cx="2923503" cy="1882237"/>
          </a:xfrm>
          <a:prstGeom prst="rect">
            <a:avLst/>
          </a:prstGeom>
        </p:spPr>
      </p:pic>
      <p:pic>
        <p:nvPicPr>
          <p:cNvPr id="81" name="object 5">
            <a:extLst>
              <a:ext uri="{FF2B5EF4-FFF2-40B4-BE49-F238E27FC236}">
                <a16:creationId xmlns:a16="http://schemas.microsoft.com/office/drawing/2014/main" id="{0D47089E-E2CA-5D9A-41F8-292B7FFB413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31183" y="5705605"/>
            <a:ext cx="3037125" cy="1919324"/>
          </a:xfrm>
          <a:prstGeom prst="rect">
            <a:avLst/>
          </a:prstGeom>
        </p:spPr>
      </p:pic>
      <p:graphicFrame>
        <p:nvGraphicFramePr>
          <p:cNvPr id="82" name="object 3">
            <a:extLst>
              <a:ext uri="{FF2B5EF4-FFF2-40B4-BE49-F238E27FC236}">
                <a16:creationId xmlns:a16="http://schemas.microsoft.com/office/drawing/2014/main" id="{0F83801C-B213-A3F8-EB01-91A66EF6D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95871"/>
              </p:ext>
            </p:extLst>
          </p:nvPr>
        </p:nvGraphicFramePr>
        <p:xfrm>
          <a:off x="3281790" y="5635594"/>
          <a:ext cx="2915525" cy="1755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Statistics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5" dirty="0">
                          <a:latin typeface="Calibri"/>
                          <a:cs typeface="Calibri"/>
                        </a:rPr>
                        <a:t>Min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5" dirty="0">
                          <a:latin typeface="Calibri"/>
                          <a:cs typeface="Calibri"/>
                        </a:rPr>
                        <a:t>Max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0" dirty="0">
                          <a:latin typeface="Calibri"/>
                          <a:cs typeface="Calibri"/>
                        </a:rPr>
                        <a:t>Mean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length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(km)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0.01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1.29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GPS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6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9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8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GLONASS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4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4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QZSS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BEIDOU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GALILEO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4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6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20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19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0" dirty="0">
                          <a:latin typeface="Calibri"/>
                          <a:cs typeface="Calibri"/>
                        </a:rPr>
                        <a:t>PDOP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1.35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1.83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1.41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QC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Gaps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Type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Fixed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Float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Epoch</a:t>
                      </a:r>
                      <a:r>
                        <a:rPr sz="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(sec)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1023.00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062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Percentage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100.00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3" name="object 3">
            <a:extLst>
              <a:ext uri="{FF2B5EF4-FFF2-40B4-BE49-F238E27FC236}">
                <a16:creationId xmlns:a16="http://schemas.microsoft.com/office/drawing/2014/main" id="{05796668-D1F7-D2F9-DD44-7A4CF8E9EBC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477489" y="5709024"/>
            <a:ext cx="3133105" cy="2028564"/>
          </a:xfrm>
          <a:prstGeom prst="rect">
            <a:avLst/>
          </a:prstGeom>
        </p:spPr>
      </p:pic>
      <p:pic>
        <p:nvPicPr>
          <p:cNvPr id="84" name="object 3">
            <a:extLst>
              <a:ext uri="{FF2B5EF4-FFF2-40B4-BE49-F238E27FC236}">
                <a16:creationId xmlns:a16="http://schemas.microsoft.com/office/drawing/2014/main" id="{A891E5A4-9084-6B7C-1A1C-61BA4814F87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361029" y="5692391"/>
            <a:ext cx="2780729" cy="2028563"/>
          </a:xfrm>
          <a:prstGeom prst="rect">
            <a:avLst/>
          </a:prstGeom>
        </p:spPr>
      </p:pic>
      <p:pic>
        <p:nvPicPr>
          <p:cNvPr id="85" name="object 5">
            <a:extLst>
              <a:ext uri="{FF2B5EF4-FFF2-40B4-BE49-F238E27FC236}">
                <a16:creationId xmlns:a16="http://schemas.microsoft.com/office/drawing/2014/main" id="{52D5745C-46FE-8A9A-B436-5126A18D38C9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760826" y="5736883"/>
            <a:ext cx="2247772" cy="1697920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E6EAA60-9E46-36E1-92F2-11155715A7B9}"/>
              </a:ext>
            </a:extLst>
          </p:cNvPr>
          <p:cNvCxnSpPr>
            <a:cxnSpLocks/>
          </p:cNvCxnSpPr>
          <p:nvPr/>
        </p:nvCxnSpPr>
        <p:spPr>
          <a:xfrm flipH="1" flipV="1">
            <a:off x="10697148" y="3549854"/>
            <a:ext cx="372893" cy="268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object 3">
            <a:extLst>
              <a:ext uri="{FF2B5EF4-FFF2-40B4-BE49-F238E27FC236}">
                <a16:creationId xmlns:a16="http://schemas.microsoft.com/office/drawing/2014/main" id="{8ED7249B-B694-030F-5514-ADD04E361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8166"/>
              </p:ext>
            </p:extLst>
          </p:nvPr>
        </p:nvGraphicFramePr>
        <p:xfrm>
          <a:off x="9913104" y="9281721"/>
          <a:ext cx="2383652" cy="721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file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imu_Mission</a:t>
                      </a:r>
                      <a:r>
                        <a:rPr sz="600" spc="-4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600" spc="-20" dirty="0">
                          <a:latin typeface="Consolas"/>
                          <a:cs typeface="Consolas"/>
                        </a:rPr>
                        <a:t>1.dat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check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file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imudt_Mission</a:t>
                      </a:r>
                      <a:r>
                        <a:rPr sz="600" spc="-5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600" spc="-10" dirty="0">
                          <a:latin typeface="Consolas"/>
                          <a:cs typeface="Consolas"/>
                        </a:rPr>
                        <a:t>1.log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Records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Processed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171400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Termination</a:t>
                      </a:r>
                      <a:r>
                        <a:rPr sz="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Status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Normal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Anomalies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9" name="object 5">
            <a:extLst>
              <a:ext uri="{FF2B5EF4-FFF2-40B4-BE49-F238E27FC236}">
                <a16:creationId xmlns:a16="http://schemas.microsoft.com/office/drawing/2014/main" id="{FFD17438-43AD-C549-1A74-3F90DA4BC0FA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458976" y="9266608"/>
            <a:ext cx="2899376" cy="1923443"/>
          </a:xfrm>
          <a:prstGeom prst="rect">
            <a:avLst/>
          </a:prstGeom>
        </p:spPr>
      </p:pic>
      <p:sp>
        <p:nvSpPr>
          <p:cNvPr id="92" name="object 2">
            <a:extLst>
              <a:ext uri="{FF2B5EF4-FFF2-40B4-BE49-F238E27FC236}">
                <a16:creationId xmlns:a16="http://schemas.microsoft.com/office/drawing/2014/main" id="{CAE9F6AF-C456-31A7-4BF6-192D89DEE748}"/>
              </a:ext>
            </a:extLst>
          </p:cNvPr>
          <p:cNvSpPr txBox="1"/>
          <p:nvPr/>
        </p:nvSpPr>
        <p:spPr>
          <a:xfrm>
            <a:off x="9899005" y="2167221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4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93" name="object 2">
            <a:extLst>
              <a:ext uri="{FF2B5EF4-FFF2-40B4-BE49-F238E27FC236}">
                <a16:creationId xmlns:a16="http://schemas.microsoft.com/office/drawing/2014/main" id="{B453C508-DAE0-A66E-A752-934682F1969B}"/>
              </a:ext>
            </a:extLst>
          </p:cNvPr>
          <p:cNvSpPr txBox="1"/>
          <p:nvPr/>
        </p:nvSpPr>
        <p:spPr>
          <a:xfrm>
            <a:off x="9899005" y="5681676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4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95" name="object 2">
            <a:extLst>
              <a:ext uri="{FF2B5EF4-FFF2-40B4-BE49-F238E27FC236}">
                <a16:creationId xmlns:a16="http://schemas.microsoft.com/office/drawing/2014/main" id="{A118C729-1C7F-4302-6B53-0262911B06B8}"/>
              </a:ext>
            </a:extLst>
          </p:cNvPr>
          <p:cNvSpPr txBox="1"/>
          <p:nvPr/>
        </p:nvSpPr>
        <p:spPr>
          <a:xfrm>
            <a:off x="9899005" y="9082153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4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96" name="object 2">
            <a:extLst>
              <a:ext uri="{FF2B5EF4-FFF2-40B4-BE49-F238E27FC236}">
                <a16:creationId xmlns:a16="http://schemas.microsoft.com/office/drawing/2014/main" id="{7CD03AB7-EBF0-ED1E-1632-9C11ED813230}"/>
              </a:ext>
            </a:extLst>
          </p:cNvPr>
          <p:cNvSpPr txBox="1"/>
          <p:nvPr/>
        </p:nvSpPr>
        <p:spPr>
          <a:xfrm>
            <a:off x="9899005" y="12656188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4</a:t>
            </a:r>
            <a:endParaRPr sz="600" i="1" dirty="0">
              <a:latin typeface="Tahoma"/>
              <a:cs typeface="Tahoma"/>
            </a:endParaRPr>
          </a:p>
        </p:txBody>
      </p:sp>
      <p:pic>
        <p:nvPicPr>
          <p:cNvPr id="97" name="object 5">
            <a:extLst>
              <a:ext uri="{FF2B5EF4-FFF2-40B4-BE49-F238E27FC236}">
                <a16:creationId xmlns:a16="http://schemas.microsoft.com/office/drawing/2014/main" id="{E119EF12-65EF-39EB-89D6-25F4A455EC9A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77824" y="9080886"/>
            <a:ext cx="3108699" cy="2115751"/>
          </a:xfrm>
          <a:prstGeom prst="rect">
            <a:avLst/>
          </a:prstGeom>
        </p:spPr>
      </p:pic>
      <p:sp>
        <p:nvSpPr>
          <p:cNvPr id="98" name="object 2">
            <a:extLst>
              <a:ext uri="{FF2B5EF4-FFF2-40B4-BE49-F238E27FC236}">
                <a16:creationId xmlns:a16="http://schemas.microsoft.com/office/drawing/2014/main" id="{C7A34B14-61B0-1D7E-C3B7-D335EA44823C}"/>
              </a:ext>
            </a:extLst>
          </p:cNvPr>
          <p:cNvSpPr txBox="1"/>
          <p:nvPr/>
        </p:nvSpPr>
        <p:spPr>
          <a:xfrm>
            <a:off x="6573471" y="8921713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22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99" name="object 2">
            <a:extLst>
              <a:ext uri="{FF2B5EF4-FFF2-40B4-BE49-F238E27FC236}">
                <a16:creationId xmlns:a16="http://schemas.microsoft.com/office/drawing/2014/main" id="{24B1CD89-4A59-2914-1CC8-7E1A08B258A5}"/>
              </a:ext>
            </a:extLst>
          </p:cNvPr>
          <p:cNvSpPr txBox="1"/>
          <p:nvPr/>
        </p:nvSpPr>
        <p:spPr>
          <a:xfrm>
            <a:off x="3276887" y="8932378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 28</a:t>
            </a:r>
            <a:endParaRPr sz="600" i="1" dirty="0">
              <a:latin typeface="Tahoma"/>
              <a:cs typeface="Tahoma"/>
            </a:endParaRPr>
          </a:p>
        </p:txBody>
      </p:sp>
      <p:graphicFrame>
        <p:nvGraphicFramePr>
          <p:cNvPr id="100" name="object 3">
            <a:extLst>
              <a:ext uri="{FF2B5EF4-FFF2-40B4-BE49-F238E27FC236}">
                <a16:creationId xmlns:a16="http://schemas.microsoft.com/office/drawing/2014/main" id="{DD7B3DAA-BF0F-00DF-68FA-9ACF3D3DA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78812"/>
              </p:ext>
            </p:extLst>
          </p:nvPr>
        </p:nvGraphicFramePr>
        <p:xfrm>
          <a:off x="3276887" y="9107179"/>
          <a:ext cx="2886639" cy="1630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Statistics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5" dirty="0">
                          <a:latin typeface="Calibri"/>
                          <a:cs typeface="Calibri"/>
                        </a:rPr>
                        <a:t>Min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5" dirty="0">
                          <a:latin typeface="Calibri"/>
                          <a:cs typeface="Calibri"/>
                        </a:rPr>
                        <a:t>Max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0" dirty="0">
                          <a:latin typeface="Calibri"/>
                          <a:cs typeface="Calibri"/>
                        </a:rPr>
                        <a:t>Mean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length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(km)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1.44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GPS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GLONASS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4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QZSS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BEIDOU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GALILEO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18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19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19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0" dirty="0">
                          <a:latin typeface="Calibri"/>
                          <a:cs typeface="Calibri"/>
                        </a:rPr>
                        <a:t>PDOP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1.68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1.83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1.75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QC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Gaps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Type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Fixed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Float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Epoch</a:t>
                      </a:r>
                      <a:r>
                        <a:rPr sz="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(sec)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852.00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391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Percentage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100.00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1" name="object 3">
            <a:extLst>
              <a:ext uri="{FF2B5EF4-FFF2-40B4-BE49-F238E27FC236}">
                <a16:creationId xmlns:a16="http://schemas.microsoft.com/office/drawing/2014/main" id="{62BCC483-C375-035B-304E-01FEF3CE353E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565776" y="8984768"/>
            <a:ext cx="3044818" cy="2265327"/>
          </a:xfrm>
          <a:prstGeom prst="rect">
            <a:avLst/>
          </a:prstGeom>
        </p:spPr>
      </p:pic>
      <p:sp>
        <p:nvSpPr>
          <p:cNvPr id="102" name="object 2">
            <a:extLst>
              <a:ext uri="{FF2B5EF4-FFF2-40B4-BE49-F238E27FC236}">
                <a16:creationId xmlns:a16="http://schemas.microsoft.com/office/drawing/2014/main" id="{7B2E18E2-6730-B409-F929-984858E4C421}"/>
              </a:ext>
            </a:extLst>
          </p:cNvPr>
          <p:cNvSpPr txBox="1"/>
          <p:nvPr/>
        </p:nvSpPr>
        <p:spPr>
          <a:xfrm>
            <a:off x="23454924" y="8777388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44</a:t>
            </a:r>
            <a:endParaRPr sz="600" i="1" dirty="0">
              <a:latin typeface="Tahoma"/>
              <a:cs typeface="Tahoma"/>
            </a:endParaRPr>
          </a:p>
        </p:txBody>
      </p:sp>
      <p:pic>
        <p:nvPicPr>
          <p:cNvPr id="103" name="object 3">
            <a:extLst>
              <a:ext uri="{FF2B5EF4-FFF2-40B4-BE49-F238E27FC236}">
                <a16:creationId xmlns:a16="http://schemas.microsoft.com/office/drawing/2014/main" id="{A381EDB8-E24A-7764-6E04-5E2AD0A1B0FF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466904" y="8967045"/>
            <a:ext cx="2832156" cy="2265327"/>
          </a:xfrm>
          <a:prstGeom prst="rect">
            <a:avLst/>
          </a:prstGeom>
        </p:spPr>
      </p:pic>
      <p:sp>
        <p:nvSpPr>
          <p:cNvPr id="104" name="object 2">
            <a:extLst>
              <a:ext uri="{FF2B5EF4-FFF2-40B4-BE49-F238E27FC236}">
                <a16:creationId xmlns:a16="http://schemas.microsoft.com/office/drawing/2014/main" id="{D21ABCB2-4A95-9AD6-A549-4882557E28D3}"/>
              </a:ext>
            </a:extLst>
          </p:cNvPr>
          <p:cNvSpPr txBox="1"/>
          <p:nvPr/>
        </p:nvSpPr>
        <p:spPr>
          <a:xfrm>
            <a:off x="18604801" y="8799022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30</a:t>
            </a:r>
            <a:endParaRPr sz="600" i="1" dirty="0">
              <a:latin typeface="Tahoma"/>
              <a:cs typeface="Tahoma"/>
            </a:endParaRPr>
          </a:p>
        </p:txBody>
      </p:sp>
      <p:pic>
        <p:nvPicPr>
          <p:cNvPr id="105" name="object 5">
            <a:extLst>
              <a:ext uri="{FF2B5EF4-FFF2-40B4-BE49-F238E27FC236}">
                <a16:creationId xmlns:a16="http://schemas.microsoft.com/office/drawing/2014/main" id="{6CDD69C5-05FC-FA98-1D77-4D8D78986D0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752871" y="9107179"/>
            <a:ext cx="2302763" cy="1630083"/>
          </a:xfrm>
          <a:prstGeom prst="rect">
            <a:avLst/>
          </a:prstGeom>
        </p:spPr>
      </p:pic>
      <p:sp>
        <p:nvSpPr>
          <p:cNvPr id="106" name="object 2">
            <a:extLst>
              <a:ext uri="{FF2B5EF4-FFF2-40B4-BE49-F238E27FC236}">
                <a16:creationId xmlns:a16="http://schemas.microsoft.com/office/drawing/2014/main" id="{6CC7033F-E8CC-9AFB-4547-7B9941922BBC}"/>
              </a:ext>
            </a:extLst>
          </p:cNvPr>
          <p:cNvSpPr txBox="1"/>
          <p:nvPr/>
        </p:nvSpPr>
        <p:spPr>
          <a:xfrm>
            <a:off x="15858700" y="8858867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29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107" name="object 2">
            <a:extLst>
              <a:ext uri="{FF2B5EF4-FFF2-40B4-BE49-F238E27FC236}">
                <a16:creationId xmlns:a16="http://schemas.microsoft.com/office/drawing/2014/main" id="{913A208F-3B7D-C1E1-4F03-42FD0CB36C6C}"/>
              </a:ext>
            </a:extLst>
          </p:cNvPr>
          <p:cNvSpPr txBox="1"/>
          <p:nvPr/>
        </p:nvSpPr>
        <p:spPr>
          <a:xfrm>
            <a:off x="3280780" y="5458503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 28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108" name="object 2">
            <a:extLst>
              <a:ext uri="{FF2B5EF4-FFF2-40B4-BE49-F238E27FC236}">
                <a16:creationId xmlns:a16="http://schemas.microsoft.com/office/drawing/2014/main" id="{4A121B2A-F2D5-6D2B-625E-75C9DD7D11FD}"/>
              </a:ext>
            </a:extLst>
          </p:cNvPr>
          <p:cNvSpPr txBox="1"/>
          <p:nvPr/>
        </p:nvSpPr>
        <p:spPr>
          <a:xfrm>
            <a:off x="3205229" y="1904922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 28</a:t>
            </a:r>
            <a:endParaRPr sz="600" i="1" dirty="0">
              <a:latin typeface="Tahoma"/>
              <a:cs typeface="Tahoma"/>
            </a:endParaRPr>
          </a:p>
        </p:txBody>
      </p:sp>
      <p:pic>
        <p:nvPicPr>
          <p:cNvPr id="109" name="object 5">
            <a:extLst>
              <a:ext uri="{FF2B5EF4-FFF2-40B4-BE49-F238E27FC236}">
                <a16:creationId xmlns:a16="http://schemas.microsoft.com/office/drawing/2014/main" id="{9A1B6F38-560A-8488-A7E5-3CFA8E4FE0B7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608188" y="12729237"/>
            <a:ext cx="2750164" cy="2075320"/>
          </a:xfrm>
          <a:prstGeom prst="rect">
            <a:avLst/>
          </a:prstGeom>
        </p:spPr>
      </p:pic>
      <p:graphicFrame>
        <p:nvGraphicFramePr>
          <p:cNvPr id="110" name="object 3">
            <a:extLst>
              <a:ext uri="{FF2B5EF4-FFF2-40B4-BE49-F238E27FC236}">
                <a16:creationId xmlns:a16="http://schemas.microsoft.com/office/drawing/2014/main" id="{ACC191FC-CDF1-283B-551F-26A4C031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43991"/>
              </p:ext>
            </p:extLst>
          </p:nvPr>
        </p:nvGraphicFramePr>
        <p:xfrm>
          <a:off x="9899005" y="12881709"/>
          <a:ext cx="2323438" cy="721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1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file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imu_Mission</a:t>
                      </a:r>
                      <a:r>
                        <a:rPr sz="600" spc="-4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600" spc="-20" dirty="0">
                          <a:latin typeface="Consolas"/>
                          <a:cs typeface="Consolas"/>
                        </a:rPr>
                        <a:t>1.dat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check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file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imudt_Mission</a:t>
                      </a:r>
                      <a:r>
                        <a:rPr sz="600" spc="-5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600" spc="-10" dirty="0">
                          <a:latin typeface="Consolas"/>
                          <a:cs typeface="Consolas"/>
                        </a:rPr>
                        <a:t>1.log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Records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Processed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177664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Termination</a:t>
                      </a:r>
                      <a:r>
                        <a:rPr sz="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Status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Normal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89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IMU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Anomalies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object 2">
            <a:extLst>
              <a:ext uri="{FF2B5EF4-FFF2-40B4-BE49-F238E27FC236}">
                <a16:creationId xmlns:a16="http://schemas.microsoft.com/office/drawing/2014/main" id="{E95C4D1F-AF21-A68C-0342-59FF30903B3C}"/>
              </a:ext>
            </a:extLst>
          </p:cNvPr>
          <p:cNvSpPr txBox="1"/>
          <p:nvPr/>
        </p:nvSpPr>
        <p:spPr>
          <a:xfrm>
            <a:off x="12616385" y="9073706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4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112" name="object 2">
            <a:extLst>
              <a:ext uri="{FF2B5EF4-FFF2-40B4-BE49-F238E27FC236}">
                <a16:creationId xmlns:a16="http://schemas.microsoft.com/office/drawing/2014/main" id="{9C9F9DCD-57E9-9EEC-BA5D-D824ED96E9F9}"/>
              </a:ext>
            </a:extLst>
          </p:cNvPr>
          <p:cNvSpPr txBox="1"/>
          <p:nvPr/>
        </p:nvSpPr>
        <p:spPr>
          <a:xfrm>
            <a:off x="12731464" y="12563321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4</a:t>
            </a:r>
            <a:endParaRPr sz="600" i="1" dirty="0">
              <a:latin typeface="Tahoma"/>
              <a:cs typeface="Tahoma"/>
            </a:endParaRPr>
          </a:p>
        </p:txBody>
      </p:sp>
      <p:graphicFrame>
        <p:nvGraphicFramePr>
          <p:cNvPr id="113" name="object 3">
            <a:extLst>
              <a:ext uri="{FF2B5EF4-FFF2-40B4-BE49-F238E27FC236}">
                <a16:creationId xmlns:a16="http://schemas.microsoft.com/office/drawing/2014/main" id="{D665400D-2DEB-A344-653D-1771F5F0E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41839"/>
              </p:ext>
            </p:extLst>
          </p:nvPr>
        </p:nvGraphicFramePr>
        <p:xfrm>
          <a:off x="3243100" y="12705224"/>
          <a:ext cx="2947923" cy="162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Statistics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5" dirty="0">
                          <a:latin typeface="Calibri"/>
                          <a:cs typeface="Calibri"/>
                        </a:rPr>
                        <a:t>Min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5" dirty="0">
                          <a:latin typeface="Calibri"/>
                          <a:cs typeface="Calibri"/>
                        </a:rPr>
                        <a:t>Max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0" dirty="0">
                          <a:latin typeface="Calibri"/>
                          <a:cs typeface="Calibri"/>
                        </a:rPr>
                        <a:t>Mean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length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(km)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0.03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1.66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GPS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7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GLONASS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QZSS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BEIDOU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GALILEO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4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50" dirty="0">
                          <a:latin typeface="Consolas"/>
                          <a:cs typeface="Consolas"/>
                        </a:rPr>
                        <a:t>5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5" dirty="0">
                          <a:latin typeface="Calibri"/>
                          <a:cs typeface="Calibri"/>
                        </a:rPr>
                        <a:t>SV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18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19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5" dirty="0">
                          <a:latin typeface="Consolas"/>
                          <a:cs typeface="Consolas"/>
                        </a:rPr>
                        <a:t>19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20" dirty="0">
                          <a:latin typeface="Calibri"/>
                          <a:cs typeface="Calibri"/>
                        </a:rPr>
                        <a:t>PDOP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1.42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1.68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1.44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QC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Gaps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r>
                        <a:rPr sz="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20" dirty="0">
                          <a:latin typeface="Calibri"/>
                          <a:cs typeface="Calibri"/>
                        </a:rPr>
                        <a:t>Type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Fixed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Float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solution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dirty="0">
                          <a:latin typeface="Calibri"/>
                          <a:cs typeface="Calibri"/>
                        </a:rPr>
                        <a:t>Epoch</a:t>
                      </a:r>
                      <a:r>
                        <a:rPr sz="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(sec)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852.00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marL="47625">
                        <a:lnSpc>
                          <a:spcPts val="1075"/>
                        </a:lnSpc>
                      </a:pPr>
                      <a:r>
                        <a:rPr sz="600" b="1" spc="-10" dirty="0">
                          <a:latin typeface="Calibri"/>
                          <a:cs typeface="Calibri"/>
                        </a:rPr>
                        <a:t>Percentage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10" dirty="0">
                          <a:latin typeface="Consolas"/>
                          <a:cs typeface="Consolas"/>
                        </a:rPr>
                        <a:t>100.00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045"/>
                        </a:lnSpc>
                      </a:pPr>
                      <a:r>
                        <a:rPr sz="600" spc="-20" dirty="0">
                          <a:latin typeface="Consolas"/>
                          <a:cs typeface="Consolas"/>
                        </a:rPr>
                        <a:t>0.00</a:t>
                      </a:r>
                      <a:endParaRPr sz="6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4" name="object 2">
            <a:extLst>
              <a:ext uri="{FF2B5EF4-FFF2-40B4-BE49-F238E27FC236}">
                <a16:creationId xmlns:a16="http://schemas.microsoft.com/office/drawing/2014/main" id="{64FAD6B3-9008-1E94-A5F6-597F0B64F352}"/>
              </a:ext>
            </a:extLst>
          </p:cNvPr>
          <p:cNvSpPr txBox="1"/>
          <p:nvPr/>
        </p:nvSpPr>
        <p:spPr>
          <a:xfrm>
            <a:off x="3259655" y="12476839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 28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115" name="object 2">
            <a:extLst>
              <a:ext uri="{FF2B5EF4-FFF2-40B4-BE49-F238E27FC236}">
                <a16:creationId xmlns:a16="http://schemas.microsoft.com/office/drawing/2014/main" id="{F18DE4A6-4A75-438C-5951-2E0FAF59E19D}"/>
              </a:ext>
            </a:extLst>
          </p:cNvPr>
          <p:cNvSpPr txBox="1"/>
          <p:nvPr/>
        </p:nvSpPr>
        <p:spPr>
          <a:xfrm>
            <a:off x="6573471" y="12497640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22</a:t>
            </a:r>
            <a:endParaRPr sz="600" i="1" dirty="0">
              <a:latin typeface="Tahoma"/>
              <a:cs typeface="Tahoma"/>
            </a:endParaRPr>
          </a:p>
        </p:txBody>
      </p:sp>
      <p:pic>
        <p:nvPicPr>
          <p:cNvPr id="116" name="object 5">
            <a:extLst>
              <a:ext uri="{FF2B5EF4-FFF2-40B4-BE49-F238E27FC236}">
                <a16:creationId xmlns:a16="http://schemas.microsoft.com/office/drawing/2014/main" id="{F310E997-D30D-DBC4-9E8E-93A70B403C2F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495500" y="12676507"/>
            <a:ext cx="3017760" cy="2075320"/>
          </a:xfrm>
          <a:prstGeom prst="rect">
            <a:avLst/>
          </a:prstGeom>
        </p:spPr>
      </p:pic>
      <p:pic>
        <p:nvPicPr>
          <p:cNvPr id="117" name="object 5">
            <a:extLst>
              <a:ext uri="{FF2B5EF4-FFF2-40B4-BE49-F238E27FC236}">
                <a16:creationId xmlns:a16="http://schemas.microsoft.com/office/drawing/2014/main" id="{0DAF1D7F-95FC-1920-5DDA-0ABDFAA6F2B3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780682" y="12668100"/>
            <a:ext cx="2473409" cy="1747508"/>
          </a:xfrm>
          <a:prstGeom prst="rect">
            <a:avLst/>
          </a:prstGeom>
        </p:spPr>
      </p:pic>
      <p:sp>
        <p:nvSpPr>
          <p:cNvPr id="118" name="object 2">
            <a:extLst>
              <a:ext uri="{FF2B5EF4-FFF2-40B4-BE49-F238E27FC236}">
                <a16:creationId xmlns:a16="http://schemas.microsoft.com/office/drawing/2014/main" id="{5F13D206-F01D-0683-BEC4-048FE6F7BF5E}"/>
              </a:ext>
            </a:extLst>
          </p:cNvPr>
          <p:cNvSpPr txBox="1"/>
          <p:nvPr/>
        </p:nvSpPr>
        <p:spPr>
          <a:xfrm>
            <a:off x="15810246" y="12510188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29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119" name="object 2">
            <a:extLst>
              <a:ext uri="{FF2B5EF4-FFF2-40B4-BE49-F238E27FC236}">
                <a16:creationId xmlns:a16="http://schemas.microsoft.com/office/drawing/2014/main" id="{5D7380DB-628E-FB46-619F-860EAA56E9F3}"/>
              </a:ext>
            </a:extLst>
          </p:cNvPr>
          <p:cNvSpPr txBox="1"/>
          <p:nvPr/>
        </p:nvSpPr>
        <p:spPr>
          <a:xfrm>
            <a:off x="15810246" y="5545377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29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120" name="object 2">
            <a:extLst>
              <a:ext uri="{FF2B5EF4-FFF2-40B4-BE49-F238E27FC236}">
                <a16:creationId xmlns:a16="http://schemas.microsoft.com/office/drawing/2014/main" id="{A7493E1D-8396-6029-9A8C-27399A048335}"/>
              </a:ext>
            </a:extLst>
          </p:cNvPr>
          <p:cNvSpPr txBox="1"/>
          <p:nvPr/>
        </p:nvSpPr>
        <p:spPr>
          <a:xfrm>
            <a:off x="18563434" y="5550850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30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121" name="object 2">
            <a:extLst>
              <a:ext uri="{FF2B5EF4-FFF2-40B4-BE49-F238E27FC236}">
                <a16:creationId xmlns:a16="http://schemas.microsoft.com/office/drawing/2014/main" id="{2B27ED30-7A5F-FFD6-4DB2-7B875EA46745}"/>
              </a:ext>
            </a:extLst>
          </p:cNvPr>
          <p:cNvSpPr txBox="1"/>
          <p:nvPr/>
        </p:nvSpPr>
        <p:spPr>
          <a:xfrm>
            <a:off x="23348244" y="5511927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44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122" name="object 2">
            <a:extLst>
              <a:ext uri="{FF2B5EF4-FFF2-40B4-BE49-F238E27FC236}">
                <a16:creationId xmlns:a16="http://schemas.microsoft.com/office/drawing/2014/main" id="{C53C052B-582E-D030-A4A3-AFF36B373C9B}"/>
              </a:ext>
            </a:extLst>
          </p:cNvPr>
          <p:cNvSpPr txBox="1"/>
          <p:nvPr/>
        </p:nvSpPr>
        <p:spPr>
          <a:xfrm>
            <a:off x="23454924" y="12316655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44</a:t>
            </a:r>
            <a:endParaRPr sz="600" i="1" dirty="0">
              <a:latin typeface="Tahoma"/>
              <a:cs typeface="Tahoma"/>
            </a:endParaRPr>
          </a:p>
        </p:txBody>
      </p:sp>
      <p:sp>
        <p:nvSpPr>
          <p:cNvPr id="123" name="object 2">
            <a:extLst>
              <a:ext uri="{FF2B5EF4-FFF2-40B4-BE49-F238E27FC236}">
                <a16:creationId xmlns:a16="http://schemas.microsoft.com/office/drawing/2014/main" id="{DBDCBD2B-AEF6-4452-C303-5E14B1D4F577}"/>
              </a:ext>
            </a:extLst>
          </p:cNvPr>
          <p:cNvSpPr txBox="1"/>
          <p:nvPr/>
        </p:nvSpPr>
        <p:spPr>
          <a:xfrm>
            <a:off x="18563434" y="12516977"/>
            <a:ext cx="4777740" cy="10477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/>
            <a:r>
              <a:rPr lang="en-US" sz="600" i="1" dirty="0">
                <a:latin typeface="Tahoma"/>
                <a:cs typeface="Tahoma"/>
              </a:rPr>
              <a:t>PosPac Report Page 30</a:t>
            </a:r>
            <a:endParaRPr sz="600" i="1" dirty="0">
              <a:latin typeface="Tahoma"/>
              <a:cs typeface="Tahoma"/>
            </a:endParaRPr>
          </a:p>
        </p:txBody>
      </p:sp>
      <p:pic>
        <p:nvPicPr>
          <p:cNvPr id="124" name="object 3">
            <a:extLst>
              <a:ext uri="{FF2B5EF4-FFF2-40B4-BE49-F238E27FC236}">
                <a16:creationId xmlns:a16="http://schemas.microsoft.com/office/drawing/2014/main" id="{6098BA28-E1D2-978C-1FF3-B787A42D49F4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466903" y="12680748"/>
            <a:ext cx="2901251" cy="1989487"/>
          </a:xfrm>
          <a:prstGeom prst="rect">
            <a:avLst/>
          </a:prstGeom>
        </p:spPr>
      </p:pic>
      <p:pic>
        <p:nvPicPr>
          <p:cNvPr id="125" name="object 3">
            <a:extLst>
              <a:ext uri="{FF2B5EF4-FFF2-40B4-BE49-F238E27FC236}">
                <a16:creationId xmlns:a16="http://schemas.microsoft.com/office/drawing/2014/main" id="{77B0FC2E-9DE1-5E56-2C2E-F82D2375A775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1654992" y="12644895"/>
            <a:ext cx="2955602" cy="2025340"/>
          </a:xfrm>
          <a:prstGeom prst="rect">
            <a:avLst/>
          </a:prstGeom>
        </p:spPr>
      </p:pic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76C25D7-2D40-F4BF-DB0C-280185C33D00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4985005" y="1762595"/>
            <a:ext cx="729209" cy="6376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8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183</TotalTime>
  <Words>767</Words>
  <Application>Microsoft Office PowerPoint</Application>
  <PresentationFormat>Custom</PresentationFormat>
  <Paragraphs>311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Consolas</vt:lpstr>
      <vt:lpstr>Tahoma</vt:lpstr>
      <vt:lpstr>Times New Roman</vt:lpstr>
      <vt:lpstr>Office Theme</vt:lpstr>
      <vt:lpstr>Reviewing GNSS quality for Coal Bank Pass, CO- UAS Lidar 04/09/2024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GNSS quality for Coal Bank Pass, CO Lidar 04/09/2024</dc:title>
  <dc:creator>Bauer, Mark A</dc:creator>
  <cp:lastModifiedBy>Bauer, Mark A</cp:lastModifiedBy>
  <cp:revision>10</cp:revision>
  <dcterms:created xsi:type="dcterms:W3CDTF">2024-12-20T18:40:45Z</dcterms:created>
  <dcterms:modified xsi:type="dcterms:W3CDTF">2024-12-20T21:44:40Z</dcterms:modified>
</cp:coreProperties>
</file>