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2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52" d="100"/>
          <a:sy n="52" d="100"/>
        </p:scale>
        <p:origin x="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16F1-3CFE-40E9-8EFD-A981694C4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C715B-5C7B-4594-8BF4-2C5B18C84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D6E3D-BFC2-49A1-8809-2405021F1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E245-A0E1-4FB3-8BE7-2277CE43E9E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8CDC1-1148-4F31-BF30-C103F061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E0D9A-0B0F-41F3-B2C9-1247D1FD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731-F237-4044-A08E-2AB2E522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8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52EA-23CF-4634-87F9-74DF6C23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17E2B-47A8-4BA3-9F57-33B9DB563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2BFA5-213A-4617-80C6-1C9A18E2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E245-A0E1-4FB3-8BE7-2277CE43E9E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88525-B0C3-4CF1-A0E9-42A1A3F3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9C5E0-607F-4D7C-89EE-2FC17BA2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731-F237-4044-A08E-2AB2E522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1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DCE26-032C-4279-9965-6B6C4BEDF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BB0DF-B06C-4B04-9F7E-B7A782125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6EA6C-DF29-43F8-A1C3-C6D4F3E1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E245-A0E1-4FB3-8BE7-2277CE43E9E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96477-1346-422F-BED3-A5CB4AAA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CFFB0-B498-4908-A537-968479F7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731-F237-4044-A08E-2AB2E522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9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14C7-0DD8-4AE8-9015-DF1DDC42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89B89-5BCF-46E7-9676-D1C22ECA1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C8136-AA67-44F6-A007-B2768278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E245-A0E1-4FB3-8BE7-2277CE43E9E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DBB68-D5C5-4AA2-96F8-663C5E8E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FA6B-0E26-4B92-B6F4-B373D892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731-F237-4044-A08E-2AB2E522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2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22BA-0105-4FF6-B310-1A8CC5BF8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96BC8-3914-41EC-A2C3-C5AADA038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88180-EEF3-44A7-B3CD-DB84F767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E245-A0E1-4FB3-8BE7-2277CE43E9E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D3A2A-3144-49BE-BC28-CD95ABFA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76B8A-A1DD-4137-984E-66D41DB2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731-F237-4044-A08E-2AB2E522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5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18D37-7C2E-47FD-A476-03CCFA08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13CB9-B8BE-4894-973F-E4CF8D208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6E71B-389F-4B3D-A5C8-D6C9EE4F8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41A16-E7AE-483C-A12E-0636C32F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E245-A0E1-4FB3-8BE7-2277CE43E9E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BB537-863A-4610-81F6-25AC0AE7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33CA1-C98A-4F82-B9E9-ACDAB079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731-F237-4044-A08E-2AB2E522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569F-C8E8-42E3-9362-60C231CE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240FC-24D7-443D-B4A1-090CA8B10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CB331-157F-4551-BAA3-8633F6D08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95EF1-47A0-4C58-B95A-2E3ADA2E9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8D73EC-D292-45C2-845D-22AF1335D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CC4ED3-48A0-4B36-A205-7E5DE6BC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E245-A0E1-4FB3-8BE7-2277CE43E9E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7EB41D-BF06-4567-9D40-241B30B1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E3F27D-0EBA-46E2-8FE8-C642684B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731-F237-4044-A08E-2AB2E522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0FF8-6DA5-4619-97B4-B88041C2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EFC34-AC1E-43F4-914B-6AA3F1A2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E245-A0E1-4FB3-8BE7-2277CE43E9E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6BCAE-174F-40E8-9189-3B5AD0B2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6819B-9DFF-4E1E-BE0F-5EC5B3A0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731-F237-4044-A08E-2AB2E522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4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7F4D3E-9EEC-4B7B-B1E3-C4859AAD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E245-A0E1-4FB3-8BE7-2277CE43E9E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B1D8A-54A3-4C97-B64E-580E97EE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73CF4-A9D6-476C-AE5B-144B7D0A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731-F237-4044-A08E-2AB2E522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6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59FD-79B5-4DFF-B7DE-07A8FC9E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4CBB7-D9E9-4B95-AB1C-D687D3AEB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EFBA-EB82-4AEB-A049-8BEBCA691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1A4DB-9E69-43CE-A9D9-31A05F32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E245-A0E1-4FB3-8BE7-2277CE43E9E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EF7F1-56F8-44F7-A4D3-E5AE5393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9E7CE-5BD6-4BE8-A21A-20595144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731-F237-4044-A08E-2AB2E522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6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23F5-B126-4A6C-B9BF-4F7E22D6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24531-4E1E-4482-AB9D-EC47E6B85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F9C1C-4780-4C22-A9FC-7C40CE018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DC114-E868-4D9C-B250-9DFE8F79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E245-A0E1-4FB3-8BE7-2277CE43E9E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D8C66-86DE-4C7D-86DF-F1B37406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2E737-AB05-4E02-8F30-D63C4B21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4731-F237-4044-A08E-2AB2E522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818D3-811C-4E79-8862-85AA887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F66F9-743D-4693-ACAA-A908A3389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7237A-6752-4AB6-ABD1-1CE9AA8FE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E245-A0E1-4FB3-8BE7-2277CE43E9EE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40FD9-0100-4652-A4E7-F9EC6E8C6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9E14E-E81F-4364-A27F-829E6945E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4731-F237-4044-A08E-2AB2E522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2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16D5-FB9D-43C1-92E1-0DF81BBC8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QUAKES Camera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28BF3-36CF-48F3-899B-B576E34BEF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2021</a:t>
            </a:r>
          </a:p>
        </p:txBody>
      </p:sp>
    </p:spTree>
    <p:extLst>
      <p:ext uri="{BB962C8B-B14F-4D97-AF65-F5344CB8AC3E}">
        <p14:creationId xmlns:p14="http://schemas.microsoft.com/office/powerpoint/2010/main" val="135405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DDF4944-71A0-4903-8652-B12C72C8D0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4" y="1123221"/>
            <a:ext cx="3002280" cy="300228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73B9A1-B4ED-4B71-8E9B-5BB3100DC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780288"/>
            <a:ext cx="4306255" cy="333815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CE95D2-FC55-45BB-B1B6-25F362CC05B8}"/>
              </a:ext>
            </a:extLst>
          </p:cNvPr>
          <p:cNvCxnSpPr/>
          <p:nvPr/>
        </p:nvCxnSpPr>
        <p:spPr>
          <a:xfrm flipV="1">
            <a:off x="2517364" y="726982"/>
            <a:ext cx="0" cy="6888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670789-9006-4F55-8E86-7B572514A7F5}"/>
                  </a:ext>
                </a:extLst>
              </p:cNvPr>
              <p:cNvSpPr txBox="1"/>
              <p:nvPr/>
            </p:nvSpPr>
            <p:spPr>
              <a:xfrm>
                <a:off x="2542512" y="880940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670789-9006-4F55-8E86-7B572514A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512" y="880940"/>
                <a:ext cx="367985" cy="369332"/>
              </a:xfrm>
              <a:prstGeom prst="rect">
                <a:avLst/>
              </a:prstGeom>
              <a:blipFill>
                <a:blip r:embed="rId4"/>
                <a:stretch>
                  <a:fillRect t="-6667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E4035F-FF3D-4894-812F-CB1C158C55F2}"/>
              </a:ext>
            </a:extLst>
          </p:cNvPr>
          <p:cNvCxnSpPr/>
          <p:nvPr/>
        </p:nvCxnSpPr>
        <p:spPr>
          <a:xfrm flipV="1">
            <a:off x="8229316" y="202726"/>
            <a:ext cx="0" cy="6888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CB30C5-A8E7-4B6E-9675-631FE1C3E2DA}"/>
              </a:ext>
            </a:extLst>
          </p:cNvPr>
          <p:cNvCxnSpPr/>
          <p:nvPr/>
        </p:nvCxnSpPr>
        <p:spPr>
          <a:xfrm>
            <a:off x="3829528" y="2555782"/>
            <a:ext cx="7498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Summing Junction 22">
            <a:extLst>
              <a:ext uri="{FF2B5EF4-FFF2-40B4-BE49-F238E27FC236}">
                <a16:creationId xmlns:a16="http://schemas.microsoft.com/office/drawing/2014/main" id="{F87A9536-12D8-44F8-96F6-5A35A3E1826D}"/>
              </a:ext>
            </a:extLst>
          </p:cNvPr>
          <p:cNvSpPr/>
          <p:nvPr/>
        </p:nvSpPr>
        <p:spPr>
          <a:xfrm>
            <a:off x="4048124" y="1153702"/>
            <a:ext cx="262128" cy="262128"/>
          </a:xfrm>
          <a:prstGeom prst="flowChartSummingJuncti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6CFF57-6E5D-4319-B236-0AAE5EF2F945}"/>
              </a:ext>
            </a:extLst>
          </p:cNvPr>
          <p:cNvCxnSpPr/>
          <p:nvPr/>
        </p:nvCxnSpPr>
        <p:spPr>
          <a:xfrm>
            <a:off x="10414705" y="2444496"/>
            <a:ext cx="7498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Summing Junction 26">
            <a:extLst>
              <a:ext uri="{FF2B5EF4-FFF2-40B4-BE49-F238E27FC236}">
                <a16:creationId xmlns:a16="http://schemas.microsoft.com/office/drawing/2014/main" id="{3114BE61-F6A8-4232-B753-9631C451C521}"/>
              </a:ext>
            </a:extLst>
          </p:cNvPr>
          <p:cNvSpPr/>
          <p:nvPr/>
        </p:nvSpPr>
        <p:spPr>
          <a:xfrm>
            <a:off x="10432718" y="432982"/>
            <a:ext cx="262128" cy="262128"/>
          </a:xfrm>
          <a:prstGeom prst="flowChartSummingJuncti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4C07C2-CE86-4F87-81B5-34F237D7C686}"/>
              </a:ext>
            </a:extLst>
          </p:cNvPr>
          <p:cNvCxnSpPr>
            <a:cxnSpLocks/>
          </p:cNvCxnSpPr>
          <p:nvPr/>
        </p:nvCxnSpPr>
        <p:spPr>
          <a:xfrm>
            <a:off x="5414488" y="73152"/>
            <a:ext cx="0" cy="40523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B922DA0-673F-484D-9519-59EECA67D4BA}"/>
              </a:ext>
            </a:extLst>
          </p:cNvPr>
          <p:cNvSpPr/>
          <p:nvPr/>
        </p:nvSpPr>
        <p:spPr>
          <a:xfrm>
            <a:off x="6963968" y="1389888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250945-4551-4728-A6D2-6010ED2E411A}"/>
              </a:ext>
            </a:extLst>
          </p:cNvPr>
          <p:cNvSpPr/>
          <p:nvPr/>
        </p:nvSpPr>
        <p:spPr>
          <a:xfrm>
            <a:off x="7592337" y="1344464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B4BB4E6-8419-4FD3-8F79-4DB9074085D7}"/>
              </a:ext>
            </a:extLst>
          </p:cNvPr>
          <p:cNvSpPr/>
          <p:nvPr/>
        </p:nvSpPr>
        <p:spPr>
          <a:xfrm>
            <a:off x="8556496" y="1350788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0F8482A-6F2C-42E3-859D-2C36BC25F04C}"/>
              </a:ext>
            </a:extLst>
          </p:cNvPr>
          <p:cNvSpPr/>
          <p:nvPr/>
        </p:nvSpPr>
        <p:spPr>
          <a:xfrm>
            <a:off x="9182912" y="1383792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0E3E0CC-3100-4252-B9DB-F7214A178F2C}"/>
              </a:ext>
            </a:extLst>
          </p:cNvPr>
          <p:cNvSpPr/>
          <p:nvPr/>
        </p:nvSpPr>
        <p:spPr>
          <a:xfrm>
            <a:off x="7012736" y="3200400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CC03E2F-C27D-42D5-88CA-1DB8086C6190}"/>
              </a:ext>
            </a:extLst>
          </p:cNvPr>
          <p:cNvSpPr/>
          <p:nvPr/>
        </p:nvSpPr>
        <p:spPr>
          <a:xfrm>
            <a:off x="7683296" y="3230880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3923793-52C3-461E-BFF3-BC647B0E0DAC}"/>
              </a:ext>
            </a:extLst>
          </p:cNvPr>
          <p:cNvSpPr/>
          <p:nvPr/>
        </p:nvSpPr>
        <p:spPr>
          <a:xfrm>
            <a:off x="8506256" y="3218688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A2E740-E49A-4606-AB08-4D68B640B0E7}"/>
              </a:ext>
            </a:extLst>
          </p:cNvPr>
          <p:cNvSpPr/>
          <p:nvPr/>
        </p:nvSpPr>
        <p:spPr>
          <a:xfrm>
            <a:off x="9213392" y="3188208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136A05E-3918-439E-A5D4-0BDEBAD30A77}"/>
                  </a:ext>
                </a:extLst>
              </p:cNvPr>
              <p:cNvSpPr txBox="1"/>
              <p:nvPr/>
            </p:nvSpPr>
            <p:spPr>
              <a:xfrm>
                <a:off x="4031456" y="2695260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136A05E-3918-439E-A5D4-0BDEBAD30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56" y="2695260"/>
                <a:ext cx="371384" cy="369332"/>
              </a:xfrm>
              <a:prstGeom prst="rect">
                <a:avLst/>
              </a:prstGeom>
              <a:blipFill>
                <a:blip r:embed="rId5"/>
                <a:stretch>
                  <a:fillRect t="-6557" r="-9836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594EAD6-0476-4885-8A6F-05FA29922BFB}"/>
                  </a:ext>
                </a:extLst>
              </p:cNvPr>
              <p:cNvSpPr txBox="1"/>
              <p:nvPr/>
            </p:nvSpPr>
            <p:spPr>
              <a:xfrm>
                <a:off x="4378976" y="1065606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594EAD6-0476-4885-8A6F-05FA29922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976" y="1065606"/>
                <a:ext cx="353751" cy="369332"/>
              </a:xfrm>
              <a:prstGeom prst="rect">
                <a:avLst/>
              </a:prstGeom>
              <a:blipFill>
                <a:blip r:embed="rId6"/>
                <a:stretch>
                  <a:fillRect t="-6667" r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2FFF75-EDDA-4C67-96CB-3A45378A4B20}"/>
                  </a:ext>
                </a:extLst>
              </p:cNvPr>
              <p:cNvSpPr txBox="1"/>
              <p:nvPr/>
            </p:nvSpPr>
            <p:spPr>
              <a:xfrm>
                <a:off x="8294392" y="34355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2FFF75-EDDA-4C67-96CB-3A45378A4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392" y="343558"/>
                <a:ext cx="367985" cy="369332"/>
              </a:xfrm>
              <a:prstGeom prst="rect">
                <a:avLst/>
              </a:prstGeom>
              <a:blipFill>
                <a:blip r:embed="rId7"/>
                <a:stretch>
                  <a:fillRect t="-6557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567164-5782-47ED-835F-D32B98C59109}"/>
                  </a:ext>
                </a:extLst>
              </p:cNvPr>
              <p:cNvSpPr txBox="1"/>
              <p:nvPr/>
            </p:nvSpPr>
            <p:spPr>
              <a:xfrm>
                <a:off x="10789609" y="351720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567164-5782-47ED-835F-D32B98C59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609" y="351720"/>
                <a:ext cx="353751" cy="369332"/>
              </a:xfrm>
              <a:prstGeom prst="rect">
                <a:avLst/>
              </a:prstGeom>
              <a:blipFill>
                <a:blip r:embed="rId8"/>
                <a:stretch>
                  <a:fillRect t="-6667" r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D70B99-F45D-4E9C-8028-FD855A68FC02}"/>
                  </a:ext>
                </a:extLst>
              </p:cNvPr>
              <p:cNvSpPr txBox="1"/>
              <p:nvPr/>
            </p:nvSpPr>
            <p:spPr>
              <a:xfrm>
                <a:off x="10637186" y="2432518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D70B99-F45D-4E9C-8028-FD855A68F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186" y="2432518"/>
                <a:ext cx="371384" cy="369332"/>
              </a:xfrm>
              <a:prstGeom prst="rect">
                <a:avLst/>
              </a:prstGeom>
              <a:blipFill>
                <a:blip r:embed="rId9"/>
                <a:stretch>
                  <a:fillRect t="-6557" r="-8197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A11F7C-3E42-46D3-BE48-E5889756E2E7}"/>
              </a:ext>
            </a:extLst>
          </p:cNvPr>
          <p:cNvCxnSpPr>
            <a:cxnSpLocks/>
          </p:cNvCxnSpPr>
          <p:nvPr/>
        </p:nvCxnSpPr>
        <p:spPr>
          <a:xfrm>
            <a:off x="229220" y="4125501"/>
            <a:ext cx="1173356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0CBF95-19B3-405D-9360-B806F234AAEA}"/>
                  </a:ext>
                </a:extLst>
              </p:cNvPr>
              <p:cNvSpPr txBox="1"/>
              <p:nvPr/>
            </p:nvSpPr>
            <p:spPr>
              <a:xfrm>
                <a:off x="1609344" y="4511040"/>
                <a:ext cx="748897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dirty="0"/>
                  <a:t>arrangement is symmetric</a:t>
                </a:r>
              </a:p>
              <a:p>
                <a:pPr marL="342900" indent="-342900">
                  <a:buAutoNum type="arabicParenR"/>
                </a:pPr>
                <a:r>
                  <a:rPr lang="en-US" dirty="0"/>
                  <a:t>each main plate is turned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-axis by 11.3° (22.6° between the plates)</a:t>
                </a:r>
              </a:p>
              <a:p>
                <a:pPr marL="342900" indent="-342900">
                  <a:buAutoNum type="arabicParenR"/>
                </a:pPr>
                <a:r>
                  <a:rPr lang="en-US" dirty="0"/>
                  <a:t>cameras 1,2,3,4 all planar. as well as 5,6,7,8.</a:t>
                </a:r>
              </a:p>
              <a:p>
                <a:pPr marL="342900" indent="-342900">
                  <a:buAutoNum type="arabicParenR"/>
                </a:pPr>
                <a:r>
                  <a:rPr lang="en-US" dirty="0"/>
                  <a:t>there is 17.1° between cameras 2 &amp; 3</a:t>
                </a:r>
              </a:p>
              <a:p>
                <a:pPr marL="342900" indent="-342900">
                  <a:buAutoNum type="arabicParenR"/>
                </a:pPr>
                <a:r>
                  <a:rPr lang="en-US" dirty="0"/>
                  <a:t>there is 40.5° between cameras 1 &amp; 4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0CBF95-19B3-405D-9360-B806F234A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344" y="4511040"/>
                <a:ext cx="7488973" cy="1477328"/>
              </a:xfrm>
              <a:prstGeom prst="rect">
                <a:avLst/>
              </a:prstGeom>
              <a:blipFill>
                <a:blip r:embed="rId10"/>
                <a:stretch>
                  <a:fillRect l="-651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0B79DE0-84C1-4ECD-B412-A2037AFB2800}"/>
              </a:ext>
            </a:extLst>
          </p:cNvPr>
          <p:cNvSpPr txBox="1"/>
          <p:nvPr/>
        </p:nvSpPr>
        <p:spPr>
          <a:xfrm>
            <a:off x="10491037" y="1250272"/>
            <a:ext cx="136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“main plate”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C67F5E-0FDB-4289-9BC0-48D75592143C}"/>
              </a:ext>
            </a:extLst>
          </p:cNvPr>
          <p:cNvCxnSpPr>
            <a:cxnSpLocks/>
          </p:cNvCxnSpPr>
          <p:nvPr/>
        </p:nvCxnSpPr>
        <p:spPr>
          <a:xfrm flipH="1">
            <a:off x="9615340" y="1514856"/>
            <a:ext cx="1021846" cy="5639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06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7EF236-15CB-F242-B14D-C20490848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01" y="1186959"/>
            <a:ext cx="5200890" cy="2528211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DF4944-71A0-4903-8652-B12C72C8D0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4" y="1132949"/>
            <a:ext cx="3002280" cy="300228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CE95D2-FC55-45BB-B1B6-25F362CC05B8}"/>
              </a:ext>
            </a:extLst>
          </p:cNvPr>
          <p:cNvCxnSpPr/>
          <p:nvPr/>
        </p:nvCxnSpPr>
        <p:spPr>
          <a:xfrm flipV="1">
            <a:off x="2517364" y="726982"/>
            <a:ext cx="0" cy="6888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670789-9006-4F55-8E86-7B572514A7F5}"/>
                  </a:ext>
                </a:extLst>
              </p:cNvPr>
              <p:cNvSpPr txBox="1"/>
              <p:nvPr/>
            </p:nvSpPr>
            <p:spPr>
              <a:xfrm>
                <a:off x="2542512" y="880940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670789-9006-4F55-8E86-7B572514A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512" y="880940"/>
                <a:ext cx="367985" cy="369332"/>
              </a:xfrm>
              <a:prstGeom prst="rect">
                <a:avLst/>
              </a:prstGeom>
              <a:blipFill>
                <a:blip r:embed="rId4"/>
                <a:stretch>
                  <a:fillRect t="-6667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E4035F-FF3D-4894-812F-CB1C158C55F2}"/>
              </a:ext>
            </a:extLst>
          </p:cNvPr>
          <p:cNvCxnSpPr/>
          <p:nvPr/>
        </p:nvCxnSpPr>
        <p:spPr>
          <a:xfrm flipV="1">
            <a:off x="8229316" y="202726"/>
            <a:ext cx="0" cy="6888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CB30C5-A8E7-4B6E-9675-631FE1C3E2DA}"/>
              </a:ext>
            </a:extLst>
          </p:cNvPr>
          <p:cNvCxnSpPr/>
          <p:nvPr/>
        </p:nvCxnSpPr>
        <p:spPr>
          <a:xfrm>
            <a:off x="3829528" y="2555782"/>
            <a:ext cx="7498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Summing Junction 22">
            <a:extLst>
              <a:ext uri="{FF2B5EF4-FFF2-40B4-BE49-F238E27FC236}">
                <a16:creationId xmlns:a16="http://schemas.microsoft.com/office/drawing/2014/main" id="{F87A9536-12D8-44F8-96F6-5A35A3E1826D}"/>
              </a:ext>
            </a:extLst>
          </p:cNvPr>
          <p:cNvSpPr/>
          <p:nvPr/>
        </p:nvSpPr>
        <p:spPr>
          <a:xfrm>
            <a:off x="4048124" y="1153702"/>
            <a:ext cx="262128" cy="262128"/>
          </a:xfrm>
          <a:prstGeom prst="flowChartSummingJuncti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6CFF57-6E5D-4319-B236-0AAE5EF2F945}"/>
              </a:ext>
            </a:extLst>
          </p:cNvPr>
          <p:cNvCxnSpPr/>
          <p:nvPr/>
        </p:nvCxnSpPr>
        <p:spPr>
          <a:xfrm>
            <a:off x="10414705" y="2444496"/>
            <a:ext cx="7498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Summing Junction 26">
            <a:extLst>
              <a:ext uri="{FF2B5EF4-FFF2-40B4-BE49-F238E27FC236}">
                <a16:creationId xmlns:a16="http://schemas.microsoft.com/office/drawing/2014/main" id="{3114BE61-F6A8-4232-B753-9631C451C521}"/>
              </a:ext>
            </a:extLst>
          </p:cNvPr>
          <p:cNvSpPr/>
          <p:nvPr/>
        </p:nvSpPr>
        <p:spPr>
          <a:xfrm>
            <a:off x="10432718" y="432982"/>
            <a:ext cx="262128" cy="262128"/>
          </a:xfrm>
          <a:prstGeom prst="flowChartSummingJuncti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E4C07C2-CE86-4F87-81B5-34F237D7C686}"/>
              </a:ext>
            </a:extLst>
          </p:cNvPr>
          <p:cNvCxnSpPr>
            <a:cxnSpLocks/>
          </p:cNvCxnSpPr>
          <p:nvPr/>
        </p:nvCxnSpPr>
        <p:spPr>
          <a:xfrm>
            <a:off x="5414488" y="73152"/>
            <a:ext cx="0" cy="40523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B922DA0-673F-484D-9519-59EECA67D4BA}"/>
              </a:ext>
            </a:extLst>
          </p:cNvPr>
          <p:cNvSpPr/>
          <p:nvPr/>
        </p:nvSpPr>
        <p:spPr>
          <a:xfrm>
            <a:off x="6963968" y="1389888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250945-4551-4728-A6D2-6010ED2E411A}"/>
              </a:ext>
            </a:extLst>
          </p:cNvPr>
          <p:cNvSpPr/>
          <p:nvPr/>
        </p:nvSpPr>
        <p:spPr>
          <a:xfrm>
            <a:off x="7592337" y="1344464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B4BB4E6-8419-4FD3-8F79-4DB9074085D7}"/>
              </a:ext>
            </a:extLst>
          </p:cNvPr>
          <p:cNvSpPr/>
          <p:nvPr/>
        </p:nvSpPr>
        <p:spPr>
          <a:xfrm>
            <a:off x="8556496" y="1350788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0F8482A-6F2C-42E3-859D-2C36BC25F04C}"/>
              </a:ext>
            </a:extLst>
          </p:cNvPr>
          <p:cNvSpPr/>
          <p:nvPr/>
        </p:nvSpPr>
        <p:spPr>
          <a:xfrm>
            <a:off x="9182912" y="1383792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0E3E0CC-3100-4252-B9DB-F7214A178F2C}"/>
              </a:ext>
            </a:extLst>
          </p:cNvPr>
          <p:cNvSpPr/>
          <p:nvPr/>
        </p:nvSpPr>
        <p:spPr>
          <a:xfrm>
            <a:off x="7012736" y="3200400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CC03E2F-C27D-42D5-88CA-1DB8086C6190}"/>
              </a:ext>
            </a:extLst>
          </p:cNvPr>
          <p:cNvSpPr/>
          <p:nvPr/>
        </p:nvSpPr>
        <p:spPr>
          <a:xfrm>
            <a:off x="7683296" y="3230880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3923793-52C3-461E-BFF3-BC647B0E0DAC}"/>
              </a:ext>
            </a:extLst>
          </p:cNvPr>
          <p:cNvSpPr/>
          <p:nvPr/>
        </p:nvSpPr>
        <p:spPr>
          <a:xfrm>
            <a:off x="8506256" y="3218688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A2E740-E49A-4606-AB08-4D68B640B0E7}"/>
              </a:ext>
            </a:extLst>
          </p:cNvPr>
          <p:cNvSpPr/>
          <p:nvPr/>
        </p:nvSpPr>
        <p:spPr>
          <a:xfrm>
            <a:off x="9213392" y="3188208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136A05E-3918-439E-A5D4-0BDEBAD30A77}"/>
                  </a:ext>
                </a:extLst>
              </p:cNvPr>
              <p:cNvSpPr txBox="1"/>
              <p:nvPr/>
            </p:nvSpPr>
            <p:spPr>
              <a:xfrm>
                <a:off x="4031456" y="2695260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136A05E-3918-439E-A5D4-0BDEBAD30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56" y="2695260"/>
                <a:ext cx="371384" cy="369332"/>
              </a:xfrm>
              <a:prstGeom prst="rect">
                <a:avLst/>
              </a:prstGeom>
              <a:blipFill>
                <a:blip r:embed="rId5"/>
                <a:stretch>
                  <a:fillRect t="-6557" r="-9836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594EAD6-0476-4885-8A6F-05FA29922BFB}"/>
                  </a:ext>
                </a:extLst>
              </p:cNvPr>
              <p:cNvSpPr txBox="1"/>
              <p:nvPr/>
            </p:nvSpPr>
            <p:spPr>
              <a:xfrm>
                <a:off x="4378976" y="1065606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594EAD6-0476-4885-8A6F-05FA29922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976" y="1065606"/>
                <a:ext cx="353751" cy="369332"/>
              </a:xfrm>
              <a:prstGeom prst="rect">
                <a:avLst/>
              </a:prstGeom>
              <a:blipFill>
                <a:blip r:embed="rId6"/>
                <a:stretch>
                  <a:fillRect t="-6667" r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2FFF75-EDDA-4C67-96CB-3A45378A4B20}"/>
                  </a:ext>
                </a:extLst>
              </p:cNvPr>
              <p:cNvSpPr txBox="1"/>
              <p:nvPr/>
            </p:nvSpPr>
            <p:spPr>
              <a:xfrm>
                <a:off x="8294392" y="34355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2FFF75-EDDA-4C67-96CB-3A45378A4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392" y="343558"/>
                <a:ext cx="367985" cy="369332"/>
              </a:xfrm>
              <a:prstGeom prst="rect">
                <a:avLst/>
              </a:prstGeom>
              <a:blipFill>
                <a:blip r:embed="rId7"/>
                <a:stretch>
                  <a:fillRect t="-6557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567164-5782-47ED-835F-D32B98C59109}"/>
                  </a:ext>
                </a:extLst>
              </p:cNvPr>
              <p:cNvSpPr txBox="1"/>
              <p:nvPr/>
            </p:nvSpPr>
            <p:spPr>
              <a:xfrm>
                <a:off x="10789609" y="351720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567164-5782-47ED-835F-D32B98C59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609" y="351720"/>
                <a:ext cx="353751" cy="369332"/>
              </a:xfrm>
              <a:prstGeom prst="rect">
                <a:avLst/>
              </a:prstGeom>
              <a:blipFill>
                <a:blip r:embed="rId8"/>
                <a:stretch>
                  <a:fillRect t="-6667" r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D70B99-F45D-4E9C-8028-FD855A68FC02}"/>
                  </a:ext>
                </a:extLst>
              </p:cNvPr>
              <p:cNvSpPr txBox="1"/>
              <p:nvPr/>
            </p:nvSpPr>
            <p:spPr>
              <a:xfrm>
                <a:off x="10637186" y="2432518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D70B99-F45D-4E9C-8028-FD855A68F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186" y="2432518"/>
                <a:ext cx="371384" cy="369332"/>
              </a:xfrm>
              <a:prstGeom prst="rect">
                <a:avLst/>
              </a:prstGeom>
              <a:blipFill>
                <a:blip r:embed="rId9"/>
                <a:stretch>
                  <a:fillRect t="-6557" r="-8197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A11F7C-3E42-46D3-BE48-E5889756E2E7}"/>
              </a:ext>
            </a:extLst>
          </p:cNvPr>
          <p:cNvCxnSpPr>
            <a:cxnSpLocks/>
          </p:cNvCxnSpPr>
          <p:nvPr/>
        </p:nvCxnSpPr>
        <p:spPr>
          <a:xfrm>
            <a:off x="229220" y="4125501"/>
            <a:ext cx="1173356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0CBF95-19B3-405D-9360-B806F234AAEA}"/>
              </a:ext>
            </a:extLst>
          </p:cNvPr>
          <p:cNvSpPr txBox="1"/>
          <p:nvPr/>
        </p:nvSpPr>
        <p:spPr>
          <a:xfrm>
            <a:off x="5069238" y="4470712"/>
            <a:ext cx="7474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/>
              <a:t>330070	(2) 330075	(3) 330074	(4) 330068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endParaRPr lang="en-US" dirty="0"/>
          </a:p>
          <a:p>
            <a:r>
              <a:rPr lang="en-US" dirty="0"/>
              <a:t>(5) 330076	(6) 330071	(7) 330077	(8) 330069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B79DE0-84C1-4ECD-B412-A2037AFB2800}"/>
              </a:ext>
            </a:extLst>
          </p:cNvPr>
          <p:cNvSpPr txBox="1"/>
          <p:nvPr/>
        </p:nvSpPr>
        <p:spPr>
          <a:xfrm>
            <a:off x="10491037" y="1250272"/>
            <a:ext cx="136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“main plate”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C67F5E-0FDB-4289-9BC0-48D75592143C}"/>
              </a:ext>
            </a:extLst>
          </p:cNvPr>
          <p:cNvCxnSpPr>
            <a:cxnSpLocks/>
          </p:cNvCxnSpPr>
          <p:nvPr/>
        </p:nvCxnSpPr>
        <p:spPr>
          <a:xfrm flipH="1">
            <a:off x="9615340" y="1514856"/>
            <a:ext cx="1021846" cy="5639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08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7EF236-15CB-F242-B14D-C20490848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0" y="1186958"/>
            <a:ext cx="10531099" cy="5119285"/>
          </a:xfr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6E4035F-FF3D-4894-812F-CB1C158C55F2}"/>
              </a:ext>
            </a:extLst>
          </p:cNvPr>
          <p:cNvCxnSpPr/>
          <p:nvPr/>
        </p:nvCxnSpPr>
        <p:spPr>
          <a:xfrm flipV="1">
            <a:off x="5884950" y="326983"/>
            <a:ext cx="0" cy="6888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6CFF57-6E5D-4319-B236-0AAE5EF2F945}"/>
              </a:ext>
            </a:extLst>
          </p:cNvPr>
          <p:cNvCxnSpPr/>
          <p:nvPr/>
        </p:nvCxnSpPr>
        <p:spPr>
          <a:xfrm>
            <a:off x="11143360" y="3728547"/>
            <a:ext cx="7498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Summing Junction 26">
            <a:extLst>
              <a:ext uri="{FF2B5EF4-FFF2-40B4-BE49-F238E27FC236}">
                <a16:creationId xmlns:a16="http://schemas.microsoft.com/office/drawing/2014/main" id="{3114BE61-F6A8-4232-B753-9631C451C521}"/>
              </a:ext>
            </a:extLst>
          </p:cNvPr>
          <p:cNvSpPr/>
          <p:nvPr/>
        </p:nvSpPr>
        <p:spPr>
          <a:xfrm>
            <a:off x="10432718" y="432982"/>
            <a:ext cx="262128" cy="262128"/>
          </a:xfrm>
          <a:prstGeom prst="flowChartSummingJuncti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2FFF75-EDDA-4C67-96CB-3A45378A4B20}"/>
                  </a:ext>
                </a:extLst>
              </p:cNvPr>
              <p:cNvSpPr txBox="1"/>
              <p:nvPr/>
            </p:nvSpPr>
            <p:spPr>
              <a:xfrm>
                <a:off x="5979714" y="646499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2FFF75-EDDA-4C67-96CB-3A45378A4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714" y="646499"/>
                <a:ext cx="36798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567164-5782-47ED-835F-D32B98C59109}"/>
                  </a:ext>
                </a:extLst>
              </p:cNvPr>
              <p:cNvSpPr txBox="1"/>
              <p:nvPr/>
            </p:nvSpPr>
            <p:spPr>
              <a:xfrm>
                <a:off x="10789609" y="351720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567164-5782-47ED-835F-D32B98C59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609" y="351720"/>
                <a:ext cx="353751" cy="369332"/>
              </a:xfrm>
              <a:prstGeom prst="rect">
                <a:avLst/>
              </a:prstGeom>
              <a:blipFill>
                <a:blip r:embed="rId8"/>
                <a:stretch>
                  <a:fillRect t="-6667" r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D70B99-F45D-4E9C-8028-FD855A68FC02}"/>
                  </a:ext>
                </a:extLst>
              </p:cNvPr>
              <p:cNvSpPr txBox="1"/>
              <p:nvPr/>
            </p:nvSpPr>
            <p:spPr>
              <a:xfrm>
                <a:off x="11186896" y="3229994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5D70B99-F45D-4E9C-8028-FD855A68F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6896" y="3229994"/>
                <a:ext cx="371384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96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A123F09-649F-453B-842F-8CD36F6C8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1584" y="85475"/>
            <a:ext cx="5586663" cy="65773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E1C7B5-5BBE-4FC3-9E91-C72ECD05F47F}"/>
              </a:ext>
            </a:extLst>
          </p:cNvPr>
          <p:cNvSpPr txBox="1"/>
          <p:nvPr/>
        </p:nvSpPr>
        <p:spPr>
          <a:xfrm>
            <a:off x="292608" y="1895856"/>
            <a:ext cx="327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View is normal to one main plate</a:t>
            </a:r>
          </a:p>
          <a:p>
            <a:r>
              <a:rPr lang="en-US" dirty="0"/>
              <a:t>Dimensions shown in inches</a:t>
            </a:r>
          </a:p>
        </p:txBody>
      </p:sp>
    </p:spTree>
    <p:extLst>
      <p:ext uri="{BB962C8B-B14F-4D97-AF65-F5344CB8AC3E}">
        <p14:creationId xmlns:p14="http://schemas.microsoft.com/office/powerpoint/2010/main" val="283390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15E474-35A3-674A-B5E3-DE5762AE9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14" y="983990"/>
            <a:ext cx="9297916" cy="5718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1EEA08-EC7E-C345-920C-2CE2CAA9BBD2}"/>
              </a:ext>
            </a:extLst>
          </p:cNvPr>
          <p:cNvSpPr txBox="1"/>
          <p:nvPr/>
        </p:nvSpPr>
        <p:spPr>
          <a:xfrm>
            <a:off x="1801345" y="544749"/>
            <a:ext cx="929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overlay of camera FOVs onto Google map (box sizes and positions approximated only)</a:t>
            </a:r>
          </a:p>
        </p:txBody>
      </p:sp>
    </p:spTree>
    <p:extLst>
      <p:ext uri="{BB962C8B-B14F-4D97-AF65-F5344CB8AC3E}">
        <p14:creationId xmlns:p14="http://schemas.microsoft.com/office/powerpoint/2010/main" val="200566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48BF8D7-600F-483A-85E1-AA4A596EE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80288"/>
            <a:ext cx="4306255" cy="333815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23E747-622C-45C3-B69B-0CEDC5A081B9}"/>
              </a:ext>
            </a:extLst>
          </p:cNvPr>
          <p:cNvCxnSpPr/>
          <p:nvPr/>
        </p:nvCxnSpPr>
        <p:spPr>
          <a:xfrm flipV="1">
            <a:off x="8229316" y="202726"/>
            <a:ext cx="0" cy="6888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D48B6A-F497-498A-8192-AFF12AD0837E}"/>
              </a:ext>
            </a:extLst>
          </p:cNvPr>
          <p:cNvCxnSpPr/>
          <p:nvPr/>
        </p:nvCxnSpPr>
        <p:spPr>
          <a:xfrm>
            <a:off x="10414705" y="2444496"/>
            <a:ext cx="7498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Summing Junction 5">
            <a:extLst>
              <a:ext uri="{FF2B5EF4-FFF2-40B4-BE49-F238E27FC236}">
                <a16:creationId xmlns:a16="http://schemas.microsoft.com/office/drawing/2014/main" id="{1ADD6D95-DADC-4D49-8CA0-4E468C51EF78}"/>
              </a:ext>
            </a:extLst>
          </p:cNvPr>
          <p:cNvSpPr/>
          <p:nvPr/>
        </p:nvSpPr>
        <p:spPr>
          <a:xfrm>
            <a:off x="10432718" y="432982"/>
            <a:ext cx="262128" cy="262128"/>
          </a:xfrm>
          <a:prstGeom prst="flowChartSummingJunction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9D4810-92AA-4F41-A745-243B602A8EA3}"/>
              </a:ext>
            </a:extLst>
          </p:cNvPr>
          <p:cNvSpPr/>
          <p:nvPr/>
        </p:nvSpPr>
        <p:spPr>
          <a:xfrm>
            <a:off x="6963968" y="1389888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ECF174-6AC1-4B7D-88FA-D68280CE6878}"/>
              </a:ext>
            </a:extLst>
          </p:cNvPr>
          <p:cNvSpPr/>
          <p:nvPr/>
        </p:nvSpPr>
        <p:spPr>
          <a:xfrm>
            <a:off x="7592337" y="1344464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C567D4-FD3B-4C70-9F7F-18536BEA5C24}"/>
              </a:ext>
            </a:extLst>
          </p:cNvPr>
          <p:cNvSpPr/>
          <p:nvPr/>
        </p:nvSpPr>
        <p:spPr>
          <a:xfrm>
            <a:off x="8556496" y="1350788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6A4B45-A9FE-4060-A8E6-673139ACA937}"/>
              </a:ext>
            </a:extLst>
          </p:cNvPr>
          <p:cNvSpPr/>
          <p:nvPr/>
        </p:nvSpPr>
        <p:spPr>
          <a:xfrm>
            <a:off x="9182912" y="1383792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6EEAD0-823B-4362-AA72-C51A3489D214}"/>
              </a:ext>
            </a:extLst>
          </p:cNvPr>
          <p:cNvSpPr/>
          <p:nvPr/>
        </p:nvSpPr>
        <p:spPr>
          <a:xfrm>
            <a:off x="7012736" y="3200400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55CFB3-CDBF-47CB-A75D-99FD22ED0FF8}"/>
              </a:ext>
            </a:extLst>
          </p:cNvPr>
          <p:cNvSpPr/>
          <p:nvPr/>
        </p:nvSpPr>
        <p:spPr>
          <a:xfrm>
            <a:off x="7683296" y="3230880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28DC92-D973-4F13-B24D-A2772F2FF3C1}"/>
              </a:ext>
            </a:extLst>
          </p:cNvPr>
          <p:cNvSpPr/>
          <p:nvPr/>
        </p:nvSpPr>
        <p:spPr>
          <a:xfrm>
            <a:off x="8506256" y="3218688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C3C6AB-EF05-4825-BA55-1C293CF13B58}"/>
              </a:ext>
            </a:extLst>
          </p:cNvPr>
          <p:cNvSpPr/>
          <p:nvPr/>
        </p:nvSpPr>
        <p:spPr>
          <a:xfrm>
            <a:off x="9213392" y="3188208"/>
            <a:ext cx="249936" cy="2499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F3FB27-5B81-489A-898A-41B8E502185B}"/>
                  </a:ext>
                </a:extLst>
              </p:cNvPr>
              <p:cNvSpPr txBox="1"/>
              <p:nvPr/>
            </p:nvSpPr>
            <p:spPr>
              <a:xfrm>
                <a:off x="8294392" y="34355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F3FB27-5B81-489A-898A-41B8E5021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392" y="343558"/>
                <a:ext cx="367985" cy="369332"/>
              </a:xfrm>
              <a:prstGeom prst="rect">
                <a:avLst/>
              </a:prstGeom>
              <a:blipFill>
                <a:blip r:embed="rId3"/>
                <a:stretch>
                  <a:fillRect t="-6557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0EACB3-5C05-4324-85BF-3654C5A92959}"/>
                  </a:ext>
                </a:extLst>
              </p:cNvPr>
              <p:cNvSpPr txBox="1"/>
              <p:nvPr/>
            </p:nvSpPr>
            <p:spPr>
              <a:xfrm>
                <a:off x="10789609" y="351720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0EACB3-5C05-4324-85BF-3654C5A92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609" y="351720"/>
                <a:ext cx="353751" cy="369332"/>
              </a:xfrm>
              <a:prstGeom prst="rect">
                <a:avLst/>
              </a:prstGeom>
              <a:blipFill>
                <a:blip r:embed="rId4"/>
                <a:stretch>
                  <a:fillRect t="-6667" r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D9A23A-61B8-4568-BFA2-ABDFBBF61402}"/>
                  </a:ext>
                </a:extLst>
              </p:cNvPr>
              <p:cNvSpPr txBox="1"/>
              <p:nvPr/>
            </p:nvSpPr>
            <p:spPr>
              <a:xfrm>
                <a:off x="10637186" y="2432518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D9A23A-61B8-4568-BFA2-ABDFBBF61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186" y="2432518"/>
                <a:ext cx="371384" cy="369332"/>
              </a:xfrm>
              <a:prstGeom prst="rect">
                <a:avLst/>
              </a:prstGeom>
              <a:blipFill>
                <a:blip r:embed="rId5"/>
                <a:stretch>
                  <a:fillRect t="-6557" r="-8197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C7A846F-07A8-49FC-B9CB-A1F5D9025789}"/>
              </a:ext>
            </a:extLst>
          </p:cNvPr>
          <p:cNvSpPr txBox="1"/>
          <p:nvPr/>
        </p:nvSpPr>
        <p:spPr>
          <a:xfrm>
            <a:off x="10491037" y="1250272"/>
            <a:ext cx="136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“main plate”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29CCFF-D378-4A35-8973-2340B89BCA80}"/>
              </a:ext>
            </a:extLst>
          </p:cNvPr>
          <p:cNvCxnSpPr>
            <a:cxnSpLocks/>
          </p:cNvCxnSpPr>
          <p:nvPr/>
        </p:nvCxnSpPr>
        <p:spPr>
          <a:xfrm flipH="1">
            <a:off x="9615340" y="1514856"/>
            <a:ext cx="1021846" cy="5639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515762-7131-40D2-9997-B1553CD19C0B}"/>
              </a:ext>
            </a:extLst>
          </p:cNvPr>
          <p:cNvSpPr txBox="1"/>
          <p:nvPr/>
        </p:nvSpPr>
        <p:spPr>
          <a:xfrm>
            <a:off x="836022" y="1040150"/>
            <a:ext cx="74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1—68</a:t>
            </a:r>
          </a:p>
          <a:p>
            <a:r>
              <a:rPr lang="en-US" dirty="0"/>
              <a:t>2– 74</a:t>
            </a:r>
          </a:p>
          <a:p>
            <a:r>
              <a:rPr lang="en-US" dirty="0"/>
              <a:t>3—75</a:t>
            </a:r>
          </a:p>
          <a:p>
            <a:r>
              <a:rPr lang="en-US" dirty="0"/>
              <a:t>4—70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5BFF502-DBFC-4D1C-A240-2A16EDA4435B}"/>
              </a:ext>
            </a:extLst>
          </p:cNvPr>
          <p:cNvSpPr/>
          <p:nvPr/>
        </p:nvSpPr>
        <p:spPr>
          <a:xfrm rot="10800000">
            <a:off x="365953" y="891574"/>
            <a:ext cx="378823" cy="662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45116A-E0D4-4EF0-AFBB-C41C70E1F1A7}"/>
              </a:ext>
            </a:extLst>
          </p:cNvPr>
          <p:cNvSpPr txBox="1"/>
          <p:nvPr/>
        </p:nvSpPr>
        <p:spPr>
          <a:xfrm>
            <a:off x="365952" y="547150"/>
            <a:ext cx="179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 Image Swath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98202B-B51A-474E-A5E0-5F0722FCF9A0}"/>
              </a:ext>
            </a:extLst>
          </p:cNvPr>
          <p:cNvSpPr txBox="1"/>
          <p:nvPr/>
        </p:nvSpPr>
        <p:spPr>
          <a:xfrm>
            <a:off x="852954" y="3630951"/>
            <a:ext cx="74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5—69</a:t>
            </a:r>
          </a:p>
          <a:p>
            <a:r>
              <a:rPr lang="en-US" dirty="0"/>
              <a:t>6– 77</a:t>
            </a:r>
          </a:p>
          <a:p>
            <a:r>
              <a:rPr lang="en-US" dirty="0"/>
              <a:t>7—71</a:t>
            </a:r>
          </a:p>
          <a:p>
            <a:r>
              <a:rPr lang="en-US" dirty="0"/>
              <a:t>8—76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82A77D69-69A8-4F77-92F5-13963CBB475B}"/>
              </a:ext>
            </a:extLst>
          </p:cNvPr>
          <p:cNvSpPr/>
          <p:nvPr/>
        </p:nvSpPr>
        <p:spPr>
          <a:xfrm>
            <a:off x="382885" y="3482375"/>
            <a:ext cx="378823" cy="662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12224B-18FE-4390-A787-E9481925BA09}"/>
              </a:ext>
            </a:extLst>
          </p:cNvPr>
          <p:cNvSpPr txBox="1"/>
          <p:nvPr/>
        </p:nvSpPr>
        <p:spPr>
          <a:xfrm>
            <a:off x="382884" y="3137951"/>
            <a:ext cx="189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FWD Image Swath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789C17-479E-474C-B25C-1365271E22C6}"/>
              </a:ext>
            </a:extLst>
          </p:cNvPr>
          <p:cNvSpPr txBox="1"/>
          <p:nvPr/>
        </p:nvSpPr>
        <p:spPr>
          <a:xfrm>
            <a:off x="2980267" y="2617184"/>
            <a:ext cx="30588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The top of 1—4 is in the</a:t>
            </a:r>
            <a:br>
              <a:rPr lang="en-US" dirty="0"/>
            </a:br>
            <a:r>
              <a:rPr lang="en-US" dirty="0"/>
              <a:t>direction of flight, while the</a:t>
            </a:r>
            <a:br>
              <a:rPr lang="en-US" dirty="0"/>
            </a:br>
            <a:r>
              <a:rPr lang="en-US" dirty="0"/>
              <a:t>bottom of 5—8 is opposite the</a:t>
            </a:r>
            <a:br>
              <a:rPr lang="en-US" dirty="0"/>
            </a:br>
            <a:r>
              <a:rPr lang="en-US" dirty="0"/>
              <a:t>direction of flight. The figure</a:t>
            </a:r>
            <a:br>
              <a:rPr lang="en-US" dirty="0"/>
            </a:br>
            <a:r>
              <a:rPr lang="en-US" dirty="0"/>
              <a:t>below (blue) has the image</a:t>
            </a:r>
            <a:br>
              <a:rPr lang="en-US" dirty="0"/>
            </a:br>
            <a:r>
              <a:rPr lang="en-US" dirty="0"/>
              <a:t>layout on the ground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BF33CFB-C9ED-474E-9FBC-7EB0553BA4E5}"/>
              </a:ext>
            </a:extLst>
          </p:cNvPr>
          <p:cNvGrpSpPr/>
          <p:nvPr/>
        </p:nvGrpSpPr>
        <p:grpSpPr>
          <a:xfrm>
            <a:off x="2275838" y="4714985"/>
            <a:ext cx="6100078" cy="1874660"/>
            <a:chOff x="2176702" y="4318000"/>
            <a:chExt cx="6790754" cy="199319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CA417F1-6D7C-4A10-8658-0B1B9DF2EEEB}"/>
                </a:ext>
              </a:extLst>
            </p:cNvPr>
            <p:cNvSpPr/>
            <p:nvPr/>
          </p:nvSpPr>
          <p:spPr>
            <a:xfrm>
              <a:off x="2182348" y="5497689"/>
              <a:ext cx="1670756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B71ADEF-52CE-46E6-AB43-F853DE663184}"/>
                </a:ext>
              </a:extLst>
            </p:cNvPr>
            <p:cNvSpPr/>
            <p:nvPr/>
          </p:nvSpPr>
          <p:spPr>
            <a:xfrm>
              <a:off x="3887132" y="5498393"/>
              <a:ext cx="1670756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X</a:t>
              </a:r>
            </a:p>
            <a:p>
              <a:pPr algn="ctr"/>
              <a:endParaRPr lang="en-US" b="1" dirty="0"/>
            </a:p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DC02501-67FF-4F43-9D07-158056B339AD}"/>
                </a:ext>
              </a:extLst>
            </p:cNvPr>
            <p:cNvSpPr/>
            <p:nvPr/>
          </p:nvSpPr>
          <p:spPr>
            <a:xfrm>
              <a:off x="5591916" y="5498393"/>
              <a:ext cx="1670756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6FDBF9-B590-42D6-B855-E8C579AB6335}"/>
                </a:ext>
              </a:extLst>
            </p:cNvPr>
            <p:cNvSpPr/>
            <p:nvPr/>
          </p:nvSpPr>
          <p:spPr>
            <a:xfrm>
              <a:off x="7296700" y="5497689"/>
              <a:ext cx="1670756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FFBE18-60FF-4CFC-9BBB-89023F670207}"/>
                </a:ext>
              </a:extLst>
            </p:cNvPr>
            <p:cNvSpPr/>
            <p:nvPr/>
          </p:nvSpPr>
          <p:spPr>
            <a:xfrm flipV="1">
              <a:off x="2176702" y="4318000"/>
              <a:ext cx="1670756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34605D0-EC08-4710-94E7-0DACA4D3DEE0}"/>
                </a:ext>
              </a:extLst>
            </p:cNvPr>
            <p:cNvSpPr/>
            <p:nvPr/>
          </p:nvSpPr>
          <p:spPr>
            <a:xfrm flipV="1">
              <a:off x="3881486" y="4318704"/>
              <a:ext cx="1670756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X</a:t>
              </a:r>
            </a:p>
            <a:p>
              <a:pPr algn="ctr"/>
              <a:endParaRPr lang="en-US" b="1" dirty="0"/>
            </a:p>
            <a:p>
              <a:pPr algn="ctr"/>
              <a:r>
                <a:rPr lang="en-US" b="1" dirty="0"/>
                <a:t>6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0F3A25F-10E6-47B4-BD9A-1DEAC25E2FD4}"/>
                </a:ext>
              </a:extLst>
            </p:cNvPr>
            <p:cNvSpPr/>
            <p:nvPr/>
          </p:nvSpPr>
          <p:spPr>
            <a:xfrm flipV="1">
              <a:off x="5586270" y="4318704"/>
              <a:ext cx="1670756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371FA96-8D5A-4694-B6E3-A93BF340A6FC}"/>
                </a:ext>
              </a:extLst>
            </p:cNvPr>
            <p:cNvSpPr/>
            <p:nvPr/>
          </p:nvSpPr>
          <p:spPr>
            <a:xfrm flipV="1">
              <a:off x="7291054" y="4318000"/>
              <a:ext cx="1670756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34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B959-68AE-F846-B7BE-89A4C9C4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Quakes camera extrinsic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081FF-C406-D44E-BB96-389D8F6FF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7273"/>
            <a:ext cx="5181600" cy="2623453"/>
          </a:xfrm>
        </p:spPr>
        <p:txBody>
          <a:bodyPr>
            <a:normAutofit/>
          </a:bodyPr>
          <a:lstStyle/>
          <a:p>
            <a:r>
              <a:rPr lang="en-US" sz="1400" dirty="0"/>
              <a:t>Camera 1</a:t>
            </a:r>
          </a:p>
          <a:p>
            <a:r>
              <a:rPr lang="en-US" sz="1400" b="1" dirty="0"/>
              <a:t>0.936659205673449  0.032428474433911  0.348737618379595</a:t>
            </a:r>
            <a:endParaRPr lang="en-US" sz="1400" dirty="0"/>
          </a:p>
          <a:p>
            <a:r>
              <a:rPr lang="en-US" sz="1400" b="1" dirty="0"/>
              <a:t> 0.036854449671420  0.981051058091822 -0.190211910658439</a:t>
            </a:r>
            <a:endParaRPr lang="en-US" sz="1400" dirty="0"/>
          </a:p>
          <a:p>
            <a:r>
              <a:rPr lang="en-US" sz="1400" b="1" dirty="0"/>
              <a:t>-0.348297691589536  0.191016270152064  0.917715371218437</a:t>
            </a:r>
            <a:endParaRPr lang="en-US" sz="1400" dirty="0"/>
          </a:p>
          <a:p>
            <a:r>
              <a:rPr lang="en-US" sz="1400" b="1" dirty="0"/>
              <a:t> Camera 2</a:t>
            </a:r>
            <a:endParaRPr lang="en-US" sz="1400" dirty="0"/>
          </a:p>
          <a:p>
            <a:r>
              <a:rPr lang="en-US" sz="1400" b="1" dirty="0"/>
              <a:t> 0.988886498748670  0.029131790166426  0.145790367975037</a:t>
            </a:r>
            <a:endParaRPr lang="en-US" sz="1400" dirty="0"/>
          </a:p>
          <a:p>
            <a:r>
              <a:rPr lang="en-US" sz="1400" b="1" dirty="0"/>
              <a:t> 0.000000000000000  0.980614658553868 -0.195946144206210</a:t>
            </a:r>
            <a:endParaRPr lang="en-US" sz="1400" dirty="0"/>
          </a:p>
          <a:p>
            <a:r>
              <a:rPr lang="en-US" sz="1400" b="1" dirty="0"/>
              <a:t>-0.148672433869219  0.193768496487380  0.969716596318957</a:t>
            </a:r>
            <a:endParaRPr lang="en-US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3F726-C661-7249-9A2C-389A6F4A2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2400" y="2162175"/>
            <a:ext cx="5181600" cy="2822575"/>
          </a:xfrm>
        </p:spPr>
        <p:txBody>
          <a:bodyPr>
            <a:normAutofit/>
          </a:bodyPr>
          <a:lstStyle/>
          <a:p>
            <a:r>
              <a:rPr lang="en-US" sz="1400" b="1" dirty="0"/>
              <a:t> Camera 3</a:t>
            </a:r>
            <a:endParaRPr lang="en-US" sz="1400" dirty="0"/>
          </a:p>
          <a:p>
            <a:r>
              <a:rPr lang="en-US" sz="1400" b="1" dirty="0"/>
              <a:t> 0.988477019418512  0.028431881182804 -0.148676865093066</a:t>
            </a:r>
            <a:endParaRPr lang="en-US" sz="1400" dirty="0"/>
          </a:p>
          <a:p>
            <a:r>
              <a:rPr lang="en-US" sz="1400" b="1" dirty="0"/>
              <a:t>-0.056320704272273  0.980764387438280 -0.186893538152316</a:t>
            </a:r>
            <a:endParaRPr lang="en-US" sz="1400" dirty="0"/>
          </a:p>
          <a:p>
            <a:r>
              <a:rPr lang="en-US" sz="1400" b="1" dirty="0"/>
              <a:t> 0.140503239648664  0.193113553292417  0.971064362018815</a:t>
            </a:r>
            <a:endParaRPr lang="en-US" sz="1400" dirty="0"/>
          </a:p>
          <a:p>
            <a:r>
              <a:rPr lang="en-US" sz="1400" b="1" dirty="0"/>
              <a:t> Camera 4</a:t>
            </a:r>
            <a:endParaRPr lang="en-US" sz="1400" dirty="0"/>
          </a:p>
          <a:p>
            <a:r>
              <a:rPr lang="en-US" sz="1400" b="1" dirty="0"/>
              <a:t> 0.939827236719807  0.034290737390967 -0.339924860004085</a:t>
            </a:r>
            <a:endParaRPr lang="en-US" sz="1400" dirty="0"/>
          </a:p>
          <a:p>
            <a:r>
              <a:rPr lang="en-US" sz="1400" b="1" dirty="0"/>
              <a:t>-0.096862830791666  0.980869001612957 -0.168859686384367</a:t>
            </a:r>
            <a:endParaRPr lang="en-US" sz="1400" dirty="0"/>
          </a:p>
          <a:p>
            <a:r>
              <a:rPr lang="en-US" sz="1400" b="1" dirty="0"/>
              <a:t> 0.327631434893904  0.191625016644449  0.925168901263643</a:t>
            </a:r>
            <a:endParaRPr lang="en-US" sz="1400" dirty="0"/>
          </a:p>
          <a:p>
            <a:pPr lvl="1"/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950AF-A23D-E742-8D36-024A2544FAB1}"/>
              </a:ext>
            </a:extLst>
          </p:cNvPr>
          <p:cNvSpPr txBox="1"/>
          <p:nvPr/>
        </p:nvSpPr>
        <p:spPr>
          <a:xfrm>
            <a:off x="768350" y="1296879"/>
            <a:ext cx="1038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the overlapped area between adjacent camera, we have conduct an extrinsic estimation for the cameras array. The rotations from individual camera to the camera rig are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97913-ABA4-B34D-B395-B3A4BDB098D1}"/>
              </a:ext>
            </a:extLst>
          </p:cNvPr>
          <p:cNvSpPr txBox="1"/>
          <p:nvPr/>
        </p:nvSpPr>
        <p:spPr>
          <a:xfrm>
            <a:off x="768350" y="4832350"/>
            <a:ext cx="645298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Then we can combine all four images into one virtual camera and the camera model is</a:t>
            </a:r>
          </a:p>
          <a:p>
            <a:r>
              <a:rPr lang="en-US" sz="1400" dirty="0"/>
              <a:t>Model = CAHV = perspective</a:t>
            </a:r>
          </a:p>
          <a:p>
            <a:r>
              <a:rPr lang="en-US" sz="1400" dirty="0"/>
              <a:t>Dimensions = 15856 3832 </a:t>
            </a:r>
          </a:p>
          <a:p>
            <a:r>
              <a:rPr lang="en-US" sz="1400" dirty="0"/>
              <a:t>C =      0.000000      0.000000      0.000000</a:t>
            </a:r>
          </a:p>
          <a:p>
            <a:r>
              <a:rPr lang="en-US" sz="1400" dirty="0"/>
              <a:t>A =      0.000000     -0.195946      0.980615</a:t>
            </a:r>
          </a:p>
          <a:p>
            <a:r>
              <a:rPr lang="en-US" sz="1400" dirty="0"/>
              <a:t>H =  13731.698800  -1553.363058   7773.822706</a:t>
            </a:r>
          </a:p>
          <a:p>
            <a:r>
              <a:rPr lang="en-US" sz="1400" dirty="0"/>
              <a:t>V =      0.000000  14393.693280   4829.510407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1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B959-68AE-F846-B7BE-89A4C9C4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Quakes camera extrinsic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081FF-C406-D44E-BB96-389D8F6FF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7273"/>
            <a:ext cx="5181600" cy="2623453"/>
          </a:xfrm>
        </p:spPr>
        <p:txBody>
          <a:bodyPr>
            <a:normAutofit/>
          </a:bodyPr>
          <a:lstStyle/>
          <a:p>
            <a:r>
              <a:rPr lang="en-US" sz="1400" dirty="0"/>
              <a:t>Camera 5</a:t>
            </a:r>
          </a:p>
          <a:p>
            <a:pPr algn="l"/>
            <a:r>
              <a:rPr lang="en-US" sz="1400" b="1" i="0" dirty="0">
                <a:solidFill>
                  <a:srgbClr val="212121"/>
                </a:solidFill>
                <a:effectLst/>
                <a:latin typeface="Menlo"/>
              </a:rPr>
              <a:t>0.932946669516387 -0.101998609303234  0.345263371266759</a:t>
            </a:r>
            <a:endParaRPr lang="en-US" sz="1050" b="0" i="0" dirty="0">
              <a:solidFill>
                <a:srgbClr val="212121"/>
              </a:solidFill>
              <a:effectLst/>
              <a:latin typeface="wf_segoe-ui_normal"/>
            </a:endParaRPr>
          </a:p>
          <a:p>
            <a:pPr algn="l"/>
            <a:r>
              <a:rPr lang="en-US" sz="1400" b="1" i="0" dirty="0">
                <a:solidFill>
                  <a:srgbClr val="212121"/>
                </a:solidFill>
                <a:effectLst/>
                <a:latin typeface="Menlo"/>
              </a:rPr>
              <a:t> 0.026482039235308  0.975870907576308  0.216736414439597</a:t>
            </a:r>
            <a:endParaRPr lang="en-US" sz="1050" b="0" i="0" dirty="0">
              <a:solidFill>
                <a:srgbClr val="212121"/>
              </a:solidFill>
              <a:effectLst/>
              <a:latin typeface="wf_segoe-ui_normal"/>
            </a:endParaRPr>
          </a:p>
          <a:p>
            <a:pPr algn="l"/>
            <a:r>
              <a:rPr lang="en-US" sz="1400" b="1" i="0" dirty="0">
                <a:solidFill>
                  <a:srgbClr val="212121"/>
                </a:solidFill>
                <a:effectLst/>
                <a:latin typeface="Menlo"/>
              </a:rPr>
              <a:t>-0.359039292329156 -0.193060237869944  0.913136644274765</a:t>
            </a:r>
            <a:endParaRPr lang="en-US" sz="1050" b="0" i="0" dirty="0">
              <a:solidFill>
                <a:srgbClr val="212121"/>
              </a:solidFill>
              <a:effectLst/>
              <a:latin typeface="wf_segoe-ui_normal"/>
            </a:endParaRPr>
          </a:p>
          <a:p>
            <a:r>
              <a:rPr lang="en-US" sz="1400" b="1" dirty="0"/>
              <a:t> Camera 6</a:t>
            </a:r>
            <a:endParaRPr lang="en-US" sz="1400" dirty="0"/>
          </a:p>
          <a:p>
            <a:pPr algn="l"/>
            <a:r>
              <a:rPr lang="en-US" sz="1400" b="1" dirty="0"/>
              <a:t> </a:t>
            </a:r>
            <a:r>
              <a:rPr lang="en-US" sz="1400" b="1" i="0" dirty="0">
                <a:solidFill>
                  <a:srgbClr val="212121"/>
                </a:solidFill>
                <a:effectLst/>
                <a:latin typeface="Menlo"/>
              </a:rPr>
              <a:t>0.988886498748670 -0.029131790166426  0.145790367975037</a:t>
            </a:r>
            <a:endParaRPr lang="en-US" sz="1050" b="0" i="0" dirty="0">
              <a:solidFill>
                <a:srgbClr val="212121"/>
              </a:solidFill>
              <a:effectLst/>
              <a:latin typeface="wf_segoe-ui_normal"/>
            </a:endParaRPr>
          </a:p>
          <a:p>
            <a:pPr algn="l"/>
            <a:r>
              <a:rPr lang="en-US" sz="1400" b="1" i="0" dirty="0">
                <a:solidFill>
                  <a:srgbClr val="212121"/>
                </a:solidFill>
                <a:effectLst/>
                <a:latin typeface="Menlo"/>
              </a:rPr>
              <a:t> 0.000000000000000  0.980614658553868  0.195946144206210</a:t>
            </a:r>
            <a:endParaRPr lang="en-US" sz="1050" b="0" i="0" dirty="0">
              <a:solidFill>
                <a:srgbClr val="212121"/>
              </a:solidFill>
              <a:effectLst/>
              <a:latin typeface="wf_segoe-ui_normal"/>
            </a:endParaRPr>
          </a:p>
          <a:p>
            <a:pPr algn="l"/>
            <a:r>
              <a:rPr lang="en-US" sz="1400" b="1" i="0" dirty="0">
                <a:solidFill>
                  <a:srgbClr val="212121"/>
                </a:solidFill>
                <a:effectLst/>
                <a:latin typeface="Menlo"/>
              </a:rPr>
              <a:t>-0.148672433869219 -0.193768496487380  0.969716596318957</a:t>
            </a:r>
            <a:endParaRPr lang="en-US" sz="105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3F726-C661-7249-9A2C-389A6F4A2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2400" y="2162175"/>
            <a:ext cx="5181600" cy="2822575"/>
          </a:xfrm>
        </p:spPr>
        <p:txBody>
          <a:bodyPr>
            <a:normAutofit/>
          </a:bodyPr>
          <a:lstStyle/>
          <a:p>
            <a:r>
              <a:rPr lang="en-US" sz="1400" b="1" dirty="0"/>
              <a:t> Camera 7</a:t>
            </a:r>
            <a:endParaRPr lang="en-US" sz="1400" dirty="0"/>
          </a:p>
          <a:p>
            <a:pPr algn="l"/>
            <a:r>
              <a:rPr lang="en-US" sz="1400" b="1" i="0" dirty="0">
                <a:solidFill>
                  <a:srgbClr val="212121"/>
                </a:solidFill>
                <a:effectLst/>
                <a:latin typeface="Menlo"/>
              </a:rPr>
              <a:t>0.985913937622123  0.092348322170096 -0.139447104648356</a:t>
            </a:r>
            <a:endParaRPr lang="en-US" sz="1050" b="0" i="0" dirty="0">
              <a:solidFill>
                <a:srgbClr val="212121"/>
              </a:solidFill>
              <a:effectLst/>
              <a:latin typeface="wf_segoe-ui_normal"/>
            </a:endParaRPr>
          </a:p>
          <a:p>
            <a:pPr algn="l"/>
            <a:r>
              <a:rPr lang="en-US" sz="1400" b="1" i="0" dirty="0">
                <a:solidFill>
                  <a:srgbClr val="212121"/>
                </a:solidFill>
                <a:effectLst/>
                <a:latin typeface="Menlo"/>
              </a:rPr>
              <a:t>-0.062633287617300  0.976935153712116  0.204144009766958</a:t>
            </a:r>
            <a:endParaRPr lang="en-US" sz="1050" b="0" i="0" dirty="0">
              <a:solidFill>
                <a:srgbClr val="212121"/>
              </a:solidFill>
              <a:effectLst/>
              <a:latin typeface="wf_segoe-ui_normal"/>
            </a:endParaRPr>
          </a:p>
          <a:p>
            <a:pPr algn="l"/>
            <a:r>
              <a:rPr lang="en-US" sz="1400" b="1" i="0" dirty="0">
                <a:solidFill>
                  <a:srgbClr val="212121"/>
                </a:solidFill>
                <a:effectLst/>
                <a:latin typeface="Menlo"/>
              </a:rPr>
              <a:t> 0.155083135397406 -0.192534393898470  0.968958063221241</a:t>
            </a:r>
            <a:endParaRPr lang="en-US" sz="1050" b="0" i="0" dirty="0">
              <a:solidFill>
                <a:srgbClr val="212121"/>
              </a:solidFill>
              <a:effectLst/>
              <a:latin typeface="wf_segoe-ui_normal"/>
            </a:endParaRPr>
          </a:p>
          <a:p>
            <a:r>
              <a:rPr lang="en-US" sz="1400" b="1" dirty="0"/>
              <a:t> Camera 8</a:t>
            </a:r>
            <a:endParaRPr lang="en-US" sz="1400" dirty="0"/>
          </a:p>
          <a:p>
            <a:pPr algn="l"/>
            <a:r>
              <a:rPr lang="en-US" sz="1400" b="1" dirty="0"/>
              <a:t> </a:t>
            </a:r>
            <a:r>
              <a:rPr lang="en-US" sz="1400" b="1" i="0" dirty="0">
                <a:solidFill>
                  <a:srgbClr val="212121"/>
                </a:solidFill>
                <a:effectLst/>
                <a:latin typeface="Menlo"/>
              </a:rPr>
              <a:t> 0.930524818667874  0.165327222866278 -0.326788113649264</a:t>
            </a:r>
            <a:endParaRPr lang="en-US" sz="1050" b="0" i="0" dirty="0">
              <a:solidFill>
                <a:srgbClr val="212121"/>
              </a:solidFill>
              <a:effectLst/>
              <a:latin typeface="wf_segoe-ui_normal"/>
            </a:endParaRPr>
          </a:p>
          <a:p>
            <a:pPr algn="l"/>
            <a:r>
              <a:rPr lang="en-US" sz="1400" b="1" i="0" dirty="0">
                <a:solidFill>
                  <a:srgbClr val="212121"/>
                </a:solidFill>
                <a:effectLst/>
                <a:latin typeface="Menlo"/>
              </a:rPr>
              <a:t>-0.088576532212689  0.967412186923075  0.237208470620018</a:t>
            </a:r>
            <a:endParaRPr lang="en-US" sz="1050" b="0" i="0" dirty="0">
              <a:solidFill>
                <a:srgbClr val="212121"/>
              </a:solidFill>
              <a:effectLst/>
              <a:latin typeface="wf_segoe-ui_normal"/>
            </a:endParaRPr>
          </a:p>
          <a:p>
            <a:pPr algn="l"/>
            <a:r>
              <a:rPr lang="en-US" sz="1400" b="1" i="0" dirty="0">
                <a:solidFill>
                  <a:srgbClr val="212121"/>
                </a:solidFill>
                <a:effectLst/>
                <a:latin typeface="Menlo"/>
              </a:rPr>
              <a:t> 0.355355821373866 -0.191782611234798  0.914845161895535</a:t>
            </a:r>
            <a:endParaRPr lang="en-US" sz="1050" b="0" i="0" dirty="0">
              <a:solidFill>
                <a:srgbClr val="212121"/>
              </a:solidFill>
              <a:effectLst/>
              <a:latin typeface="wf_segoe-ui_normal"/>
            </a:endParaRPr>
          </a:p>
          <a:p>
            <a:pPr marL="457200" lvl="1" indent="0">
              <a:buNone/>
            </a:pPr>
            <a:r>
              <a:rPr lang="en-US" sz="1400" dirty="0"/>
              <a:t>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950AF-A23D-E742-8D36-024A2544FAB1}"/>
              </a:ext>
            </a:extLst>
          </p:cNvPr>
          <p:cNvSpPr txBox="1"/>
          <p:nvPr/>
        </p:nvSpPr>
        <p:spPr>
          <a:xfrm>
            <a:off x="768350" y="1296879"/>
            <a:ext cx="1038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the overlapped area between adjacent camera, we have conduct an extrinsic estimation for the cameras array. The rotations from individual camera to the camera rig are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97913-ABA4-B34D-B395-B3A4BDB098D1}"/>
              </a:ext>
            </a:extLst>
          </p:cNvPr>
          <p:cNvSpPr txBox="1"/>
          <p:nvPr/>
        </p:nvSpPr>
        <p:spPr>
          <a:xfrm>
            <a:off x="768350" y="4832350"/>
            <a:ext cx="645298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Then we can combine all four images into one virtual camera and the camera model is</a:t>
            </a:r>
          </a:p>
          <a:p>
            <a:r>
              <a:rPr lang="pt-BR" sz="1400" dirty="0"/>
              <a:t>Model = CAHV = perspective</a:t>
            </a:r>
          </a:p>
          <a:p>
            <a:r>
              <a:rPr lang="pt-BR" sz="1400" dirty="0"/>
              <a:t>Dimensions = 15856 </a:t>
            </a:r>
            <a:r>
              <a:rPr lang="pt-BR" sz="1400"/>
              <a:t>3832 </a:t>
            </a:r>
            <a:endParaRPr lang="pt-BR" sz="1400" dirty="0"/>
          </a:p>
          <a:p>
            <a:r>
              <a:rPr lang="pt-BR" sz="1400" dirty="0"/>
              <a:t>C =      0.000000      0.000000      0.000000</a:t>
            </a:r>
          </a:p>
          <a:p>
            <a:r>
              <a:rPr lang="pt-BR" sz="1400" dirty="0"/>
              <a:t>A =      0.000000      0.195946      0.980615</a:t>
            </a:r>
          </a:p>
          <a:p>
            <a:r>
              <a:rPr lang="pt-BR" sz="1400" dirty="0"/>
              <a:t>H =  13731.698800   1553.363058   7773.822706</a:t>
            </a:r>
          </a:p>
          <a:p>
            <a:r>
              <a:rPr lang="pt-BR" sz="1400" dirty="0"/>
              <a:t>V =      0.000000  15144.362959  -1072.775650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538</Words>
  <Application>Microsoft Office PowerPoint</Application>
  <PresentationFormat>Widescreen</PresentationFormat>
  <Paragraphs>146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Menlo</vt:lpstr>
      <vt:lpstr>wf_segoe-ui_normal</vt:lpstr>
      <vt:lpstr>Office Theme</vt:lpstr>
      <vt:lpstr>QUAKES Camera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Quakes camera extrinsic estimation</vt:lpstr>
      <vt:lpstr>Quakes camera extrinsic estimation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Tims, Jacob F (US 347C)</dc:creator>
  <cp:lastModifiedBy>schwarzmfg@gmail.com</cp:lastModifiedBy>
  <cp:revision>15</cp:revision>
  <dcterms:created xsi:type="dcterms:W3CDTF">2021-07-07T00:27:13Z</dcterms:created>
  <dcterms:modified xsi:type="dcterms:W3CDTF">2023-09-01T16:38:21Z</dcterms:modified>
</cp:coreProperties>
</file>