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comment1.xml" ContentType="application/vnd.openxmlformats-officedocument.presentationml.comment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2" r:id="rId5"/>
    <p:sldMasterId id="2147483685" r:id="rId6"/>
  </p:sldMasterIdLst>
  <p:notesMasterIdLst>
    <p:notesMasterId r:id="rId50"/>
  </p:notesMasterIdLst>
  <p:sldIdLst>
    <p:sldId id="811" r:id="rId7"/>
    <p:sldId id="3405" r:id="rId8"/>
    <p:sldId id="3409" r:id="rId9"/>
    <p:sldId id="682" r:id="rId10"/>
    <p:sldId id="724" r:id="rId11"/>
    <p:sldId id="781" r:id="rId12"/>
    <p:sldId id="3407" r:id="rId13"/>
    <p:sldId id="3400" r:id="rId14"/>
    <p:sldId id="258" r:id="rId15"/>
    <p:sldId id="3430" r:id="rId16"/>
    <p:sldId id="3406" r:id="rId17"/>
    <p:sldId id="3431" r:id="rId18"/>
    <p:sldId id="3424" r:id="rId19"/>
    <p:sldId id="3434" r:id="rId20"/>
    <p:sldId id="3435" r:id="rId21"/>
    <p:sldId id="3423" r:id="rId22"/>
    <p:sldId id="3426" r:id="rId23"/>
    <p:sldId id="3427" r:id="rId24"/>
    <p:sldId id="3436" r:id="rId25"/>
    <p:sldId id="3432" r:id="rId26"/>
    <p:sldId id="3410" r:id="rId27"/>
    <p:sldId id="822" r:id="rId28"/>
    <p:sldId id="808" r:id="rId29"/>
    <p:sldId id="812" r:id="rId30"/>
    <p:sldId id="813" r:id="rId31"/>
    <p:sldId id="3428" r:id="rId32"/>
    <p:sldId id="3401" r:id="rId33"/>
    <p:sldId id="3411" r:id="rId34"/>
    <p:sldId id="3402" r:id="rId35"/>
    <p:sldId id="3417" r:id="rId36"/>
    <p:sldId id="3420" r:id="rId37"/>
    <p:sldId id="3412" r:id="rId38"/>
    <p:sldId id="3395" r:id="rId39"/>
    <p:sldId id="3396" r:id="rId40"/>
    <p:sldId id="3413" r:id="rId41"/>
    <p:sldId id="3421" r:id="rId42"/>
    <p:sldId id="3414" r:id="rId43"/>
    <p:sldId id="3398" r:id="rId44"/>
    <p:sldId id="3415" r:id="rId45"/>
    <p:sldId id="3403" r:id="rId46"/>
    <p:sldId id="3416" r:id="rId47"/>
    <p:sldId id="3394" r:id="rId48"/>
    <p:sldId id="3399"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dwig, Kristin A. EOP/OSTP" initials="LKAE" lastIdx="1" clrIdx="0">
    <p:extLst>
      <p:ext uri="{19B8F6BF-5375-455C-9EA6-DF929625EA0E}">
        <p15:presenceInfo xmlns:p15="http://schemas.microsoft.com/office/powerpoint/2012/main" userId="S-1-5-21-2153146651-2037946966-3331982856-1664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67C1FB6-9402-4E08-8223-6F4EE50FDF8D}" v="63" dt="2024-02-15T23:28:34.5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79" autoAdjust="0"/>
    <p:restoredTop sz="60870" autoAdjust="0"/>
  </p:normalViewPr>
  <p:slideViewPr>
    <p:cSldViewPr snapToGrid="0">
      <p:cViewPr varScale="1">
        <p:scale>
          <a:sx n="49" d="100"/>
          <a:sy n="49" d="100"/>
        </p:scale>
        <p:origin x="1930" y="48"/>
      </p:cViewPr>
      <p:guideLst/>
    </p:cSldViewPr>
  </p:slideViewPr>
  <p:notesTextViewPr>
    <p:cViewPr>
      <p:scale>
        <a:sx n="3" d="2"/>
        <a:sy n="3" d="2"/>
      </p:scale>
      <p:origin x="0" y="0"/>
    </p:cViewPr>
  </p:notesTextViewPr>
  <p:sorterViewPr>
    <p:cViewPr varScale="1">
      <p:scale>
        <a:sx n="1" d="1"/>
        <a:sy n="1" d="1"/>
      </p:scale>
      <p:origin x="0" y="-1022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microsoft.com/office/2016/11/relationships/changesInfo" Target="changesInfos/changesInfo1.xml"/><Relationship Id="rId8" Type="http://schemas.openxmlformats.org/officeDocument/2006/relationships/slide" Target="slides/slide2.xml"/><Relationship Id="rId51" Type="http://schemas.openxmlformats.org/officeDocument/2006/relationships/commentAuthors" Target="commentAuthor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dwig, Kristin A" userId="e07e3868-c057-469e-b60e-f96bb424abce" providerId="ADAL" clId="{C67C1FB6-9402-4E08-8223-6F4EE50FDF8D}"/>
    <pc:docChg chg="undo redo custSel addSld delSld modSld sldOrd">
      <pc:chgData name="Ludwig, Kristin A" userId="e07e3868-c057-469e-b60e-f96bb424abce" providerId="ADAL" clId="{C67C1FB6-9402-4E08-8223-6F4EE50FDF8D}" dt="2024-02-16T16:57:45.024" v="1905" actId="14100"/>
      <pc:docMkLst>
        <pc:docMk/>
      </pc:docMkLst>
      <pc:sldChg chg="modSp mod ord modNotesTx">
        <pc:chgData name="Ludwig, Kristin A" userId="e07e3868-c057-469e-b60e-f96bb424abce" providerId="ADAL" clId="{C67C1FB6-9402-4E08-8223-6F4EE50FDF8D}" dt="2024-02-15T23:32:39.296" v="1632" actId="2711"/>
        <pc:sldMkLst>
          <pc:docMk/>
          <pc:sldMk cId="810165125" sldId="258"/>
        </pc:sldMkLst>
        <pc:spChg chg="mod">
          <ac:chgData name="Ludwig, Kristin A" userId="e07e3868-c057-469e-b60e-f96bb424abce" providerId="ADAL" clId="{C67C1FB6-9402-4E08-8223-6F4EE50FDF8D}" dt="2024-02-15T23:32:39.296" v="1632" actId="2711"/>
          <ac:spMkLst>
            <pc:docMk/>
            <pc:sldMk cId="810165125" sldId="258"/>
            <ac:spMk id="4" creationId="{4F8AB077-EA46-4A05-B2B0-06106456BC01}"/>
          </ac:spMkLst>
        </pc:spChg>
      </pc:sldChg>
      <pc:sldChg chg="modNotesTx">
        <pc:chgData name="Ludwig, Kristin A" userId="e07e3868-c057-469e-b60e-f96bb424abce" providerId="ADAL" clId="{C67C1FB6-9402-4E08-8223-6F4EE50FDF8D}" dt="2024-02-15T22:19:59.364" v="2" actId="20577"/>
        <pc:sldMkLst>
          <pc:docMk/>
          <pc:sldMk cId="2272218388" sldId="682"/>
        </pc:sldMkLst>
      </pc:sldChg>
      <pc:sldChg chg="modNotesTx">
        <pc:chgData name="Ludwig, Kristin A" userId="e07e3868-c057-469e-b60e-f96bb424abce" providerId="ADAL" clId="{C67C1FB6-9402-4E08-8223-6F4EE50FDF8D}" dt="2024-02-15T22:20:02.524" v="5" actId="20577"/>
        <pc:sldMkLst>
          <pc:docMk/>
          <pc:sldMk cId="921095190" sldId="724"/>
        </pc:sldMkLst>
      </pc:sldChg>
      <pc:sldChg chg="modSp mod modNotesTx">
        <pc:chgData name="Ludwig, Kristin A" userId="e07e3868-c057-469e-b60e-f96bb424abce" providerId="ADAL" clId="{C67C1FB6-9402-4E08-8223-6F4EE50FDF8D}" dt="2024-02-15T23:32:20.419" v="1631" actId="2711"/>
        <pc:sldMkLst>
          <pc:docMk/>
          <pc:sldMk cId="744371928" sldId="781"/>
        </pc:sldMkLst>
        <pc:spChg chg="mod">
          <ac:chgData name="Ludwig, Kristin A" userId="e07e3868-c057-469e-b60e-f96bb424abce" providerId="ADAL" clId="{C67C1FB6-9402-4E08-8223-6F4EE50FDF8D}" dt="2024-02-15T23:32:20.419" v="1631" actId="2711"/>
          <ac:spMkLst>
            <pc:docMk/>
            <pc:sldMk cId="744371928" sldId="781"/>
            <ac:spMk id="3" creationId="{3146BDD2-574C-1CB9-A58D-168981CEC819}"/>
          </ac:spMkLst>
        </pc:spChg>
      </pc:sldChg>
      <pc:sldChg chg="del modNotesTx">
        <pc:chgData name="Ludwig, Kristin A" userId="e07e3868-c057-469e-b60e-f96bb424abce" providerId="ADAL" clId="{C67C1FB6-9402-4E08-8223-6F4EE50FDF8D}" dt="2024-02-15T22:22:36.520" v="45" actId="47"/>
        <pc:sldMkLst>
          <pc:docMk/>
          <pc:sldMk cId="2266842957" sldId="3388"/>
        </pc:sldMkLst>
      </pc:sldChg>
      <pc:sldChg chg="modSp mod">
        <pc:chgData name="Ludwig, Kristin A" userId="e07e3868-c057-469e-b60e-f96bb424abce" providerId="ADAL" clId="{C67C1FB6-9402-4E08-8223-6F4EE50FDF8D}" dt="2024-02-16T16:57:45.024" v="1905" actId="14100"/>
        <pc:sldMkLst>
          <pc:docMk/>
          <pc:sldMk cId="3859418311" sldId="3398"/>
        </pc:sldMkLst>
        <pc:spChg chg="mod">
          <ac:chgData name="Ludwig, Kristin A" userId="e07e3868-c057-469e-b60e-f96bb424abce" providerId="ADAL" clId="{C67C1FB6-9402-4E08-8223-6F4EE50FDF8D}" dt="2024-02-16T16:55:21.094" v="1870" actId="20577"/>
          <ac:spMkLst>
            <pc:docMk/>
            <pc:sldMk cId="3859418311" sldId="3398"/>
            <ac:spMk id="2" creationId="{3A605E6C-E501-5775-01A5-10CB2B773228}"/>
          </ac:spMkLst>
        </pc:spChg>
        <pc:graphicFrameChg chg="mod modGraphic">
          <ac:chgData name="Ludwig, Kristin A" userId="e07e3868-c057-469e-b60e-f96bb424abce" providerId="ADAL" clId="{C67C1FB6-9402-4E08-8223-6F4EE50FDF8D}" dt="2024-02-16T16:57:45.024" v="1905" actId="14100"/>
          <ac:graphicFrameMkLst>
            <pc:docMk/>
            <pc:sldMk cId="3859418311" sldId="3398"/>
            <ac:graphicFrameMk id="3" creationId="{C5C245DA-CFD5-C048-FCF7-20CE48F7440C}"/>
          </ac:graphicFrameMkLst>
        </pc:graphicFrameChg>
      </pc:sldChg>
      <pc:sldChg chg="ord">
        <pc:chgData name="Ludwig, Kristin A" userId="e07e3868-c057-469e-b60e-f96bb424abce" providerId="ADAL" clId="{C67C1FB6-9402-4E08-8223-6F4EE50FDF8D}" dt="2024-02-15T22:40:34.566" v="208"/>
        <pc:sldMkLst>
          <pc:docMk/>
          <pc:sldMk cId="3922894781" sldId="3399"/>
        </pc:sldMkLst>
      </pc:sldChg>
      <pc:sldChg chg="modSp mod modNotesTx">
        <pc:chgData name="Ludwig, Kristin A" userId="e07e3868-c057-469e-b60e-f96bb424abce" providerId="ADAL" clId="{C67C1FB6-9402-4E08-8223-6F4EE50FDF8D}" dt="2024-02-15T22:31:35.187" v="204" actId="14100"/>
        <pc:sldMkLst>
          <pc:docMk/>
          <pc:sldMk cId="988477896" sldId="3400"/>
        </pc:sldMkLst>
        <pc:spChg chg="mod">
          <ac:chgData name="Ludwig, Kristin A" userId="e07e3868-c057-469e-b60e-f96bb424abce" providerId="ADAL" clId="{C67C1FB6-9402-4E08-8223-6F4EE50FDF8D}" dt="2024-02-15T22:31:35.187" v="204" actId="14100"/>
          <ac:spMkLst>
            <pc:docMk/>
            <pc:sldMk cId="988477896" sldId="3400"/>
            <ac:spMk id="8" creationId="{0166A672-0D59-49C2-A127-57ABF28F7C9C}"/>
          </ac:spMkLst>
        </pc:spChg>
      </pc:sldChg>
      <pc:sldChg chg="modSp mod">
        <pc:chgData name="Ludwig, Kristin A" userId="e07e3868-c057-469e-b60e-f96bb424abce" providerId="ADAL" clId="{C67C1FB6-9402-4E08-8223-6F4EE50FDF8D}" dt="2024-02-15T22:31:47.447" v="205" actId="20577"/>
        <pc:sldMkLst>
          <pc:docMk/>
          <pc:sldMk cId="2839229291" sldId="3406"/>
        </pc:sldMkLst>
        <pc:spChg chg="mod">
          <ac:chgData name="Ludwig, Kristin A" userId="e07e3868-c057-469e-b60e-f96bb424abce" providerId="ADAL" clId="{C67C1FB6-9402-4E08-8223-6F4EE50FDF8D}" dt="2024-02-15T22:31:47.447" v="205" actId="20577"/>
          <ac:spMkLst>
            <pc:docMk/>
            <pc:sldMk cId="2839229291" sldId="3406"/>
            <ac:spMk id="5" creationId="{E8996B80-31C5-44F2-92D9-BF5D95087D5A}"/>
          </ac:spMkLst>
        </pc:spChg>
      </pc:sldChg>
      <pc:sldChg chg="addSp delSp modSp mod ord modNotesTx">
        <pc:chgData name="Ludwig, Kristin A" userId="e07e3868-c057-469e-b60e-f96bb424abce" providerId="ADAL" clId="{C67C1FB6-9402-4E08-8223-6F4EE50FDF8D}" dt="2024-02-15T23:21:31.834" v="1036"/>
        <pc:sldMkLst>
          <pc:docMk/>
          <pc:sldMk cId="463769701" sldId="3423"/>
        </pc:sldMkLst>
        <pc:spChg chg="add mod">
          <ac:chgData name="Ludwig, Kristin A" userId="e07e3868-c057-469e-b60e-f96bb424abce" providerId="ADAL" clId="{C67C1FB6-9402-4E08-8223-6F4EE50FDF8D}" dt="2024-02-15T22:54:55.035" v="466" actId="1035"/>
          <ac:spMkLst>
            <pc:docMk/>
            <pc:sldMk cId="463769701" sldId="3423"/>
            <ac:spMk id="3" creationId="{B7211EB3-0C9E-EC3A-A865-1FEE7EE0C43C}"/>
          </ac:spMkLst>
        </pc:spChg>
        <pc:spChg chg="del">
          <ac:chgData name="Ludwig, Kristin A" userId="e07e3868-c057-469e-b60e-f96bb424abce" providerId="ADAL" clId="{C67C1FB6-9402-4E08-8223-6F4EE50FDF8D}" dt="2024-02-15T23:00:40.661" v="479" actId="478"/>
          <ac:spMkLst>
            <pc:docMk/>
            <pc:sldMk cId="463769701" sldId="3423"/>
            <ac:spMk id="6" creationId="{0B87CBE8-1F4B-48B1-A492-0895331F7399}"/>
          </ac:spMkLst>
        </pc:spChg>
        <pc:picChg chg="add mod">
          <ac:chgData name="Ludwig, Kristin A" userId="e07e3868-c057-469e-b60e-f96bb424abce" providerId="ADAL" clId="{C67C1FB6-9402-4E08-8223-6F4EE50FDF8D}" dt="2024-02-15T22:54:41.999" v="456" actId="1076"/>
          <ac:picMkLst>
            <pc:docMk/>
            <pc:sldMk cId="463769701" sldId="3423"/>
            <ac:picMk id="2050" creationId="{7D5AE78C-A812-66C1-5FF8-8D4CC6404105}"/>
          </ac:picMkLst>
        </pc:picChg>
      </pc:sldChg>
      <pc:sldChg chg="addSp modSp mod ord">
        <pc:chgData name="Ludwig, Kristin A" userId="e07e3868-c057-469e-b60e-f96bb424abce" providerId="ADAL" clId="{C67C1FB6-9402-4E08-8223-6F4EE50FDF8D}" dt="2024-02-15T23:00:26.421" v="478" actId="1037"/>
        <pc:sldMkLst>
          <pc:docMk/>
          <pc:sldMk cId="2781339089" sldId="3424"/>
        </pc:sldMkLst>
        <pc:spChg chg="add mod">
          <ac:chgData name="Ludwig, Kristin A" userId="e07e3868-c057-469e-b60e-f96bb424abce" providerId="ADAL" clId="{C67C1FB6-9402-4E08-8223-6F4EE50FDF8D}" dt="2024-02-15T22:53:51.405" v="450" actId="1076"/>
          <ac:spMkLst>
            <pc:docMk/>
            <pc:sldMk cId="2781339089" sldId="3424"/>
            <ac:spMk id="3" creationId="{CDA7DEA8-B1B7-DE94-BD7A-4F1DA3D73618}"/>
          </ac:spMkLst>
        </pc:spChg>
        <pc:picChg chg="mod">
          <ac:chgData name="Ludwig, Kristin A" userId="e07e3868-c057-469e-b60e-f96bb424abce" providerId="ADAL" clId="{C67C1FB6-9402-4E08-8223-6F4EE50FDF8D}" dt="2024-02-15T23:00:26.421" v="478" actId="1037"/>
          <ac:picMkLst>
            <pc:docMk/>
            <pc:sldMk cId="2781339089" sldId="3424"/>
            <ac:picMk id="1028" creationId="{864FA9B2-8EE9-4E5D-A5C9-319621B9A1E2}"/>
          </ac:picMkLst>
        </pc:picChg>
      </pc:sldChg>
      <pc:sldChg chg="delSp modSp del mod">
        <pc:chgData name="Ludwig, Kristin A" userId="e07e3868-c057-469e-b60e-f96bb424abce" providerId="ADAL" clId="{C67C1FB6-9402-4E08-8223-6F4EE50FDF8D}" dt="2024-02-15T23:11:13.549" v="872" actId="47"/>
        <pc:sldMkLst>
          <pc:docMk/>
          <pc:sldMk cId="2251484081" sldId="3425"/>
        </pc:sldMkLst>
        <pc:spChg chg="mod">
          <ac:chgData name="Ludwig, Kristin A" userId="e07e3868-c057-469e-b60e-f96bb424abce" providerId="ADAL" clId="{C67C1FB6-9402-4E08-8223-6F4EE50FDF8D}" dt="2024-02-15T23:09:51.786" v="858" actId="1076"/>
          <ac:spMkLst>
            <pc:docMk/>
            <pc:sldMk cId="2251484081" sldId="3425"/>
            <ac:spMk id="3" creationId="{6E0D0C87-626D-4D62-AEAB-47F90919E751}"/>
          </ac:spMkLst>
        </pc:spChg>
        <pc:spChg chg="del mod">
          <ac:chgData name="Ludwig, Kristin A" userId="e07e3868-c057-469e-b60e-f96bb424abce" providerId="ADAL" clId="{C67C1FB6-9402-4E08-8223-6F4EE50FDF8D}" dt="2024-02-15T23:01:29.686" v="492" actId="478"/>
          <ac:spMkLst>
            <pc:docMk/>
            <pc:sldMk cId="2251484081" sldId="3425"/>
            <ac:spMk id="4" creationId="{EEB98EBB-F4BF-4071-8FDA-A8835B35D6EB}"/>
          </ac:spMkLst>
        </pc:spChg>
        <pc:spChg chg="mod">
          <ac:chgData name="Ludwig, Kristin A" userId="e07e3868-c057-469e-b60e-f96bb424abce" providerId="ADAL" clId="{C67C1FB6-9402-4E08-8223-6F4EE50FDF8D}" dt="2024-02-15T23:10:42.395" v="868" actId="14100"/>
          <ac:spMkLst>
            <pc:docMk/>
            <pc:sldMk cId="2251484081" sldId="3425"/>
            <ac:spMk id="5" creationId="{E2645147-06B5-4AF6-8EBB-B798478208A3}"/>
          </ac:spMkLst>
        </pc:spChg>
        <pc:picChg chg="mod">
          <ac:chgData name="Ludwig, Kristin A" userId="e07e3868-c057-469e-b60e-f96bb424abce" providerId="ADAL" clId="{C67C1FB6-9402-4E08-8223-6F4EE50FDF8D}" dt="2024-02-15T23:01:35.829" v="494" actId="1076"/>
          <ac:picMkLst>
            <pc:docMk/>
            <pc:sldMk cId="2251484081" sldId="3425"/>
            <ac:picMk id="1026" creationId="{3AF2DDAD-8D3B-40FC-9AB2-B273D077F2CC}"/>
          </ac:picMkLst>
        </pc:picChg>
      </pc:sldChg>
      <pc:sldChg chg="addSp delSp modSp mod ord modClrScheme chgLayout modNotesTx">
        <pc:chgData name="Ludwig, Kristin A" userId="e07e3868-c057-469e-b60e-f96bb424abce" providerId="ADAL" clId="{C67C1FB6-9402-4E08-8223-6F4EE50FDF8D}" dt="2024-02-15T23:42:24.614" v="1865" actId="1076"/>
        <pc:sldMkLst>
          <pc:docMk/>
          <pc:sldMk cId="2463448454" sldId="3426"/>
        </pc:sldMkLst>
        <pc:spChg chg="mod ord">
          <ac:chgData name="Ludwig, Kristin A" userId="e07e3868-c057-469e-b60e-f96bb424abce" providerId="ADAL" clId="{C67C1FB6-9402-4E08-8223-6F4EE50FDF8D}" dt="2024-02-15T23:42:24.614" v="1865" actId="1076"/>
          <ac:spMkLst>
            <pc:docMk/>
            <pc:sldMk cId="2463448454" sldId="3426"/>
            <ac:spMk id="2" creationId="{6EF36D18-54FC-46EE-98AA-AC72EDCB3080}"/>
          </ac:spMkLst>
        </pc:spChg>
        <pc:spChg chg="mod ord">
          <ac:chgData name="Ludwig, Kristin A" userId="e07e3868-c057-469e-b60e-f96bb424abce" providerId="ADAL" clId="{C67C1FB6-9402-4E08-8223-6F4EE50FDF8D}" dt="2024-02-15T23:35:27.770" v="1682" actId="700"/>
          <ac:spMkLst>
            <pc:docMk/>
            <pc:sldMk cId="2463448454" sldId="3426"/>
            <ac:spMk id="4" creationId="{7EF29B9F-B754-4AB2-8566-AF58077F9CAF}"/>
          </ac:spMkLst>
        </pc:spChg>
        <pc:spChg chg="add mod ord">
          <ac:chgData name="Ludwig, Kristin A" userId="e07e3868-c057-469e-b60e-f96bb424abce" providerId="ADAL" clId="{C67C1FB6-9402-4E08-8223-6F4EE50FDF8D}" dt="2024-02-15T23:41:47.325" v="1860" actId="14100"/>
          <ac:spMkLst>
            <pc:docMk/>
            <pc:sldMk cId="2463448454" sldId="3426"/>
            <ac:spMk id="7" creationId="{7643EAB4-6A8D-6AC5-67AA-69C8B4FE5A15}"/>
          </ac:spMkLst>
        </pc:spChg>
        <pc:spChg chg="add del mod">
          <ac:chgData name="Ludwig, Kristin A" userId="e07e3868-c057-469e-b60e-f96bb424abce" providerId="ADAL" clId="{C67C1FB6-9402-4E08-8223-6F4EE50FDF8D}" dt="2024-02-15T23:39:39.081" v="1797" actId="478"/>
          <ac:spMkLst>
            <pc:docMk/>
            <pc:sldMk cId="2463448454" sldId="3426"/>
            <ac:spMk id="9" creationId="{8C9D43B6-066B-2C5C-159A-57E91ACDCF8D}"/>
          </ac:spMkLst>
        </pc:spChg>
        <pc:spChg chg="add mod">
          <ac:chgData name="Ludwig, Kristin A" userId="e07e3868-c057-469e-b60e-f96bb424abce" providerId="ADAL" clId="{C67C1FB6-9402-4E08-8223-6F4EE50FDF8D}" dt="2024-02-15T23:39:28.165" v="1795" actId="1076"/>
          <ac:spMkLst>
            <pc:docMk/>
            <pc:sldMk cId="2463448454" sldId="3426"/>
            <ac:spMk id="11" creationId="{CE1716AA-D916-8D4A-44AF-10E0DBE2B51F}"/>
          </ac:spMkLst>
        </pc:spChg>
        <pc:picChg chg="add mod">
          <ac:chgData name="Ludwig, Kristin A" userId="e07e3868-c057-469e-b60e-f96bb424abce" providerId="ADAL" clId="{C67C1FB6-9402-4E08-8223-6F4EE50FDF8D}" dt="2024-02-15T23:42:21.692" v="1864" actId="14100"/>
          <ac:picMkLst>
            <pc:docMk/>
            <pc:sldMk cId="2463448454" sldId="3426"/>
            <ac:picMk id="5" creationId="{EB2B6500-05EF-6049-6B31-83B197607687}"/>
          </ac:picMkLst>
        </pc:picChg>
        <pc:picChg chg="del mod ord">
          <ac:chgData name="Ludwig, Kristin A" userId="e07e3868-c057-469e-b60e-f96bb424abce" providerId="ADAL" clId="{C67C1FB6-9402-4E08-8223-6F4EE50FDF8D}" dt="2024-02-15T23:39:12.723" v="1793" actId="478"/>
          <ac:picMkLst>
            <pc:docMk/>
            <pc:sldMk cId="2463448454" sldId="3426"/>
            <ac:picMk id="6" creationId="{EAC773D6-ABAB-45F2-8BA4-6082097CA1FB}"/>
          </ac:picMkLst>
        </pc:picChg>
      </pc:sldChg>
      <pc:sldChg chg="modSp mod ord modNotesTx">
        <pc:chgData name="Ludwig, Kristin A" userId="e07e3868-c057-469e-b60e-f96bb424abce" providerId="ADAL" clId="{C67C1FB6-9402-4E08-8223-6F4EE50FDF8D}" dt="2024-02-15T23:28:20.809" v="1603"/>
        <pc:sldMkLst>
          <pc:docMk/>
          <pc:sldMk cId="1364730850" sldId="3427"/>
        </pc:sldMkLst>
        <pc:spChg chg="mod">
          <ac:chgData name="Ludwig, Kristin A" userId="e07e3868-c057-469e-b60e-f96bb424abce" providerId="ADAL" clId="{C67C1FB6-9402-4E08-8223-6F4EE50FDF8D}" dt="2024-02-15T23:25:57.923" v="1591" actId="14100"/>
          <ac:spMkLst>
            <pc:docMk/>
            <pc:sldMk cId="1364730850" sldId="3427"/>
            <ac:spMk id="2" creationId="{36258E96-5587-4C77-AEA4-5775051CD85A}"/>
          </ac:spMkLst>
        </pc:spChg>
        <pc:spChg chg="mod">
          <ac:chgData name="Ludwig, Kristin A" userId="e07e3868-c057-469e-b60e-f96bb424abce" providerId="ADAL" clId="{C67C1FB6-9402-4E08-8223-6F4EE50FDF8D}" dt="2024-02-15T23:25:59.708" v="1593" actId="27636"/>
          <ac:spMkLst>
            <pc:docMk/>
            <pc:sldMk cId="1364730850" sldId="3427"/>
            <ac:spMk id="3" creationId="{65E8E818-24A2-4F9A-BA95-5DE8BF4159B8}"/>
          </ac:spMkLst>
        </pc:spChg>
      </pc:sldChg>
      <pc:sldChg chg="add del">
        <pc:chgData name="Ludwig, Kristin A" userId="e07e3868-c057-469e-b60e-f96bb424abce" providerId="ADAL" clId="{C67C1FB6-9402-4E08-8223-6F4EE50FDF8D}" dt="2024-02-15T22:22:32.025" v="44" actId="47"/>
        <pc:sldMkLst>
          <pc:docMk/>
          <pc:sldMk cId="3133268941" sldId="3429"/>
        </pc:sldMkLst>
      </pc:sldChg>
      <pc:sldChg chg="addSp modSp new mod">
        <pc:chgData name="Ludwig, Kristin A" userId="e07e3868-c057-469e-b60e-f96bb424abce" providerId="ADAL" clId="{C67C1FB6-9402-4E08-8223-6F4EE50FDF8D}" dt="2024-02-15T23:33:02.255" v="1640" actId="27636"/>
        <pc:sldMkLst>
          <pc:docMk/>
          <pc:sldMk cId="4011881540" sldId="3430"/>
        </pc:sldMkLst>
        <pc:spChg chg="mod">
          <ac:chgData name="Ludwig, Kristin A" userId="e07e3868-c057-469e-b60e-f96bb424abce" providerId="ADAL" clId="{C67C1FB6-9402-4E08-8223-6F4EE50FDF8D}" dt="2024-02-15T22:20:46.368" v="24" actId="113"/>
          <ac:spMkLst>
            <pc:docMk/>
            <pc:sldMk cId="4011881540" sldId="3430"/>
            <ac:spMk id="2" creationId="{BDBF1E62-6B88-BF34-E1D2-EE927B181709}"/>
          </ac:spMkLst>
        </pc:spChg>
        <pc:spChg chg="mod">
          <ac:chgData name="Ludwig, Kristin A" userId="e07e3868-c057-469e-b60e-f96bb424abce" providerId="ADAL" clId="{C67C1FB6-9402-4E08-8223-6F4EE50FDF8D}" dt="2024-02-15T23:33:02.255" v="1640" actId="27636"/>
          <ac:spMkLst>
            <pc:docMk/>
            <pc:sldMk cId="4011881540" sldId="3430"/>
            <ac:spMk id="3" creationId="{04EFBA0F-C204-9B2B-5A99-48D4FC924F07}"/>
          </ac:spMkLst>
        </pc:spChg>
        <pc:picChg chg="add mod">
          <ac:chgData name="Ludwig, Kristin A" userId="e07e3868-c057-469e-b60e-f96bb424abce" providerId="ADAL" clId="{C67C1FB6-9402-4E08-8223-6F4EE50FDF8D}" dt="2024-02-15T22:28:26.542" v="48" actId="1076"/>
          <ac:picMkLst>
            <pc:docMk/>
            <pc:sldMk cId="4011881540" sldId="3430"/>
            <ac:picMk id="1026" creationId="{C35AE687-DF2B-EE93-B5DB-77184921A6CF}"/>
          </ac:picMkLst>
        </pc:picChg>
      </pc:sldChg>
      <pc:sldChg chg="addSp delSp modSp new mod modClrScheme chgLayout modNotesTx">
        <pc:chgData name="Ludwig, Kristin A" userId="e07e3868-c057-469e-b60e-f96bb424abce" providerId="ADAL" clId="{C67C1FB6-9402-4E08-8223-6F4EE50FDF8D}" dt="2024-02-15T22:51:42.155" v="440" actId="1076"/>
        <pc:sldMkLst>
          <pc:docMk/>
          <pc:sldMk cId="1346481967" sldId="3431"/>
        </pc:sldMkLst>
        <pc:spChg chg="mod ord">
          <ac:chgData name="Ludwig, Kristin A" userId="e07e3868-c057-469e-b60e-f96bb424abce" providerId="ADAL" clId="{C67C1FB6-9402-4E08-8223-6F4EE50FDF8D}" dt="2024-02-15T22:50:41.930" v="428" actId="700"/>
          <ac:spMkLst>
            <pc:docMk/>
            <pc:sldMk cId="1346481967" sldId="3431"/>
            <ac:spMk id="2" creationId="{EA568B76-1153-467E-9F74-3E2FE43C23D7}"/>
          </ac:spMkLst>
        </pc:spChg>
        <pc:spChg chg="add mod">
          <ac:chgData name="Ludwig, Kristin A" userId="e07e3868-c057-469e-b60e-f96bb424abce" providerId="ADAL" clId="{C67C1FB6-9402-4E08-8223-6F4EE50FDF8D}" dt="2024-02-15T22:47:06.178" v="286" actId="164"/>
          <ac:spMkLst>
            <pc:docMk/>
            <pc:sldMk cId="1346481967" sldId="3431"/>
            <ac:spMk id="3" creationId="{C766E31F-502E-D953-E4C1-1069CB7943AD}"/>
          </ac:spMkLst>
        </pc:spChg>
        <pc:spChg chg="add del mod ord">
          <ac:chgData name="Ludwig, Kristin A" userId="e07e3868-c057-469e-b60e-f96bb424abce" providerId="ADAL" clId="{C67C1FB6-9402-4E08-8223-6F4EE50FDF8D}" dt="2024-02-15T22:50:54.828" v="430" actId="478"/>
          <ac:spMkLst>
            <pc:docMk/>
            <pc:sldMk cId="1346481967" sldId="3431"/>
            <ac:spMk id="5" creationId="{9B138AF0-E7E0-11BC-DFC4-6443604FBE9C}"/>
          </ac:spMkLst>
        </pc:spChg>
        <pc:spChg chg="add del mod ord">
          <ac:chgData name="Ludwig, Kristin A" userId="e07e3868-c057-469e-b60e-f96bb424abce" providerId="ADAL" clId="{C67C1FB6-9402-4E08-8223-6F4EE50FDF8D}" dt="2024-02-15T22:50:41.930" v="428" actId="700"/>
          <ac:spMkLst>
            <pc:docMk/>
            <pc:sldMk cId="1346481967" sldId="3431"/>
            <ac:spMk id="6" creationId="{519063FF-2983-2FB6-780F-BE0BDEF1D07D}"/>
          </ac:spMkLst>
        </pc:spChg>
        <pc:spChg chg="add mod">
          <ac:chgData name="Ludwig, Kristin A" userId="e07e3868-c057-469e-b60e-f96bb424abce" providerId="ADAL" clId="{C67C1FB6-9402-4E08-8223-6F4EE50FDF8D}" dt="2024-02-15T22:51:42.155" v="440" actId="1076"/>
          <ac:spMkLst>
            <pc:docMk/>
            <pc:sldMk cId="1346481967" sldId="3431"/>
            <ac:spMk id="8" creationId="{7920671D-5B1E-D0EE-8C66-5B90D15F149C}"/>
          </ac:spMkLst>
        </pc:spChg>
        <pc:spChg chg="add del mod">
          <ac:chgData name="Ludwig, Kristin A" userId="e07e3868-c057-469e-b60e-f96bb424abce" providerId="ADAL" clId="{C67C1FB6-9402-4E08-8223-6F4EE50FDF8D}" dt="2024-02-15T22:50:58.082" v="431" actId="478"/>
          <ac:spMkLst>
            <pc:docMk/>
            <pc:sldMk cId="1346481967" sldId="3431"/>
            <ac:spMk id="10" creationId="{21A5B936-B52C-6743-9BF9-E883DCE1A749}"/>
          </ac:spMkLst>
        </pc:spChg>
        <pc:grpChg chg="add del mod">
          <ac:chgData name="Ludwig, Kristin A" userId="e07e3868-c057-469e-b60e-f96bb424abce" providerId="ADAL" clId="{C67C1FB6-9402-4E08-8223-6F4EE50FDF8D}" dt="2024-02-15T22:48:08.848" v="304" actId="478"/>
          <ac:grpSpMkLst>
            <pc:docMk/>
            <pc:sldMk cId="1346481967" sldId="3431"/>
            <ac:grpSpMk id="4" creationId="{44DC5F2B-0F63-808D-67E3-8775F9E06A37}"/>
          </ac:grpSpMkLst>
        </pc:grpChg>
        <pc:picChg chg="add mod">
          <ac:chgData name="Ludwig, Kristin A" userId="e07e3868-c057-469e-b60e-f96bb424abce" providerId="ADAL" clId="{C67C1FB6-9402-4E08-8223-6F4EE50FDF8D}" dt="2024-02-15T22:47:06.178" v="286" actId="164"/>
          <ac:picMkLst>
            <pc:docMk/>
            <pc:sldMk cId="1346481967" sldId="3431"/>
            <ac:picMk id="3074" creationId="{7D1487A3-A5D9-BBC2-182C-A1EA3F12C4E6}"/>
          </ac:picMkLst>
        </pc:picChg>
        <pc:picChg chg="add mod">
          <ac:chgData name="Ludwig, Kristin A" userId="e07e3868-c057-469e-b60e-f96bb424abce" providerId="ADAL" clId="{C67C1FB6-9402-4E08-8223-6F4EE50FDF8D}" dt="2024-02-15T22:51:02.574" v="432" actId="1076"/>
          <ac:picMkLst>
            <pc:docMk/>
            <pc:sldMk cId="1346481967" sldId="3431"/>
            <ac:picMk id="3076" creationId="{7074CEE6-7183-BB28-A602-C4129BD30352}"/>
          </ac:picMkLst>
        </pc:picChg>
      </pc:sldChg>
      <pc:sldChg chg="new del">
        <pc:chgData name="Ludwig, Kristin A" userId="e07e3868-c057-469e-b60e-f96bb424abce" providerId="ADAL" clId="{C67C1FB6-9402-4E08-8223-6F4EE50FDF8D}" dt="2024-02-15T22:51:54.614" v="441" actId="47"/>
        <pc:sldMkLst>
          <pc:docMk/>
          <pc:sldMk cId="986529757" sldId="3432"/>
        </pc:sldMkLst>
      </pc:sldChg>
      <pc:sldChg chg="delSp modSp add mod ord modClrScheme chgLayout">
        <pc:chgData name="Ludwig, Kristin A" userId="e07e3868-c057-469e-b60e-f96bb424abce" providerId="ADAL" clId="{C67C1FB6-9402-4E08-8223-6F4EE50FDF8D}" dt="2024-02-15T23:42:59.566" v="1869"/>
        <pc:sldMkLst>
          <pc:docMk/>
          <pc:sldMk cId="1374223597" sldId="3432"/>
        </pc:sldMkLst>
        <pc:spChg chg="mod ord">
          <ac:chgData name="Ludwig, Kristin A" userId="e07e3868-c057-469e-b60e-f96bb424abce" providerId="ADAL" clId="{C67C1FB6-9402-4E08-8223-6F4EE50FDF8D}" dt="2024-02-15T23:10:52.279" v="870" actId="700"/>
          <ac:spMkLst>
            <pc:docMk/>
            <pc:sldMk cId="1374223597" sldId="3432"/>
            <ac:spMk id="2" creationId="{EF2A0BFE-0247-4888-B6BD-BDC7441927E8}"/>
          </ac:spMkLst>
        </pc:spChg>
        <pc:spChg chg="mod ord">
          <ac:chgData name="Ludwig, Kristin A" userId="e07e3868-c057-469e-b60e-f96bb424abce" providerId="ADAL" clId="{C67C1FB6-9402-4E08-8223-6F4EE50FDF8D}" dt="2024-02-15T23:34:16.772" v="1675" actId="20577"/>
          <ac:spMkLst>
            <pc:docMk/>
            <pc:sldMk cId="1374223597" sldId="3432"/>
            <ac:spMk id="3" creationId="{6E0D0C87-626D-4D62-AEAB-47F90919E751}"/>
          </ac:spMkLst>
        </pc:spChg>
        <pc:spChg chg="mod ord">
          <ac:chgData name="Ludwig, Kristin A" userId="e07e3868-c057-469e-b60e-f96bb424abce" providerId="ADAL" clId="{C67C1FB6-9402-4E08-8223-6F4EE50FDF8D}" dt="2024-02-15T23:32:02.529" v="1630" actId="255"/>
          <ac:spMkLst>
            <pc:docMk/>
            <pc:sldMk cId="1374223597" sldId="3432"/>
            <ac:spMk id="5" creationId="{E2645147-06B5-4AF6-8EBB-B798478208A3}"/>
          </ac:spMkLst>
        </pc:spChg>
        <pc:picChg chg="del mod">
          <ac:chgData name="Ludwig, Kristin A" userId="e07e3868-c057-469e-b60e-f96bb424abce" providerId="ADAL" clId="{C67C1FB6-9402-4E08-8223-6F4EE50FDF8D}" dt="2024-02-15T23:11:50.484" v="875" actId="21"/>
          <ac:picMkLst>
            <pc:docMk/>
            <pc:sldMk cId="1374223597" sldId="3432"/>
            <ac:picMk id="1026" creationId="{3AF2DDAD-8D3B-40FC-9AB2-B273D077F2CC}"/>
          </ac:picMkLst>
        </pc:picChg>
      </pc:sldChg>
      <pc:sldChg chg="addSp delSp modSp new del mod modClrScheme chgLayout">
        <pc:chgData name="Ludwig, Kristin A" userId="e07e3868-c057-469e-b60e-f96bb424abce" providerId="ADAL" clId="{C67C1FB6-9402-4E08-8223-6F4EE50FDF8D}" dt="2024-02-15T23:17:31.895" v="979" actId="47"/>
        <pc:sldMkLst>
          <pc:docMk/>
          <pc:sldMk cId="3753413794" sldId="3433"/>
        </pc:sldMkLst>
        <pc:spChg chg="del">
          <ac:chgData name="Ludwig, Kristin A" userId="e07e3868-c057-469e-b60e-f96bb424abce" providerId="ADAL" clId="{C67C1FB6-9402-4E08-8223-6F4EE50FDF8D}" dt="2024-02-15T23:11:55.354" v="877" actId="700"/>
          <ac:spMkLst>
            <pc:docMk/>
            <pc:sldMk cId="3753413794" sldId="3433"/>
            <ac:spMk id="2" creationId="{5A51D098-142F-14FA-B524-3391B6C14FC0}"/>
          </ac:spMkLst>
        </pc:spChg>
        <pc:spChg chg="del">
          <ac:chgData name="Ludwig, Kristin A" userId="e07e3868-c057-469e-b60e-f96bb424abce" providerId="ADAL" clId="{C67C1FB6-9402-4E08-8223-6F4EE50FDF8D}" dt="2024-02-15T23:11:55.354" v="877" actId="700"/>
          <ac:spMkLst>
            <pc:docMk/>
            <pc:sldMk cId="3753413794" sldId="3433"/>
            <ac:spMk id="3" creationId="{32C98B99-81AA-FC64-DFCF-48C6F0144971}"/>
          </ac:spMkLst>
        </pc:spChg>
        <pc:spChg chg="mod ord">
          <ac:chgData name="Ludwig, Kristin A" userId="e07e3868-c057-469e-b60e-f96bb424abce" providerId="ADAL" clId="{C67C1FB6-9402-4E08-8223-6F4EE50FDF8D}" dt="2024-02-15T23:11:55.354" v="877" actId="700"/>
          <ac:spMkLst>
            <pc:docMk/>
            <pc:sldMk cId="3753413794" sldId="3433"/>
            <ac:spMk id="4" creationId="{555FFCAB-5C95-F9AB-94F4-B9F788A5BE91}"/>
          </ac:spMkLst>
        </pc:spChg>
        <pc:spChg chg="add del">
          <ac:chgData name="Ludwig, Kristin A" userId="e07e3868-c057-469e-b60e-f96bb424abce" providerId="ADAL" clId="{C67C1FB6-9402-4E08-8223-6F4EE50FDF8D}" dt="2024-02-15T23:16:10.190" v="888" actId="21"/>
          <ac:spMkLst>
            <pc:docMk/>
            <pc:sldMk cId="3753413794" sldId="3433"/>
            <ac:spMk id="7" creationId="{645F4723-C31C-F449-76C1-5E6594A373D1}"/>
          </ac:spMkLst>
        </pc:spChg>
        <pc:picChg chg="add mod">
          <ac:chgData name="Ludwig, Kristin A" userId="e07e3868-c057-469e-b60e-f96bb424abce" providerId="ADAL" clId="{C67C1FB6-9402-4E08-8223-6F4EE50FDF8D}" dt="2024-02-15T23:12:01.973" v="880" actId="1076"/>
          <ac:picMkLst>
            <pc:docMk/>
            <pc:sldMk cId="3753413794" sldId="3433"/>
            <ac:picMk id="5" creationId="{491990D4-07F2-16DB-6521-9F2BB7E5BEB9}"/>
          </ac:picMkLst>
        </pc:picChg>
        <pc:picChg chg="add del mod">
          <ac:chgData name="Ludwig, Kristin A" userId="e07e3868-c057-469e-b60e-f96bb424abce" providerId="ADAL" clId="{C67C1FB6-9402-4E08-8223-6F4EE50FDF8D}" dt="2024-02-15T23:17:29.150" v="977" actId="21"/>
          <ac:picMkLst>
            <pc:docMk/>
            <pc:sldMk cId="3753413794" sldId="3433"/>
            <ac:picMk id="4098" creationId="{DF815160-4103-C431-9FF4-67597B01D3EF}"/>
          </ac:picMkLst>
        </pc:picChg>
      </pc:sldChg>
      <pc:sldChg chg="addSp delSp modSp add mod ord modClrScheme chgLayout">
        <pc:chgData name="Ludwig, Kristin A" userId="e07e3868-c057-469e-b60e-f96bb424abce" providerId="ADAL" clId="{C67C1FB6-9402-4E08-8223-6F4EE50FDF8D}" dt="2024-02-15T23:18:52.202" v="1005" actId="20577"/>
        <pc:sldMkLst>
          <pc:docMk/>
          <pc:sldMk cId="3578390480" sldId="3434"/>
        </pc:sldMkLst>
        <pc:spChg chg="add mod">
          <ac:chgData name="Ludwig, Kristin A" userId="e07e3868-c057-469e-b60e-f96bb424abce" providerId="ADAL" clId="{C67C1FB6-9402-4E08-8223-6F4EE50FDF8D}" dt="2024-02-15T23:16:55.777" v="926" actId="255"/>
          <ac:spMkLst>
            <pc:docMk/>
            <pc:sldMk cId="3578390480" sldId="3434"/>
            <ac:spMk id="2" creationId="{846C059A-77C5-DAC6-6008-217A36048720}"/>
          </ac:spMkLst>
        </pc:spChg>
        <pc:spChg chg="add mod ord">
          <ac:chgData name="Ludwig, Kristin A" userId="e07e3868-c057-469e-b60e-f96bb424abce" providerId="ADAL" clId="{C67C1FB6-9402-4E08-8223-6F4EE50FDF8D}" dt="2024-02-15T23:18:52.202" v="1005" actId="20577"/>
          <ac:spMkLst>
            <pc:docMk/>
            <pc:sldMk cId="3578390480" sldId="3434"/>
            <ac:spMk id="3" creationId="{05058E1D-1AE4-A920-24AB-834FB127D91C}"/>
          </ac:spMkLst>
        </pc:spChg>
        <pc:spChg chg="mod ord">
          <ac:chgData name="Ludwig, Kristin A" userId="e07e3868-c057-469e-b60e-f96bb424abce" providerId="ADAL" clId="{C67C1FB6-9402-4E08-8223-6F4EE50FDF8D}" dt="2024-02-15T23:16:19.475" v="893" actId="700"/>
          <ac:spMkLst>
            <pc:docMk/>
            <pc:sldMk cId="3578390480" sldId="3434"/>
            <ac:spMk id="4" creationId="{555FFCAB-5C95-F9AB-94F4-B9F788A5BE91}"/>
          </ac:spMkLst>
        </pc:spChg>
        <pc:spChg chg="add del mod ord">
          <ac:chgData name="Ludwig, Kristin A" userId="e07e3868-c057-469e-b60e-f96bb424abce" providerId="ADAL" clId="{C67C1FB6-9402-4E08-8223-6F4EE50FDF8D}" dt="2024-02-15T23:16:47.458" v="924" actId="478"/>
          <ac:spMkLst>
            <pc:docMk/>
            <pc:sldMk cId="3578390480" sldId="3434"/>
            <ac:spMk id="6" creationId="{322337D1-ACBC-8118-261A-FEDFB8477176}"/>
          </ac:spMkLst>
        </pc:spChg>
        <pc:spChg chg="del">
          <ac:chgData name="Ludwig, Kristin A" userId="e07e3868-c057-469e-b60e-f96bb424abce" providerId="ADAL" clId="{C67C1FB6-9402-4E08-8223-6F4EE50FDF8D}" dt="2024-02-15T23:16:02.274" v="886" actId="478"/>
          <ac:spMkLst>
            <pc:docMk/>
            <pc:sldMk cId="3578390480" sldId="3434"/>
            <ac:spMk id="7" creationId="{645F4723-C31C-F449-76C1-5E6594A373D1}"/>
          </ac:spMkLst>
        </pc:spChg>
        <pc:spChg chg="add mod">
          <ac:chgData name="Ludwig, Kristin A" userId="e07e3868-c057-469e-b60e-f96bb424abce" providerId="ADAL" clId="{C67C1FB6-9402-4E08-8223-6F4EE50FDF8D}" dt="2024-02-15T23:18:40.924" v="995" actId="14100"/>
          <ac:spMkLst>
            <pc:docMk/>
            <pc:sldMk cId="3578390480" sldId="3434"/>
            <ac:spMk id="9" creationId="{AA407A51-EE2F-27AD-C4EC-9C86DE36234F}"/>
          </ac:spMkLst>
        </pc:spChg>
        <pc:picChg chg="mod">
          <ac:chgData name="Ludwig, Kristin A" userId="e07e3868-c057-469e-b60e-f96bb424abce" providerId="ADAL" clId="{C67C1FB6-9402-4E08-8223-6F4EE50FDF8D}" dt="2024-02-15T23:18:43.973" v="996" actId="1076"/>
          <ac:picMkLst>
            <pc:docMk/>
            <pc:sldMk cId="3578390480" sldId="3434"/>
            <ac:picMk id="5" creationId="{491990D4-07F2-16DB-6521-9F2BB7E5BEB9}"/>
          </ac:picMkLst>
        </pc:picChg>
        <pc:picChg chg="del">
          <ac:chgData name="Ludwig, Kristin A" userId="e07e3868-c057-469e-b60e-f96bb424abce" providerId="ADAL" clId="{C67C1FB6-9402-4E08-8223-6F4EE50FDF8D}" dt="2024-02-15T23:16:02.882" v="887" actId="478"/>
          <ac:picMkLst>
            <pc:docMk/>
            <pc:sldMk cId="3578390480" sldId="3434"/>
            <ac:picMk id="4098" creationId="{DF815160-4103-C431-9FF4-67597B01D3EF}"/>
          </ac:picMkLst>
        </pc:picChg>
      </pc:sldChg>
      <pc:sldChg chg="addSp delSp modSp new mod ord modNotesTx">
        <pc:chgData name="Ludwig, Kristin A" userId="e07e3868-c057-469e-b60e-f96bb424abce" providerId="ADAL" clId="{C67C1FB6-9402-4E08-8223-6F4EE50FDF8D}" dt="2024-02-15T23:21:05.828" v="1034" actId="20577"/>
        <pc:sldMkLst>
          <pc:docMk/>
          <pc:sldMk cId="3759309810" sldId="3435"/>
        </pc:sldMkLst>
        <pc:spChg chg="mod">
          <ac:chgData name="Ludwig, Kristin A" userId="e07e3868-c057-469e-b60e-f96bb424abce" providerId="ADAL" clId="{C67C1FB6-9402-4E08-8223-6F4EE50FDF8D}" dt="2024-02-15T23:17:41.260" v="981" actId="1076"/>
          <ac:spMkLst>
            <pc:docMk/>
            <pc:sldMk cId="3759309810" sldId="3435"/>
            <ac:spMk id="2" creationId="{EBEEC214-D052-A1F2-EF26-CCB05486AC63}"/>
          </ac:spMkLst>
        </pc:spChg>
        <pc:spChg chg="del">
          <ac:chgData name="Ludwig, Kristin A" userId="e07e3868-c057-469e-b60e-f96bb424abce" providerId="ADAL" clId="{C67C1FB6-9402-4E08-8223-6F4EE50FDF8D}" dt="2024-02-15T23:17:46.939" v="985" actId="478"/>
          <ac:spMkLst>
            <pc:docMk/>
            <pc:sldMk cId="3759309810" sldId="3435"/>
            <ac:spMk id="3" creationId="{836E72D6-447C-9471-D218-2ED1E9C63B47}"/>
          </ac:spMkLst>
        </pc:spChg>
        <pc:spChg chg="add mod">
          <ac:chgData name="Ludwig, Kristin A" userId="e07e3868-c057-469e-b60e-f96bb424abce" providerId="ADAL" clId="{C67C1FB6-9402-4E08-8223-6F4EE50FDF8D}" dt="2024-02-15T23:18:03.025" v="989" actId="1076"/>
          <ac:spMkLst>
            <pc:docMk/>
            <pc:sldMk cId="3759309810" sldId="3435"/>
            <ac:spMk id="7" creationId="{3F35899A-42D5-E459-4D4A-B97111FFB6C4}"/>
          </ac:spMkLst>
        </pc:spChg>
        <pc:picChg chg="add mod">
          <ac:chgData name="Ludwig, Kristin A" userId="e07e3868-c057-469e-b60e-f96bb424abce" providerId="ADAL" clId="{C67C1FB6-9402-4E08-8223-6F4EE50FDF8D}" dt="2024-02-15T23:19:23.904" v="1010" actId="1076"/>
          <ac:picMkLst>
            <pc:docMk/>
            <pc:sldMk cId="3759309810" sldId="3435"/>
            <ac:picMk id="5" creationId="{F115E557-F228-4F01-B97A-2786D75E2D6A}"/>
          </ac:picMkLst>
        </pc:picChg>
      </pc:sldChg>
      <pc:sldChg chg="addSp delSp modSp new mod modClrScheme chgLayout">
        <pc:chgData name="Ludwig, Kristin A" userId="e07e3868-c057-469e-b60e-f96bb424abce" providerId="ADAL" clId="{C67C1FB6-9402-4E08-8223-6F4EE50FDF8D}" dt="2024-02-15T23:28:43.660" v="1627" actId="1076"/>
        <pc:sldMkLst>
          <pc:docMk/>
          <pc:sldMk cId="210399877" sldId="3436"/>
        </pc:sldMkLst>
        <pc:spChg chg="del">
          <ac:chgData name="Ludwig, Kristin A" userId="e07e3868-c057-469e-b60e-f96bb424abce" providerId="ADAL" clId="{C67C1FB6-9402-4E08-8223-6F4EE50FDF8D}" dt="2024-02-15T23:28:04.519" v="1600" actId="700"/>
          <ac:spMkLst>
            <pc:docMk/>
            <pc:sldMk cId="210399877" sldId="3436"/>
            <ac:spMk id="2" creationId="{A858E166-F02B-208B-E90F-51B928EF18D8}"/>
          </ac:spMkLst>
        </pc:spChg>
        <pc:spChg chg="del">
          <ac:chgData name="Ludwig, Kristin A" userId="e07e3868-c057-469e-b60e-f96bb424abce" providerId="ADAL" clId="{C67C1FB6-9402-4E08-8223-6F4EE50FDF8D}" dt="2024-02-15T23:28:04.519" v="1600" actId="700"/>
          <ac:spMkLst>
            <pc:docMk/>
            <pc:sldMk cId="210399877" sldId="3436"/>
            <ac:spMk id="3" creationId="{D4F673DD-40FE-97BE-6FE4-488B40A340C2}"/>
          </ac:spMkLst>
        </pc:spChg>
        <pc:spChg chg="mod ord">
          <ac:chgData name="Ludwig, Kristin A" userId="e07e3868-c057-469e-b60e-f96bb424abce" providerId="ADAL" clId="{C67C1FB6-9402-4E08-8223-6F4EE50FDF8D}" dt="2024-02-15T23:28:04.519" v="1600" actId="700"/>
          <ac:spMkLst>
            <pc:docMk/>
            <pc:sldMk cId="210399877" sldId="3436"/>
            <ac:spMk id="4" creationId="{7398AF18-966B-7AE8-A6D5-E97931493AD5}"/>
          </ac:spMkLst>
        </pc:spChg>
        <pc:spChg chg="add mod">
          <ac:chgData name="Ludwig, Kristin A" userId="e07e3868-c057-469e-b60e-f96bb424abce" providerId="ADAL" clId="{C67C1FB6-9402-4E08-8223-6F4EE50FDF8D}" dt="2024-02-15T23:28:43.660" v="1627" actId="1076"/>
          <ac:spMkLst>
            <pc:docMk/>
            <pc:sldMk cId="210399877" sldId="3436"/>
            <ac:spMk id="7" creationId="{D218E247-95B9-AA5F-420D-53CD102746F1}"/>
          </ac:spMkLst>
        </pc:spChg>
        <pc:picChg chg="add">
          <ac:chgData name="Ludwig, Kristin A" userId="e07e3868-c057-469e-b60e-f96bb424abce" providerId="ADAL" clId="{C67C1FB6-9402-4E08-8223-6F4EE50FDF8D}" dt="2024-02-15T23:28:14.789" v="1601" actId="22"/>
          <ac:picMkLst>
            <pc:docMk/>
            <pc:sldMk cId="210399877" sldId="3436"/>
            <ac:picMk id="6" creationId="{80193814-377A-9C14-10AC-30DD75474154}"/>
          </ac:picMkLst>
        </pc:picChg>
      </pc:sldChg>
      <pc:sldMasterChg chg="delSldLayout">
        <pc:chgData name="Ludwig, Kristin A" userId="e07e3868-c057-469e-b60e-f96bb424abce" providerId="ADAL" clId="{C67C1FB6-9402-4E08-8223-6F4EE50FDF8D}" dt="2024-02-15T22:22:36.520" v="45" actId="47"/>
        <pc:sldMasterMkLst>
          <pc:docMk/>
          <pc:sldMasterMk cId="3690741680" sldId="2147483672"/>
        </pc:sldMasterMkLst>
        <pc:sldLayoutChg chg="del">
          <pc:chgData name="Ludwig, Kristin A" userId="e07e3868-c057-469e-b60e-f96bb424abce" providerId="ADAL" clId="{C67C1FB6-9402-4E08-8223-6F4EE50FDF8D}" dt="2024-02-15T22:22:36.520" v="45" actId="47"/>
          <pc:sldLayoutMkLst>
            <pc:docMk/>
            <pc:sldMasterMk cId="3690741680" sldId="2147483672"/>
            <pc:sldLayoutMk cId="1040038700" sldId="2147483684"/>
          </pc:sldLayoutMkLst>
        </pc:sldLayoutChg>
      </pc:sldMaster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4-02-13T16:16:15.663" idx="1">
    <p:pos x="3767" y="2272"/>
    <p:text>include this level of headers here or just mention verbally?</p:text>
    <p:extLst>
      <p:ext uri="{C676402C-5697-4E1C-873F-D02D1690AC5C}">
        <p15:threadingInfo xmlns:p15="http://schemas.microsoft.com/office/powerpoint/2012/main" timeZoneBias="300"/>
      </p:ext>
    </p:extLst>
  </p:cm>
</p:cmLst>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28E6CC-D3AA-41F9-BB82-97101013711B}" type="doc">
      <dgm:prSet loTypeId="urn:microsoft.com/office/officeart/2008/layout/HorizontalMultiLevelHierarchy" loCatId="hierarchy" qsTypeId="urn:microsoft.com/office/officeart/2005/8/quickstyle/simple1" qsCatId="simple" csTypeId="urn:microsoft.com/office/officeart/2005/8/colors/accent0_3" csCatId="mainScheme" phldr="1"/>
      <dgm:spPr/>
      <dgm:t>
        <a:bodyPr/>
        <a:lstStyle/>
        <a:p>
          <a:endParaRPr lang="en-US"/>
        </a:p>
      </dgm:t>
    </dgm:pt>
    <dgm:pt modelId="{E78202D0-5746-4E27-B554-47D833A49326}">
      <dgm:prSet phldrT="[Text]" custT="1"/>
      <dgm:spPr>
        <a:solidFill>
          <a:srgbClr val="101C32"/>
        </a:solidFill>
      </dgm:spPr>
      <dgm:t>
        <a:bodyPr/>
        <a:lstStyle/>
        <a:p>
          <a:r>
            <a:rPr lang="en-US" sz="1800" dirty="0"/>
            <a:t>Subcommittee on Resilience Science &amp; Technology (SRST)</a:t>
          </a:r>
        </a:p>
        <a:p>
          <a:r>
            <a:rPr lang="en-US" sz="1400" i="1" dirty="0"/>
            <a:t>(OSTP, DHS, NOAA)</a:t>
          </a:r>
          <a:endParaRPr lang="en-US" sz="1100" i="1" dirty="0"/>
        </a:p>
      </dgm:t>
    </dgm:pt>
    <dgm:pt modelId="{38B1F04E-66ED-4DFD-97C6-E94E76A57269}" type="parTrans" cxnId="{D7ADF9DB-4C7B-44B9-8CFB-59B9FD5E03F9}">
      <dgm:prSet/>
      <dgm:spPr/>
      <dgm:t>
        <a:bodyPr/>
        <a:lstStyle/>
        <a:p>
          <a:endParaRPr lang="en-US"/>
        </a:p>
      </dgm:t>
    </dgm:pt>
    <dgm:pt modelId="{75EBD224-1906-444B-89FD-2F24ABFB716E}" type="sibTrans" cxnId="{D7ADF9DB-4C7B-44B9-8CFB-59B9FD5E03F9}">
      <dgm:prSet/>
      <dgm:spPr/>
      <dgm:t>
        <a:bodyPr/>
        <a:lstStyle/>
        <a:p>
          <a:endParaRPr lang="en-US"/>
        </a:p>
      </dgm:t>
    </dgm:pt>
    <dgm:pt modelId="{4C3C5E1D-E647-48D4-B91B-469D0DBE8DB6}">
      <dgm:prSet phldrT="[Text]" custT="1"/>
      <dgm:spPr>
        <a:solidFill>
          <a:schemeClr val="accent1">
            <a:lumMod val="50000"/>
          </a:schemeClr>
        </a:solidFill>
      </dgm:spPr>
      <dgm:t>
        <a:bodyPr/>
        <a:lstStyle/>
        <a:p>
          <a:r>
            <a:rPr lang="en-US" sz="1600" dirty="0"/>
            <a:t>Interagency Working Groups (IWGs)</a:t>
          </a:r>
        </a:p>
      </dgm:t>
    </dgm:pt>
    <dgm:pt modelId="{46B052B6-1A85-4463-B75A-5AE3F1DC0FEF}" type="parTrans" cxnId="{888A3D69-746C-400A-9A27-44A2E510EF89}">
      <dgm:prSet/>
      <dgm:spPr/>
      <dgm:t>
        <a:bodyPr/>
        <a:lstStyle/>
        <a:p>
          <a:endParaRPr lang="en-US"/>
        </a:p>
      </dgm:t>
    </dgm:pt>
    <dgm:pt modelId="{F53F159B-ADF5-4750-AEE3-9260670CA5A4}" type="sibTrans" cxnId="{888A3D69-746C-400A-9A27-44A2E510EF89}">
      <dgm:prSet/>
      <dgm:spPr/>
      <dgm:t>
        <a:bodyPr/>
        <a:lstStyle/>
        <a:p>
          <a:endParaRPr lang="en-US"/>
        </a:p>
      </dgm:t>
    </dgm:pt>
    <dgm:pt modelId="{1F518EDC-97C2-415E-8766-36AB63585174}">
      <dgm:prSet phldrT="[Text]" custT="1"/>
      <dgm:spPr>
        <a:solidFill>
          <a:schemeClr val="accent1">
            <a:lumMod val="75000"/>
          </a:schemeClr>
        </a:solidFill>
      </dgm:spPr>
      <dgm:t>
        <a:bodyPr/>
        <a:lstStyle/>
        <a:p>
          <a:r>
            <a:rPr lang="en-US" sz="1400" dirty="0"/>
            <a:t>Science for Disaster Reduction (SDR) </a:t>
          </a:r>
        </a:p>
        <a:p>
          <a:r>
            <a:rPr lang="en-US" sz="1200" i="1" dirty="0"/>
            <a:t>(USGS, NOAA, OSTP)</a:t>
          </a:r>
        </a:p>
      </dgm:t>
    </dgm:pt>
    <dgm:pt modelId="{37FB81F1-8EDD-42E7-B7B9-364AD56D5BCC}" type="parTrans" cxnId="{B1F0FBA8-0B33-49C4-A390-90A930F3377C}">
      <dgm:prSet/>
      <dgm:spPr/>
      <dgm:t>
        <a:bodyPr/>
        <a:lstStyle/>
        <a:p>
          <a:endParaRPr lang="en-US"/>
        </a:p>
      </dgm:t>
    </dgm:pt>
    <dgm:pt modelId="{F0C28952-AE64-4490-AE74-79F423DCAC01}" type="sibTrans" cxnId="{B1F0FBA8-0B33-49C4-A390-90A930F3377C}">
      <dgm:prSet/>
      <dgm:spPr/>
      <dgm:t>
        <a:bodyPr/>
        <a:lstStyle/>
        <a:p>
          <a:endParaRPr lang="en-US"/>
        </a:p>
      </dgm:t>
    </dgm:pt>
    <dgm:pt modelId="{8771FA2D-A185-4011-A6FD-0CF6A19D059B}">
      <dgm:prSet phldrT="[Text]" custT="1"/>
      <dgm:spPr>
        <a:solidFill>
          <a:schemeClr val="accent1">
            <a:lumMod val="75000"/>
          </a:schemeClr>
        </a:solidFill>
      </dgm:spPr>
      <dgm:t>
        <a:bodyPr/>
        <a:lstStyle/>
        <a:p>
          <a:r>
            <a:rPr lang="en-US" sz="1400" dirty="0"/>
            <a:t>Hazards and Natural Capital (HANC)</a:t>
          </a:r>
        </a:p>
        <a:p>
          <a:r>
            <a:rPr lang="en-US" sz="1200" i="1" dirty="0"/>
            <a:t>(NOAA, USGS)</a:t>
          </a:r>
        </a:p>
      </dgm:t>
    </dgm:pt>
    <dgm:pt modelId="{99ACBC31-3E91-4E12-894C-ACD78F0985AA}" type="parTrans" cxnId="{F0729C9B-44D4-4B70-8F1E-96165976B5D2}">
      <dgm:prSet/>
      <dgm:spPr/>
      <dgm:t>
        <a:bodyPr/>
        <a:lstStyle/>
        <a:p>
          <a:endParaRPr lang="en-US"/>
        </a:p>
      </dgm:t>
    </dgm:pt>
    <dgm:pt modelId="{FC6F4302-85D8-4245-9DC4-6054E0363CEE}" type="sibTrans" cxnId="{F0729C9B-44D4-4B70-8F1E-96165976B5D2}">
      <dgm:prSet/>
      <dgm:spPr/>
      <dgm:t>
        <a:bodyPr/>
        <a:lstStyle/>
        <a:p>
          <a:endParaRPr lang="en-US"/>
        </a:p>
      </dgm:t>
    </dgm:pt>
    <dgm:pt modelId="{8B63FB9D-CE30-4DBF-8A87-E89B007D1959}">
      <dgm:prSet phldrT="[Text]" custT="1"/>
      <dgm:spPr>
        <a:solidFill>
          <a:srgbClr val="680000"/>
        </a:solidFill>
      </dgm:spPr>
      <dgm:t>
        <a:bodyPr/>
        <a:lstStyle/>
        <a:p>
          <a:r>
            <a:rPr lang="en-US" sz="1600" dirty="0"/>
            <a:t>SRST Task Teams</a:t>
          </a:r>
        </a:p>
      </dgm:t>
    </dgm:pt>
    <dgm:pt modelId="{B3180E83-7988-4527-889E-57BF4F34FD8D}" type="parTrans" cxnId="{D45E9DD7-BF6A-42FE-9336-DAB0C02530A1}">
      <dgm:prSet/>
      <dgm:spPr/>
      <dgm:t>
        <a:bodyPr/>
        <a:lstStyle/>
        <a:p>
          <a:endParaRPr lang="en-US"/>
        </a:p>
      </dgm:t>
    </dgm:pt>
    <dgm:pt modelId="{EFCEF558-A74F-4315-8B17-E3B82EC64283}" type="sibTrans" cxnId="{D45E9DD7-BF6A-42FE-9336-DAB0C02530A1}">
      <dgm:prSet/>
      <dgm:spPr/>
      <dgm:t>
        <a:bodyPr/>
        <a:lstStyle/>
        <a:p>
          <a:endParaRPr lang="en-US"/>
        </a:p>
      </dgm:t>
    </dgm:pt>
    <dgm:pt modelId="{4B873C85-CE14-4F4A-8C0C-4C510219E574}">
      <dgm:prSet phldrT="[Text]" custT="1"/>
      <dgm:spPr>
        <a:solidFill>
          <a:srgbClr val="680000">
            <a:alpha val="80000"/>
          </a:srgbClr>
        </a:solidFill>
      </dgm:spPr>
      <dgm:t>
        <a:bodyPr/>
        <a:lstStyle/>
        <a:p>
          <a:r>
            <a:rPr lang="en-US" sz="1400" dirty="0"/>
            <a:t>Cyber/Physical Systems R&amp;D Needs</a:t>
          </a:r>
        </a:p>
        <a:p>
          <a:r>
            <a:rPr lang="en-US" sz="1200" i="1" dirty="0"/>
            <a:t>(USACE, NSF)  </a:t>
          </a:r>
        </a:p>
      </dgm:t>
    </dgm:pt>
    <dgm:pt modelId="{37375B4F-8831-4D7C-811C-FDD395016C70}" type="parTrans" cxnId="{7A7465FA-B88B-4FF0-8BFC-75BD7C555B23}">
      <dgm:prSet/>
      <dgm:spPr/>
      <dgm:t>
        <a:bodyPr/>
        <a:lstStyle/>
        <a:p>
          <a:endParaRPr lang="en-US"/>
        </a:p>
      </dgm:t>
    </dgm:pt>
    <dgm:pt modelId="{26B82899-3CBD-4569-B1F1-7BD95138B622}" type="sibTrans" cxnId="{7A7465FA-B88B-4FF0-8BFC-75BD7C555B23}">
      <dgm:prSet/>
      <dgm:spPr/>
      <dgm:t>
        <a:bodyPr/>
        <a:lstStyle/>
        <a:p>
          <a:endParaRPr lang="en-US"/>
        </a:p>
      </dgm:t>
    </dgm:pt>
    <dgm:pt modelId="{37F2AF14-FE91-48A5-9870-72C31E998E95}">
      <dgm:prSet custT="1"/>
      <dgm:spPr>
        <a:solidFill>
          <a:schemeClr val="accent1">
            <a:lumMod val="75000"/>
          </a:schemeClr>
        </a:solidFill>
      </dgm:spPr>
      <dgm:t>
        <a:bodyPr/>
        <a:lstStyle/>
        <a:p>
          <a:r>
            <a:rPr lang="en-US" sz="1400" dirty="0"/>
            <a:t>Electromagnetic Pulse R&amp;D (EMPRAD) </a:t>
          </a:r>
          <a:endParaRPr lang="en-US" sz="2000" dirty="0"/>
        </a:p>
      </dgm:t>
    </dgm:pt>
    <dgm:pt modelId="{C77CBEAE-E7E8-4AE7-A854-E594CA3F0963}" type="parTrans" cxnId="{D519799C-F49C-40A6-8052-F7CC25043156}">
      <dgm:prSet/>
      <dgm:spPr/>
      <dgm:t>
        <a:bodyPr/>
        <a:lstStyle/>
        <a:p>
          <a:endParaRPr lang="en-US"/>
        </a:p>
      </dgm:t>
    </dgm:pt>
    <dgm:pt modelId="{CF5574F4-966D-4870-A118-20E31B3F8AFB}" type="sibTrans" cxnId="{D519799C-F49C-40A6-8052-F7CC25043156}">
      <dgm:prSet/>
      <dgm:spPr/>
      <dgm:t>
        <a:bodyPr/>
        <a:lstStyle/>
        <a:p>
          <a:endParaRPr lang="en-US"/>
        </a:p>
      </dgm:t>
    </dgm:pt>
    <dgm:pt modelId="{EC27B185-B43B-4947-ABE0-BF902ED4C36D}">
      <dgm:prSet custT="1"/>
      <dgm:spPr>
        <a:solidFill>
          <a:schemeClr val="accent1">
            <a:lumMod val="75000"/>
          </a:schemeClr>
        </a:solidFill>
      </dgm:spPr>
      <dgm:t>
        <a:bodyPr/>
        <a:lstStyle/>
        <a:p>
          <a:r>
            <a:rPr lang="en-US" sz="1400" dirty="0"/>
            <a:t>Positioning, Navigation, Timing R&amp;D (PNTRAD)</a:t>
          </a:r>
        </a:p>
      </dgm:t>
    </dgm:pt>
    <dgm:pt modelId="{2C95F701-E138-4C74-93E0-1CDD99D5391D}" type="parTrans" cxnId="{9505755A-B9E5-470C-9961-3E31FEB2F7C5}">
      <dgm:prSet/>
      <dgm:spPr/>
      <dgm:t>
        <a:bodyPr/>
        <a:lstStyle/>
        <a:p>
          <a:endParaRPr lang="en-US"/>
        </a:p>
      </dgm:t>
    </dgm:pt>
    <dgm:pt modelId="{3F1955B7-B1FE-4F2E-8925-E6BD5879708D}" type="sibTrans" cxnId="{9505755A-B9E5-470C-9961-3E31FEB2F7C5}">
      <dgm:prSet/>
      <dgm:spPr/>
      <dgm:t>
        <a:bodyPr/>
        <a:lstStyle/>
        <a:p>
          <a:endParaRPr lang="en-US"/>
        </a:p>
      </dgm:t>
    </dgm:pt>
    <dgm:pt modelId="{C84D4C1B-EC98-4D8F-B286-8937BD96B6C8}">
      <dgm:prSet custT="1"/>
      <dgm:spPr>
        <a:solidFill>
          <a:srgbClr val="680000">
            <a:alpha val="80000"/>
          </a:srgbClr>
        </a:solidFill>
      </dgm:spPr>
      <dgm:t>
        <a:bodyPr/>
        <a:lstStyle/>
        <a:p>
          <a:r>
            <a:rPr lang="en-US" sz="1400" dirty="0"/>
            <a:t>Future SRST Efforts Exploration</a:t>
          </a:r>
        </a:p>
      </dgm:t>
    </dgm:pt>
    <dgm:pt modelId="{9A3191FA-DBEC-4BE5-A810-BE6D508A8487}" type="parTrans" cxnId="{E0115546-A7DC-4478-B180-45D79BA81E13}">
      <dgm:prSet/>
      <dgm:spPr/>
      <dgm:t>
        <a:bodyPr/>
        <a:lstStyle/>
        <a:p>
          <a:endParaRPr lang="en-US"/>
        </a:p>
      </dgm:t>
    </dgm:pt>
    <dgm:pt modelId="{ADDCDB2D-9E19-4830-90A6-361264EE205E}" type="sibTrans" cxnId="{E0115546-A7DC-4478-B180-45D79BA81E13}">
      <dgm:prSet/>
      <dgm:spPr/>
      <dgm:t>
        <a:bodyPr/>
        <a:lstStyle/>
        <a:p>
          <a:endParaRPr lang="en-US"/>
        </a:p>
      </dgm:t>
    </dgm:pt>
    <dgm:pt modelId="{0A7086D4-A1B1-4B2C-83D5-6E1BED8657D4}">
      <dgm:prSet custT="1"/>
      <dgm:spPr>
        <a:solidFill>
          <a:srgbClr val="2F5597">
            <a:alpha val="69804"/>
          </a:srgbClr>
        </a:solidFill>
      </dgm:spPr>
      <dgm:t>
        <a:bodyPr/>
        <a:lstStyle/>
        <a:p>
          <a:r>
            <a:rPr lang="en-US" sz="1200" dirty="0"/>
            <a:t>International Disaster Risk Reduction (IDRR) Working Group</a:t>
          </a:r>
        </a:p>
        <a:p>
          <a:r>
            <a:rPr lang="en-US" sz="1100" dirty="0"/>
            <a:t>(USAID, NOAA</a:t>
          </a:r>
          <a:r>
            <a:rPr lang="en-US" sz="1100"/>
            <a:t>, FEMA)</a:t>
          </a:r>
          <a:endParaRPr lang="en-US" sz="1100" dirty="0"/>
        </a:p>
      </dgm:t>
    </dgm:pt>
    <dgm:pt modelId="{031B280F-36F1-493E-AB27-375BD67F459C}" type="parTrans" cxnId="{9BCF528D-C55A-44E6-B086-6D9BCCC1DB48}">
      <dgm:prSet/>
      <dgm:spPr/>
      <dgm:t>
        <a:bodyPr/>
        <a:lstStyle/>
        <a:p>
          <a:endParaRPr lang="en-US"/>
        </a:p>
      </dgm:t>
    </dgm:pt>
    <dgm:pt modelId="{6BAEE676-C0C9-488E-98CA-0B5441FBCDB5}" type="sibTrans" cxnId="{9BCF528D-C55A-44E6-B086-6D9BCCC1DB48}">
      <dgm:prSet/>
      <dgm:spPr/>
      <dgm:t>
        <a:bodyPr/>
        <a:lstStyle/>
        <a:p>
          <a:endParaRPr lang="en-US"/>
        </a:p>
      </dgm:t>
    </dgm:pt>
    <dgm:pt modelId="{3987958B-6518-48AA-844F-3D6FF3ADB496}">
      <dgm:prSet custT="1"/>
      <dgm:spPr>
        <a:solidFill>
          <a:srgbClr val="2F5597">
            <a:alpha val="69804"/>
          </a:srgbClr>
        </a:solidFill>
      </dgm:spPr>
      <dgm:t>
        <a:bodyPr/>
        <a:lstStyle/>
        <a:p>
          <a:r>
            <a:rPr lang="en-US" sz="1200" dirty="0"/>
            <a:t>Integrating GEO and Health Data in Disasters Working Group</a:t>
          </a:r>
        </a:p>
        <a:p>
          <a:r>
            <a:rPr lang="en-US" sz="1100" i="1" dirty="0"/>
            <a:t>(NIEHS, NASA)</a:t>
          </a:r>
        </a:p>
      </dgm:t>
    </dgm:pt>
    <dgm:pt modelId="{0F3769EC-569D-4DE9-B739-B795385FBB20}" type="parTrans" cxnId="{1E618D46-6963-413A-B563-68CC42D68644}">
      <dgm:prSet/>
      <dgm:spPr/>
      <dgm:t>
        <a:bodyPr/>
        <a:lstStyle/>
        <a:p>
          <a:endParaRPr lang="en-US"/>
        </a:p>
      </dgm:t>
    </dgm:pt>
    <dgm:pt modelId="{71D1327A-699B-4177-8E5D-5E25C237AC27}" type="sibTrans" cxnId="{1E618D46-6963-413A-B563-68CC42D68644}">
      <dgm:prSet/>
      <dgm:spPr/>
      <dgm:t>
        <a:bodyPr/>
        <a:lstStyle/>
        <a:p>
          <a:endParaRPr lang="en-US"/>
        </a:p>
      </dgm:t>
    </dgm:pt>
    <dgm:pt modelId="{7D7236A8-0214-4137-8740-C322C9D37E37}">
      <dgm:prSet custT="1"/>
      <dgm:spPr>
        <a:solidFill>
          <a:srgbClr val="2F5597">
            <a:alpha val="69804"/>
          </a:srgbClr>
        </a:solidFill>
      </dgm:spPr>
      <dgm:t>
        <a:bodyPr/>
        <a:lstStyle/>
        <a:p>
          <a:r>
            <a:rPr lang="en-US" sz="1200" dirty="0"/>
            <a:t>Hazards Decision Support Tools Working Group</a:t>
          </a:r>
        </a:p>
        <a:p>
          <a:r>
            <a:rPr lang="en-US" sz="1100" i="1" dirty="0"/>
            <a:t>(OSTP, FEMA)</a:t>
          </a:r>
        </a:p>
      </dgm:t>
    </dgm:pt>
    <dgm:pt modelId="{40A3DF01-B8D1-4FA0-AF78-9EC03CB95247}" type="parTrans" cxnId="{51FEDFF3-3B78-4975-AEA7-A0F704714E6E}">
      <dgm:prSet/>
      <dgm:spPr/>
      <dgm:t>
        <a:bodyPr/>
        <a:lstStyle/>
        <a:p>
          <a:endParaRPr lang="en-US"/>
        </a:p>
      </dgm:t>
    </dgm:pt>
    <dgm:pt modelId="{B02AE5E5-9183-4CEE-A889-AF6FEB1CEAF7}" type="sibTrans" cxnId="{51FEDFF3-3B78-4975-AEA7-A0F704714E6E}">
      <dgm:prSet/>
      <dgm:spPr/>
      <dgm:t>
        <a:bodyPr/>
        <a:lstStyle/>
        <a:p>
          <a:endParaRPr lang="en-US"/>
        </a:p>
      </dgm:t>
    </dgm:pt>
    <dgm:pt modelId="{0BC025EF-51EE-4E13-814E-AD0D8B20F7B4}">
      <dgm:prSet custT="1"/>
      <dgm:spPr>
        <a:solidFill>
          <a:srgbClr val="2F5597">
            <a:alpha val="69804"/>
          </a:srgbClr>
        </a:solidFill>
      </dgm:spPr>
      <dgm:t>
        <a:bodyPr/>
        <a:lstStyle/>
        <a:p>
          <a:r>
            <a:rPr lang="en-US" sz="1200" dirty="0"/>
            <a:t>Equity in Disaster Risk Reduction Working Group</a:t>
          </a:r>
        </a:p>
        <a:p>
          <a:r>
            <a:rPr lang="en-US" sz="1100" i="1" dirty="0"/>
            <a:t>(USGS, NASA, Census)</a:t>
          </a:r>
        </a:p>
      </dgm:t>
    </dgm:pt>
    <dgm:pt modelId="{5E08AF0F-8A5E-4714-AC82-69B854483DCF}" type="parTrans" cxnId="{7DF82D4C-13EA-46C4-9287-C94F16147AC8}">
      <dgm:prSet/>
      <dgm:spPr/>
      <dgm:t>
        <a:bodyPr/>
        <a:lstStyle/>
        <a:p>
          <a:endParaRPr lang="en-US"/>
        </a:p>
      </dgm:t>
    </dgm:pt>
    <dgm:pt modelId="{32E04A21-F52B-4D31-87D9-DC2CA765795E}" type="sibTrans" cxnId="{7DF82D4C-13EA-46C4-9287-C94F16147AC8}">
      <dgm:prSet/>
      <dgm:spPr/>
      <dgm:t>
        <a:bodyPr/>
        <a:lstStyle/>
        <a:p>
          <a:endParaRPr lang="en-US"/>
        </a:p>
      </dgm:t>
    </dgm:pt>
    <dgm:pt modelId="{10F37A69-0AFF-4F35-B3EF-796B37123F20}">
      <dgm:prSet custT="1"/>
      <dgm:spPr>
        <a:solidFill>
          <a:srgbClr val="B00000">
            <a:alpha val="54902"/>
          </a:srgbClr>
        </a:solidFill>
      </dgm:spPr>
      <dgm:t>
        <a:bodyPr/>
        <a:lstStyle/>
        <a:p>
          <a:r>
            <a:rPr lang="en-US" sz="1200" dirty="0"/>
            <a:t>Systemic Risk</a:t>
          </a:r>
        </a:p>
      </dgm:t>
    </dgm:pt>
    <dgm:pt modelId="{A15DDE04-3830-4BD6-B17B-223245CD1316}" type="parTrans" cxnId="{D65EFCC3-71F4-4C36-9675-76B9D9BB6D4B}">
      <dgm:prSet/>
      <dgm:spPr/>
      <dgm:t>
        <a:bodyPr/>
        <a:lstStyle/>
        <a:p>
          <a:endParaRPr lang="en-US"/>
        </a:p>
      </dgm:t>
    </dgm:pt>
    <dgm:pt modelId="{D05206DA-7F1B-4FA4-AACA-A7FD4D3E2BB0}" type="sibTrans" cxnId="{D65EFCC3-71F4-4C36-9675-76B9D9BB6D4B}">
      <dgm:prSet/>
      <dgm:spPr/>
      <dgm:t>
        <a:bodyPr/>
        <a:lstStyle/>
        <a:p>
          <a:endParaRPr lang="en-US"/>
        </a:p>
      </dgm:t>
    </dgm:pt>
    <dgm:pt modelId="{DB56147F-20A9-4CBC-8A2C-13EC8F7100CF}">
      <dgm:prSet custT="1"/>
      <dgm:spPr>
        <a:solidFill>
          <a:srgbClr val="B00000">
            <a:alpha val="54902"/>
          </a:srgbClr>
        </a:solidFill>
      </dgm:spPr>
      <dgm:t>
        <a:bodyPr/>
        <a:lstStyle/>
        <a:p>
          <a:r>
            <a:rPr lang="en-US" sz="1200" dirty="0"/>
            <a:t>Resilience Investments</a:t>
          </a:r>
        </a:p>
      </dgm:t>
    </dgm:pt>
    <dgm:pt modelId="{991DB74A-0936-45E2-A372-F8D827EF5D9F}" type="parTrans" cxnId="{E611D578-1B33-4294-AF78-859256089089}">
      <dgm:prSet/>
      <dgm:spPr/>
      <dgm:t>
        <a:bodyPr/>
        <a:lstStyle/>
        <a:p>
          <a:endParaRPr lang="en-US"/>
        </a:p>
      </dgm:t>
    </dgm:pt>
    <dgm:pt modelId="{7A5AB52E-3FF5-4C9B-85AF-30C9C3F67797}" type="sibTrans" cxnId="{E611D578-1B33-4294-AF78-859256089089}">
      <dgm:prSet/>
      <dgm:spPr/>
      <dgm:t>
        <a:bodyPr/>
        <a:lstStyle/>
        <a:p>
          <a:endParaRPr lang="en-US"/>
        </a:p>
      </dgm:t>
    </dgm:pt>
    <dgm:pt modelId="{17707D03-18DE-41E3-9886-15AE90C2747A}">
      <dgm:prSet custT="1"/>
      <dgm:spPr>
        <a:solidFill>
          <a:srgbClr val="B00000">
            <a:alpha val="54902"/>
          </a:srgbClr>
        </a:solidFill>
      </dgm:spPr>
      <dgm:t>
        <a:bodyPr/>
        <a:lstStyle/>
        <a:p>
          <a:r>
            <a:rPr lang="en-US" sz="1200" dirty="0"/>
            <a:t>International Resilience</a:t>
          </a:r>
        </a:p>
      </dgm:t>
    </dgm:pt>
    <dgm:pt modelId="{DEAA574A-588B-487C-B6DA-23F0DD0403C5}" type="parTrans" cxnId="{AF7C5064-99AE-41E1-8D6A-070BD3864D3B}">
      <dgm:prSet/>
      <dgm:spPr/>
      <dgm:t>
        <a:bodyPr/>
        <a:lstStyle/>
        <a:p>
          <a:endParaRPr lang="en-US"/>
        </a:p>
      </dgm:t>
    </dgm:pt>
    <dgm:pt modelId="{FDC39108-BA02-4401-BF95-AD7C87A8270B}" type="sibTrans" cxnId="{AF7C5064-99AE-41E1-8D6A-070BD3864D3B}">
      <dgm:prSet/>
      <dgm:spPr/>
      <dgm:t>
        <a:bodyPr/>
        <a:lstStyle/>
        <a:p>
          <a:endParaRPr lang="en-US"/>
        </a:p>
      </dgm:t>
    </dgm:pt>
    <dgm:pt modelId="{5DEC756C-DEC2-4D14-8F22-4124EB8BE81E}" type="pres">
      <dgm:prSet presAssocID="{7628E6CC-D3AA-41F9-BB82-97101013711B}" presName="Name0" presStyleCnt="0">
        <dgm:presLayoutVars>
          <dgm:chPref val="1"/>
          <dgm:dir/>
          <dgm:animOne val="branch"/>
          <dgm:animLvl val="lvl"/>
          <dgm:resizeHandles val="exact"/>
        </dgm:presLayoutVars>
      </dgm:prSet>
      <dgm:spPr/>
    </dgm:pt>
    <dgm:pt modelId="{D7ABF217-8379-4FF8-A2E0-673E358C6F25}" type="pres">
      <dgm:prSet presAssocID="{E78202D0-5746-4E27-B554-47D833A49326}" presName="root1" presStyleCnt="0"/>
      <dgm:spPr/>
    </dgm:pt>
    <dgm:pt modelId="{D88EDAC0-EF34-4EBE-82E0-D86AF91EED7E}" type="pres">
      <dgm:prSet presAssocID="{E78202D0-5746-4E27-B554-47D833A49326}" presName="LevelOneTextNode" presStyleLbl="node0" presStyleIdx="0" presStyleCnt="1" custAng="5400000" custScaleX="198480" custScaleY="83202">
        <dgm:presLayoutVars>
          <dgm:chPref val="3"/>
        </dgm:presLayoutVars>
      </dgm:prSet>
      <dgm:spPr/>
    </dgm:pt>
    <dgm:pt modelId="{6055891C-8CC4-46AD-A59C-47F18DDDAB43}" type="pres">
      <dgm:prSet presAssocID="{E78202D0-5746-4E27-B554-47D833A49326}" presName="level2hierChild" presStyleCnt="0"/>
      <dgm:spPr/>
    </dgm:pt>
    <dgm:pt modelId="{F707E074-3267-4C61-A655-5ECEE0574863}" type="pres">
      <dgm:prSet presAssocID="{46B052B6-1A85-4463-B75A-5AE3F1DC0FEF}" presName="conn2-1" presStyleLbl="parChTrans1D2" presStyleIdx="0" presStyleCnt="2"/>
      <dgm:spPr/>
    </dgm:pt>
    <dgm:pt modelId="{95AD26FB-D3C2-465B-A375-A1EBD0290A46}" type="pres">
      <dgm:prSet presAssocID="{46B052B6-1A85-4463-B75A-5AE3F1DC0FEF}" presName="connTx" presStyleLbl="parChTrans1D2" presStyleIdx="0" presStyleCnt="2"/>
      <dgm:spPr/>
    </dgm:pt>
    <dgm:pt modelId="{784B1F04-584B-46F2-BED0-E09FB9AAD30A}" type="pres">
      <dgm:prSet presAssocID="{4C3C5E1D-E647-48D4-B91B-469D0DBE8DB6}" presName="root2" presStyleCnt="0"/>
      <dgm:spPr/>
    </dgm:pt>
    <dgm:pt modelId="{86963B2A-29B6-4548-9708-487CE0B53E64}" type="pres">
      <dgm:prSet presAssocID="{4C3C5E1D-E647-48D4-B91B-469D0DBE8DB6}" presName="LevelTwoTextNode" presStyleLbl="node2" presStyleIdx="0" presStyleCnt="2" custScaleX="106340" custScaleY="171005">
        <dgm:presLayoutVars>
          <dgm:chPref val="3"/>
        </dgm:presLayoutVars>
      </dgm:prSet>
      <dgm:spPr/>
    </dgm:pt>
    <dgm:pt modelId="{1BB60FB2-6732-4A84-9BDC-0AD9519303FA}" type="pres">
      <dgm:prSet presAssocID="{4C3C5E1D-E647-48D4-B91B-469D0DBE8DB6}" presName="level3hierChild" presStyleCnt="0"/>
      <dgm:spPr/>
    </dgm:pt>
    <dgm:pt modelId="{848B78A1-401E-44B8-B17A-B1C37EF6079D}" type="pres">
      <dgm:prSet presAssocID="{37FB81F1-8EDD-42E7-B7B9-364AD56D5BCC}" presName="conn2-1" presStyleLbl="parChTrans1D3" presStyleIdx="0" presStyleCnt="6"/>
      <dgm:spPr/>
    </dgm:pt>
    <dgm:pt modelId="{DC5FAE0A-9CBD-4860-8153-41A6EA73DB52}" type="pres">
      <dgm:prSet presAssocID="{37FB81F1-8EDD-42E7-B7B9-364AD56D5BCC}" presName="connTx" presStyleLbl="parChTrans1D3" presStyleIdx="0" presStyleCnt="6"/>
      <dgm:spPr/>
    </dgm:pt>
    <dgm:pt modelId="{2CD082D0-BF0C-4534-B041-57A33F96896A}" type="pres">
      <dgm:prSet presAssocID="{1F518EDC-97C2-415E-8766-36AB63585174}" presName="root2" presStyleCnt="0"/>
      <dgm:spPr/>
    </dgm:pt>
    <dgm:pt modelId="{8AEB0C84-765C-4D95-957F-344E0B1CB7A4}" type="pres">
      <dgm:prSet presAssocID="{1F518EDC-97C2-415E-8766-36AB63585174}" presName="LevelTwoTextNode" presStyleLbl="node3" presStyleIdx="0" presStyleCnt="6" custScaleX="106340" custScaleY="130902">
        <dgm:presLayoutVars>
          <dgm:chPref val="3"/>
        </dgm:presLayoutVars>
      </dgm:prSet>
      <dgm:spPr/>
    </dgm:pt>
    <dgm:pt modelId="{B3BF024E-FC22-435C-988A-D9EDF5839251}" type="pres">
      <dgm:prSet presAssocID="{1F518EDC-97C2-415E-8766-36AB63585174}" presName="level3hierChild" presStyleCnt="0"/>
      <dgm:spPr/>
    </dgm:pt>
    <dgm:pt modelId="{C8F60400-6CCC-4BE3-A34C-4A57A32B32B6}" type="pres">
      <dgm:prSet presAssocID="{031B280F-36F1-493E-AB27-375BD67F459C}" presName="conn2-1" presStyleLbl="parChTrans1D4" presStyleIdx="0" presStyleCnt="7"/>
      <dgm:spPr/>
    </dgm:pt>
    <dgm:pt modelId="{CE2900BC-2AAC-47DC-8DD7-AE6DAB0B3032}" type="pres">
      <dgm:prSet presAssocID="{031B280F-36F1-493E-AB27-375BD67F459C}" presName="connTx" presStyleLbl="parChTrans1D4" presStyleIdx="0" presStyleCnt="7"/>
      <dgm:spPr/>
    </dgm:pt>
    <dgm:pt modelId="{BFE432E8-C2E2-4BDC-9576-6C713059A70E}" type="pres">
      <dgm:prSet presAssocID="{0A7086D4-A1B1-4B2C-83D5-6E1BED8657D4}" presName="root2" presStyleCnt="0"/>
      <dgm:spPr/>
    </dgm:pt>
    <dgm:pt modelId="{A7785A27-DFD8-4D08-A0E5-314C617695B3}" type="pres">
      <dgm:prSet presAssocID="{0A7086D4-A1B1-4B2C-83D5-6E1BED8657D4}" presName="LevelTwoTextNode" presStyleLbl="node4" presStyleIdx="0" presStyleCnt="7" custScaleX="106340" custScaleY="139624">
        <dgm:presLayoutVars>
          <dgm:chPref val="3"/>
        </dgm:presLayoutVars>
      </dgm:prSet>
      <dgm:spPr/>
    </dgm:pt>
    <dgm:pt modelId="{8B7BF7D6-60C2-488A-B0EC-F44ED9D914C8}" type="pres">
      <dgm:prSet presAssocID="{0A7086D4-A1B1-4B2C-83D5-6E1BED8657D4}" presName="level3hierChild" presStyleCnt="0"/>
      <dgm:spPr/>
    </dgm:pt>
    <dgm:pt modelId="{625569ED-021A-4F09-8BDE-1BD3F7581476}" type="pres">
      <dgm:prSet presAssocID="{0F3769EC-569D-4DE9-B739-B795385FBB20}" presName="conn2-1" presStyleLbl="parChTrans1D4" presStyleIdx="1" presStyleCnt="7"/>
      <dgm:spPr/>
    </dgm:pt>
    <dgm:pt modelId="{45D931F6-F62D-4DA8-BC18-6FFB52D46F62}" type="pres">
      <dgm:prSet presAssocID="{0F3769EC-569D-4DE9-B739-B795385FBB20}" presName="connTx" presStyleLbl="parChTrans1D4" presStyleIdx="1" presStyleCnt="7"/>
      <dgm:spPr/>
    </dgm:pt>
    <dgm:pt modelId="{EB413C44-AAE5-4BF9-8CAD-15D6E722D111}" type="pres">
      <dgm:prSet presAssocID="{3987958B-6518-48AA-844F-3D6FF3ADB496}" presName="root2" presStyleCnt="0"/>
      <dgm:spPr/>
    </dgm:pt>
    <dgm:pt modelId="{C50094BD-5FC8-4046-9451-B408F8BC9C7D}" type="pres">
      <dgm:prSet presAssocID="{3987958B-6518-48AA-844F-3D6FF3ADB496}" presName="LevelTwoTextNode" presStyleLbl="node4" presStyleIdx="1" presStyleCnt="7" custScaleX="106340" custScaleY="140625">
        <dgm:presLayoutVars>
          <dgm:chPref val="3"/>
        </dgm:presLayoutVars>
      </dgm:prSet>
      <dgm:spPr/>
    </dgm:pt>
    <dgm:pt modelId="{C93114D6-9296-4590-A4BF-6DA5737A4A49}" type="pres">
      <dgm:prSet presAssocID="{3987958B-6518-48AA-844F-3D6FF3ADB496}" presName="level3hierChild" presStyleCnt="0"/>
      <dgm:spPr/>
    </dgm:pt>
    <dgm:pt modelId="{CD034D0F-04A3-4B2A-9D1C-4704687F9962}" type="pres">
      <dgm:prSet presAssocID="{5E08AF0F-8A5E-4714-AC82-69B854483DCF}" presName="conn2-1" presStyleLbl="parChTrans1D4" presStyleIdx="2" presStyleCnt="7"/>
      <dgm:spPr/>
    </dgm:pt>
    <dgm:pt modelId="{09C3262C-D44B-4753-B64F-07CA71B0B9D9}" type="pres">
      <dgm:prSet presAssocID="{5E08AF0F-8A5E-4714-AC82-69B854483DCF}" presName="connTx" presStyleLbl="parChTrans1D4" presStyleIdx="2" presStyleCnt="7"/>
      <dgm:spPr/>
    </dgm:pt>
    <dgm:pt modelId="{5EC42D89-39B5-4E96-8841-8E737E8A38FB}" type="pres">
      <dgm:prSet presAssocID="{0BC025EF-51EE-4E13-814E-AD0D8B20F7B4}" presName="root2" presStyleCnt="0"/>
      <dgm:spPr/>
    </dgm:pt>
    <dgm:pt modelId="{F19055E2-BC32-429E-84C7-F2A38480FB45}" type="pres">
      <dgm:prSet presAssocID="{0BC025EF-51EE-4E13-814E-AD0D8B20F7B4}" presName="LevelTwoTextNode" presStyleLbl="node4" presStyleIdx="2" presStyleCnt="7" custScaleX="106340" custScaleY="122079">
        <dgm:presLayoutVars>
          <dgm:chPref val="3"/>
        </dgm:presLayoutVars>
      </dgm:prSet>
      <dgm:spPr/>
    </dgm:pt>
    <dgm:pt modelId="{5F6A2F0D-A0F0-4AF1-B245-6E51EBEF5864}" type="pres">
      <dgm:prSet presAssocID="{0BC025EF-51EE-4E13-814E-AD0D8B20F7B4}" presName="level3hierChild" presStyleCnt="0"/>
      <dgm:spPr/>
    </dgm:pt>
    <dgm:pt modelId="{3A084A26-CDD6-4425-8371-F32A3A78092E}" type="pres">
      <dgm:prSet presAssocID="{40A3DF01-B8D1-4FA0-AF78-9EC03CB95247}" presName="conn2-1" presStyleLbl="parChTrans1D4" presStyleIdx="3" presStyleCnt="7"/>
      <dgm:spPr/>
    </dgm:pt>
    <dgm:pt modelId="{5A91B269-73DE-4F6E-B9B9-9518AF22DC29}" type="pres">
      <dgm:prSet presAssocID="{40A3DF01-B8D1-4FA0-AF78-9EC03CB95247}" presName="connTx" presStyleLbl="parChTrans1D4" presStyleIdx="3" presStyleCnt="7"/>
      <dgm:spPr/>
    </dgm:pt>
    <dgm:pt modelId="{7A17B947-5A42-49BD-890F-DFFDC067262F}" type="pres">
      <dgm:prSet presAssocID="{7D7236A8-0214-4137-8740-C322C9D37E37}" presName="root2" presStyleCnt="0"/>
      <dgm:spPr/>
    </dgm:pt>
    <dgm:pt modelId="{7472BF9A-71C0-4D13-8FDE-4D624AF16154}" type="pres">
      <dgm:prSet presAssocID="{7D7236A8-0214-4137-8740-C322C9D37E37}" presName="LevelTwoTextNode" presStyleLbl="node4" presStyleIdx="3" presStyleCnt="7" custScaleX="106340" custScaleY="122079">
        <dgm:presLayoutVars>
          <dgm:chPref val="3"/>
        </dgm:presLayoutVars>
      </dgm:prSet>
      <dgm:spPr/>
    </dgm:pt>
    <dgm:pt modelId="{3B9D6BAE-24FD-4DD7-A4AA-A2E3CC45BAC4}" type="pres">
      <dgm:prSet presAssocID="{7D7236A8-0214-4137-8740-C322C9D37E37}" presName="level3hierChild" presStyleCnt="0"/>
      <dgm:spPr/>
    </dgm:pt>
    <dgm:pt modelId="{516EA626-AB57-48A0-9DB4-7B5655A4F0C7}" type="pres">
      <dgm:prSet presAssocID="{99ACBC31-3E91-4E12-894C-ACD78F0985AA}" presName="conn2-1" presStyleLbl="parChTrans1D3" presStyleIdx="1" presStyleCnt="6"/>
      <dgm:spPr/>
    </dgm:pt>
    <dgm:pt modelId="{71D27D8A-078A-4D40-A76D-72D75D5CD0BC}" type="pres">
      <dgm:prSet presAssocID="{99ACBC31-3E91-4E12-894C-ACD78F0985AA}" presName="connTx" presStyleLbl="parChTrans1D3" presStyleIdx="1" presStyleCnt="6"/>
      <dgm:spPr/>
    </dgm:pt>
    <dgm:pt modelId="{B30E8319-3B24-42D1-BAAE-59B43F2C10BB}" type="pres">
      <dgm:prSet presAssocID="{8771FA2D-A185-4011-A6FD-0CF6A19D059B}" presName="root2" presStyleCnt="0"/>
      <dgm:spPr/>
    </dgm:pt>
    <dgm:pt modelId="{0CE592EA-9D2E-4656-AFF9-31479D69EB0B}" type="pres">
      <dgm:prSet presAssocID="{8771FA2D-A185-4011-A6FD-0CF6A19D059B}" presName="LevelTwoTextNode" presStyleLbl="node3" presStyleIdx="1" presStyleCnt="6" custScaleX="106340" custScaleY="130902">
        <dgm:presLayoutVars>
          <dgm:chPref val="3"/>
        </dgm:presLayoutVars>
      </dgm:prSet>
      <dgm:spPr/>
    </dgm:pt>
    <dgm:pt modelId="{7F900733-BCC2-4B0B-B0A4-1D3942F8FDDA}" type="pres">
      <dgm:prSet presAssocID="{8771FA2D-A185-4011-A6FD-0CF6A19D059B}" presName="level3hierChild" presStyleCnt="0"/>
      <dgm:spPr/>
    </dgm:pt>
    <dgm:pt modelId="{5EACF547-0412-429A-B647-1424CB9BC133}" type="pres">
      <dgm:prSet presAssocID="{C77CBEAE-E7E8-4AE7-A854-E594CA3F0963}" presName="conn2-1" presStyleLbl="parChTrans1D3" presStyleIdx="2" presStyleCnt="6"/>
      <dgm:spPr/>
    </dgm:pt>
    <dgm:pt modelId="{EBBA83BF-CA58-44A9-85A4-0CDF6DA941CE}" type="pres">
      <dgm:prSet presAssocID="{C77CBEAE-E7E8-4AE7-A854-E594CA3F0963}" presName="connTx" presStyleLbl="parChTrans1D3" presStyleIdx="2" presStyleCnt="6"/>
      <dgm:spPr/>
    </dgm:pt>
    <dgm:pt modelId="{580EB59B-3C75-475B-A4AB-901C4E767874}" type="pres">
      <dgm:prSet presAssocID="{37F2AF14-FE91-48A5-9870-72C31E998E95}" presName="root2" presStyleCnt="0"/>
      <dgm:spPr/>
    </dgm:pt>
    <dgm:pt modelId="{34467612-C0E0-44C7-A22D-876BDCDFA672}" type="pres">
      <dgm:prSet presAssocID="{37F2AF14-FE91-48A5-9870-72C31E998E95}" presName="LevelTwoTextNode" presStyleLbl="node3" presStyleIdx="2" presStyleCnt="6" custScaleX="106340" custScaleY="130902">
        <dgm:presLayoutVars>
          <dgm:chPref val="3"/>
        </dgm:presLayoutVars>
      </dgm:prSet>
      <dgm:spPr/>
    </dgm:pt>
    <dgm:pt modelId="{91EF13A6-3CA4-4F95-B4DA-F735C5110799}" type="pres">
      <dgm:prSet presAssocID="{37F2AF14-FE91-48A5-9870-72C31E998E95}" presName="level3hierChild" presStyleCnt="0"/>
      <dgm:spPr/>
    </dgm:pt>
    <dgm:pt modelId="{D1488003-E4BB-4993-AD18-CEAF5FA8AFAD}" type="pres">
      <dgm:prSet presAssocID="{2C95F701-E138-4C74-93E0-1CDD99D5391D}" presName="conn2-1" presStyleLbl="parChTrans1D3" presStyleIdx="3" presStyleCnt="6"/>
      <dgm:spPr/>
    </dgm:pt>
    <dgm:pt modelId="{44D9725F-CC79-4921-92FC-EFF58E46CBAB}" type="pres">
      <dgm:prSet presAssocID="{2C95F701-E138-4C74-93E0-1CDD99D5391D}" presName="connTx" presStyleLbl="parChTrans1D3" presStyleIdx="3" presStyleCnt="6"/>
      <dgm:spPr/>
    </dgm:pt>
    <dgm:pt modelId="{B875B7FB-01CF-461A-8F6F-98397A6631A3}" type="pres">
      <dgm:prSet presAssocID="{EC27B185-B43B-4947-ABE0-BF902ED4C36D}" presName="root2" presStyleCnt="0"/>
      <dgm:spPr/>
    </dgm:pt>
    <dgm:pt modelId="{61A6D4A8-01BF-4D3F-B275-0B8ADE85E780}" type="pres">
      <dgm:prSet presAssocID="{EC27B185-B43B-4947-ABE0-BF902ED4C36D}" presName="LevelTwoTextNode" presStyleLbl="node3" presStyleIdx="3" presStyleCnt="6" custScaleX="106340" custScaleY="130902">
        <dgm:presLayoutVars>
          <dgm:chPref val="3"/>
        </dgm:presLayoutVars>
      </dgm:prSet>
      <dgm:spPr/>
    </dgm:pt>
    <dgm:pt modelId="{6D63B6FA-DD15-40D5-8232-9458BFAE20E5}" type="pres">
      <dgm:prSet presAssocID="{EC27B185-B43B-4947-ABE0-BF902ED4C36D}" presName="level3hierChild" presStyleCnt="0"/>
      <dgm:spPr/>
    </dgm:pt>
    <dgm:pt modelId="{35935911-2B6C-47B9-B622-DFD4945453B1}" type="pres">
      <dgm:prSet presAssocID="{B3180E83-7988-4527-889E-57BF4F34FD8D}" presName="conn2-1" presStyleLbl="parChTrans1D2" presStyleIdx="1" presStyleCnt="2"/>
      <dgm:spPr/>
    </dgm:pt>
    <dgm:pt modelId="{B232F57D-61BB-4875-B512-8CF8164B9771}" type="pres">
      <dgm:prSet presAssocID="{B3180E83-7988-4527-889E-57BF4F34FD8D}" presName="connTx" presStyleLbl="parChTrans1D2" presStyleIdx="1" presStyleCnt="2"/>
      <dgm:spPr/>
    </dgm:pt>
    <dgm:pt modelId="{9EA81EAF-6E4B-40B4-8BF6-853F799BA3B7}" type="pres">
      <dgm:prSet presAssocID="{8B63FB9D-CE30-4DBF-8A87-E89B007D1959}" presName="root2" presStyleCnt="0"/>
      <dgm:spPr/>
    </dgm:pt>
    <dgm:pt modelId="{96791256-8A1F-40CE-8ED4-D3F03CCE5571}" type="pres">
      <dgm:prSet presAssocID="{8B63FB9D-CE30-4DBF-8A87-E89B007D1959}" presName="LevelTwoTextNode" presStyleLbl="node2" presStyleIdx="1" presStyleCnt="2" custScaleX="106340" custScaleY="171005">
        <dgm:presLayoutVars>
          <dgm:chPref val="3"/>
        </dgm:presLayoutVars>
      </dgm:prSet>
      <dgm:spPr/>
    </dgm:pt>
    <dgm:pt modelId="{CE0665ED-AD55-4823-BFF8-31DFA7FF3A73}" type="pres">
      <dgm:prSet presAssocID="{8B63FB9D-CE30-4DBF-8A87-E89B007D1959}" presName="level3hierChild" presStyleCnt="0"/>
      <dgm:spPr/>
    </dgm:pt>
    <dgm:pt modelId="{18AC3F58-F691-4632-B367-6B94CF9C4A7D}" type="pres">
      <dgm:prSet presAssocID="{37375B4F-8831-4D7C-811C-FDD395016C70}" presName="conn2-1" presStyleLbl="parChTrans1D3" presStyleIdx="4" presStyleCnt="6"/>
      <dgm:spPr/>
    </dgm:pt>
    <dgm:pt modelId="{DEDE0932-74B7-48CF-BB11-983AD243A8F4}" type="pres">
      <dgm:prSet presAssocID="{37375B4F-8831-4D7C-811C-FDD395016C70}" presName="connTx" presStyleLbl="parChTrans1D3" presStyleIdx="4" presStyleCnt="6"/>
      <dgm:spPr/>
    </dgm:pt>
    <dgm:pt modelId="{D4F37F2A-0C27-46A4-A637-B2C385B34735}" type="pres">
      <dgm:prSet presAssocID="{4B873C85-CE14-4F4A-8C0C-4C510219E574}" presName="root2" presStyleCnt="0"/>
      <dgm:spPr/>
    </dgm:pt>
    <dgm:pt modelId="{726611A8-09D8-4FDF-96DB-A822C5B6D917}" type="pres">
      <dgm:prSet presAssocID="{4B873C85-CE14-4F4A-8C0C-4C510219E574}" presName="LevelTwoTextNode" presStyleLbl="node3" presStyleIdx="4" presStyleCnt="6" custScaleX="106340" custScaleY="130902">
        <dgm:presLayoutVars>
          <dgm:chPref val="3"/>
        </dgm:presLayoutVars>
      </dgm:prSet>
      <dgm:spPr/>
    </dgm:pt>
    <dgm:pt modelId="{042B242C-2155-40F6-857A-C58EDF088E67}" type="pres">
      <dgm:prSet presAssocID="{4B873C85-CE14-4F4A-8C0C-4C510219E574}" presName="level3hierChild" presStyleCnt="0"/>
      <dgm:spPr/>
    </dgm:pt>
    <dgm:pt modelId="{E1330A9C-B5E1-47FC-B818-713E2197DEF1}" type="pres">
      <dgm:prSet presAssocID="{9A3191FA-DBEC-4BE5-A810-BE6D508A8487}" presName="conn2-1" presStyleLbl="parChTrans1D3" presStyleIdx="5" presStyleCnt="6"/>
      <dgm:spPr/>
    </dgm:pt>
    <dgm:pt modelId="{9761377D-F291-4CA0-BCA5-D8CF58D96405}" type="pres">
      <dgm:prSet presAssocID="{9A3191FA-DBEC-4BE5-A810-BE6D508A8487}" presName="connTx" presStyleLbl="parChTrans1D3" presStyleIdx="5" presStyleCnt="6"/>
      <dgm:spPr/>
    </dgm:pt>
    <dgm:pt modelId="{F62A4C46-A97C-4E0C-BFA0-3A9430BC5E31}" type="pres">
      <dgm:prSet presAssocID="{C84D4C1B-EC98-4D8F-B286-8937BD96B6C8}" presName="root2" presStyleCnt="0"/>
      <dgm:spPr/>
    </dgm:pt>
    <dgm:pt modelId="{AA4EC272-AFF4-4D1B-B894-3C5FBC2D9267}" type="pres">
      <dgm:prSet presAssocID="{C84D4C1B-EC98-4D8F-B286-8937BD96B6C8}" presName="LevelTwoTextNode" presStyleLbl="node3" presStyleIdx="5" presStyleCnt="6" custScaleX="106340" custScaleY="130902">
        <dgm:presLayoutVars>
          <dgm:chPref val="3"/>
        </dgm:presLayoutVars>
      </dgm:prSet>
      <dgm:spPr/>
    </dgm:pt>
    <dgm:pt modelId="{B49BAE25-EBFE-4FE6-B1E1-0B953EB73C1C}" type="pres">
      <dgm:prSet presAssocID="{C84D4C1B-EC98-4D8F-B286-8937BD96B6C8}" presName="level3hierChild" presStyleCnt="0"/>
      <dgm:spPr/>
    </dgm:pt>
    <dgm:pt modelId="{C82BA574-328B-40FA-8C0C-3750C96699BD}" type="pres">
      <dgm:prSet presAssocID="{A15DDE04-3830-4BD6-B17B-223245CD1316}" presName="conn2-1" presStyleLbl="parChTrans1D4" presStyleIdx="4" presStyleCnt="7"/>
      <dgm:spPr/>
    </dgm:pt>
    <dgm:pt modelId="{5DFF16B4-ABAF-41B0-8F29-578DBDDBE069}" type="pres">
      <dgm:prSet presAssocID="{A15DDE04-3830-4BD6-B17B-223245CD1316}" presName="connTx" presStyleLbl="parChTrans1D4" presStyleIdx="4" presStyleCnt="7"/>
      <dgm:spPr/>
    </dgm:pt>
    <dgm:pt modelId="{B67146C9-BABD-47B3-A520-2CCD2331569C}" type="pres">
      <dgm:prSet presAssocID="{10F37A69-0AFF-4F35-B3EF-796B37123F20}" presName="root2" presStyleCnt="0"/>
      <dgm:spPr/>
    </dgm:pt>
    <dgm:pt modelId="{1284E5FB-2736-4FF6-8642-809C13951A06}" type="pres">
      <dgm:prSet presAssocID="{10F37A69-0AFF-4F35-B3EF-796B37123F20}" presName="LevelTwoTextNode" presStyleLbl="node4" presStyleIdx="4" presStyleCnt="7" custScaleX="106340" custScaleY="122079">
        <dgm:presLayoutVars>
          <dgm:chPref val="3"/>
        </dgm:presLayoutVars>
      </dgm:prSet>
      <dgm:spPr/>
    </dgm:pt>
    <dgm:pt modelId="{9040C6C1-7B43-4130-A166-7B18C6E02982}" type="pres">
      <dgm:prSet presAssocID="{10F37A69-0AFF-4F35-B3EF-796B37123F20}" presName="level3hierChild" presStyleCnt="0"/>
      <dgm:spPr/>
    </dgm:pt>
    <dgm:pt modelId="{E2E46846-B791-41A1-8020-9EBCA6C31601}" type="pres">
      <dgm:prSet presAssocID="{991DB74A-0936-45E2-A372-F8D827EF5D9F}" presName="conn2-1" presStyleLbl="parChTrans1D4" presStyleIdx="5" presStyleCnt="7"/>
      <dgm:spPr/>
    </dgm:pt>
    <dgm:pt modelId="{AB305EBF-899F-42F5-B1DE-D5336E0A28BF}" type="pres">
      <dgm:prSet presAssocID="{991DB74A-0936-45E2-A372-F8D827EF5D9F}" presName="connTx" presStyleLbl="parChTrans1D4" presStyleIdx="5" presStyleCnt="7"/>
      <dgm:spPr/>
    </dgm:pt>
    <dgm:pt modelId="{39035E06-D8FF-411F-9F76-6286DD00D0E7}" type="pres">
      <dgm:prSet presAssocID="{DB56147F-20A9-4CBC-8A2C-13EC8F7100CF}" presName="root2" presStyleCnt="0"/>
      <dgm:spPr/>
    </dgm:pt>
    <dgm:pt modelId="{93AA9D0B-108F-45F4-883E-0BE85CECB7B2}" type="pres">
      <dgm:prSet presAssocID="{DB56147F-20A9-4CBC-8A2C-13EC8F7100CF}" presName="LevelTwoTextNode" presStyleLbl="node4" presStyleIdx="5" presStyleCnt="7" custScaleX="106340" custScaleY="122079">
        <dgm:presLayoutVars>
          <dgm:chPref val="3"/>
        </dgm:presLayoutVars>
      </dgm:prSet>
      <dgm:spPr/>
    </dgm:pt>
    <dgm:pt modelId="{C1231DED-4DFA-4DEE-82EC-E3053B8FEE27}" type="pres">
      <dgm:prSet presAssocID="{DB56147F-20A9-4CBC-8A2C-13EC8F7100CF}" presName="level3hierChild" presStyleCnt="0"/>
      <dgm:spPr/>
    </dgm:pt>
    <dgm:pt modelId="{6C16C308-AA04-4CDA-BD30-9D68D1208C83}" type="pres">
      <dgm:prSet presAssocID="{DEAA574A-588B-487C-B6DA-23F0DD0403C5}" presName="conn2-1" presStyleLbl="parChTrans1D4" presStyleIdx="6" presStyleCnt="7"/>
      <dgm:spPr/>
    </dgm:pt>
    <dgm:pt modelId="{6AC4D535-E7EF-49B5-965B-00355830E333}" type="pres">
      <dgm:prSet presAssocID="{DEAA574A-588B-487C-B6DA-23F0DD0403C5}" presName="connTx" presStyleLbl="parChTrans1D4" presStyleIdx="6" presStyleCnt="7"/>
      <dgm:spPr/>
    </dgm:pt>
    <dgm:pt modelId="{A6DE6A6C-D9C0-4F8E-8BCC-56037556C87A}" type="pres">
      <dgm:prSet presAssocID="{17707D03-18DE-41E3-9886-15AE90C2747A}" presName="root2" presStyleCnt="0"/>
      <dgm:spPr/>
    </dgm:pt>
    <dgm:pt modelId="{30B10BCF-554C-4760-9572-A66EB94018BA}" type="pres">
      <dgm:prSet presAssocID="{17707D03-18DE-41E3-9886-15AE90C2747A}" presName="LevelTwoTextNode" presStyleLbl="node4" presStyleIdx="6" presStyleCnt="7" custScaleX="106340" custScaleY="122079">
        <dgm:presLayoutVars>
          <dgm:chPref val="3"/>
        </dgm:presLayoutVars>
      </dgm:prSet>
      <dgm:spPr/>
    </dgm:pt>
    <dgm:pt modelId="{745046E6-5287-4541-9EC6-436FF17D4A1F}" type="pres">
      <dgm:prSet presAssocID="{17707D03-18DE-41E3-9886-15AE90C2747A}" presName="level3hierChild" presStyleCnt="0"/>
      <dgm:spPr/>
    </dgm:pt>
  </dgm:ptLst>
  <dgm:cxnLst>
    <dgm:cxn modelId="{35C36204-6EC9-4F78-B625-4A4332E863D0}" type="presOf" srcId="{0F3769EC-569D-4DE9-B739-B795385FBB20}" destId="{625569ED-021A-4F09-8BDE-1BD3F7581476}" srcOrd="0" destOrd="0" presId="urn:microsoft.com/office/officeart/2008/layout/HorizontalMultiLevelHierarchy"/>
    <dgm:cxn modelId="{40806A04-844A-4C9D-A1B0-E8BF7B4F05B8}" type="presOf" srcId="{0BC025EF-51EE-4E13-814E-AD0D8B20F7B4}" destId="{F19055E2-BC32-429E-84C7-F2A38480FB45}" srcOrd="0" destOrd="0" presId="urn:microsoft.com/office/officeart/2008/layout/HorizontalMultiLevelHierarchy"/>
    <dgm:cxn modelId="{26B0B10A-0AB2-4825-85FF-625BAE50B449}" type="presOf" srcId="{37FB81F1-8EDD-42E7-B7B9-364AD56D5BCC}" destId="{848B78A1-401E-44B8-B17A-B1C37EF6079D}" srcOrd="0" destOrd="0" presId="urn:microsoft.com/office/officeart/2008/layout/HorizontalMultiLevelHierarchy"/>
    <dgm:cxn modelId="{2726FE13-E458-433A-B459-F515B4E41DA4}" type="presOf" srcId="{DEAA574A-588B-487C-B6DA-23F0DD0403C5}" destId="{6AC4D535-E7EF-49B5-965B-00355830E333}" srcOrd="1" destOrd="0" presId="urn:microsoft.com/office/officeart/2008/layout/HorizontalMultiLevelHierarchy"/>
    <dgm:cxn modelId="{2B0C8922-573B-41E1-B7C1-5047C6AAA981}" type="presOf" srcId="{7628E6CC-D3AA-41F9-BB82-97101013711B}" destId="{5DEC756C-DEC2-4D14-8F22-4124EB8BE81E}" srcOrd="0" destOrd="0" presId="urn:microsoft.com/office/officeart/2008/layout/HorizontalMultiLevelHierarchy"/>
    <dgm:cxn modelId="{B8E22026-9A93-4EAB-99EE-CDAEBAE4B6EF}" type="presOf" srcId="{E78202D0-5746-4E27-B554-47D833A49326}" destId="{D88EDAC0-EF34-4EBE-82E0-D86AF91EED7E}" srcOrd="0" destOrd="0" presId="urn:microsoft.com/office/officeart/2008/layout/HorizontalMultiLevelHierarchy"/>
    <dgm:cxn modelId="{038E312C-356F-4A11-9234-046AF3FBBC5D}" type="presOf" srcId="{031B280F-36F1-493E-AB27-375BD67F459C}" destId="{C8F60400-6CCC-4BE3-A34C-4A57A32B32B6}" srcOrd="0" destOrd="0" presId="urn:microsoft.com/office/officeart/2008/layout/HorizontalMultiLevelHierarchy"/>
    <dgm:cxn modelId="{6BA8A42D-D74A-47DB-B985-D928D6ADE7BD}" type="presOf" srcId="{B3180E83-7988-4527-889E-57BF4F34FD8D}" destId="{B232F57D-61BB-4875-B512-8CF8164B9771}" srcOrd="1" destOrd="0" presId="urn:microsoft.com/office/officeart/2008/layout/HorizontalMultiLevelHierarchy"/>
    <dgm:cxn modelId="{43665B3C-A4BD-4D09-92B0-1C8E263D741E}" type="presOf" srcId="{37FB81F1-8EDD-42E7-B7B9-364AD56D5BCC}" destId="{DC5FAE0A-9CBD-4860-8153-41A6EA73DB52}" srcOrd="1" destOrd="0" presId="urn:microsoft.com/office/officeart/2008/layout/HorizontalMultiLevelHierarchy"/>
    <dgm:cxn modelId="{21620D40-1DD4-4529-BB76-8E3230E34719}" type="presOf" srcId="{A15DDE04-3830-4BD6-B17B-223245CD1316}" destId="{C82BA574-328B-40FA-8C0C-3750C96699BD}" srcOrd="0" destOrd="0" presId="urn:microsoft.com/office/officeart/2008/layout/HorizontalMultiLevelHierarchy"/>
    <dgm:cxn modelId="{335F3A5E-C156-416E-A9BA-0B6361214AD4}" type="presOf" srcId="{1F518EDC-97C2-415E-8766-36AB63585174}" destId="{8AEB0C84-765C-4D95-957F-344E0B1CB7A4}" srcOrd="0" destOrd="0" presId="urn:microsoft.com/office/officeart/2008/layout/HorizontalMultiLevelHierarchy"/>
    <dgm:cxn modelId="{C7650C62-E0AE-4C76-8FF8-F348BCB957F6}" type="presOf" srcId="{37375B4F-8831-4D7C-811C-FDD395016C70}" destId="{18AC3F58-F691-4632-B367-6B94CF9C4A7D}" srcOrd="0" destOrd="0" presId="urn:microsoft.com/office/officeart/2008/layout/HorizontalMultiLevelHierarchy"/>
    <dgm:cxn modelId="{963B5863-188A-457F-8399-A5B5C772448E}" type="presOf" srcId="{2C95F701-E138-4C74-93E0-1CDD99D5391D}" destId="{44D9725F-CC79-4921-92FC-EFF58E46CBAB}" srcOrd="1" destOrd="0" presId="urn:microsoft.com/office/officeart/2008/layout/HorizontalMultiLevelHierarchy"/>
    <dgm:cxn modelId="{AF7C5064-99AE-41E1-8D6A-070BD3864D3B}" srcId="{C84D4C1B-EC98-4D8F-B286-8937BD96B6C8}" destId="{17707D03-18DE-41E3-9886-15AE90C2747A}" srcOrd="2" destOrd="0" parTransId="{DEAA574A-588B-487C-B6DA-23F0DD0403C5}" sibTransId="{FDC39108-BA02-4401-BF95-AD7C87A8270B}"/>
    <dgm:cxn modelId="{E0115546-A7DC-4478-B180-45D79BA81E13}" srcId="{8B63FB9D-CE30-4DBF-8A87-E89B007D1959}" destId="{C84D4C1B-EC98-4D8F-B286-8937BD96B6C8}" srcOrd="1" destOrd="0" parTransId="{9A3191FA-DBEC-4BE5-A810-BE6D508A8487}" sibTransId="{ADDCDB2D-9E19-4830-90A6-361264EE205E}"/>
    <dgm:cxn modelId="{1E618D46-6963-413A-B563-68CC42D68644}" srcId="{1F518EDC-97C2-415E-8766-36AB63585174}" destId="{3987958B-6518-48AA-844F-3D6FF3ADB496}" srcOrd="1" destOrd="0" parTransId="{0F3769EC-569D-4DE9-B739-B795385FBB20}" sibTransId="{71D1327A-699B-4177-8E5D-5E25C237AC27}"/>
    <dgm:cxn modelId="{C378BC48-F454-4530-8D09-44EFA511805D}" type="presOf" srcId="{4B873C85-CE14-4F4A-8C0C-4C510219E574}" destId="{726611A8-09D8-4FDF-96DB-A822C5B6D917}" srcOrd="0" destOrd="0" presId="urn:microsoft.com/office/officeart/2008/layout/HorizontalMultiLevelHierarchy"/>
    <dgm:cxn modelId="{888A3D69-746C-400A-9A27-44A2E510EF89}" srcId="{E78202D0-5746-4E27-B554-47D833A49326}" destId="{4C3C5E1D-E647-48D4-B91B-469D0DBE8DB6}" srcOrd="0" destOrd="0" parTransId="{46B052B6-1A85-4463-B75A-5AE3F1DC0FEF}" sibTransId="{F53F159B-ADF5-4750-AEE3-9260670CA5A4}"/>
    <dgm:cxn modelId="{8019496A-149E-445A-8B61-DA2E8FBE7228}" type="presOf" srcId="{031B280F-36F1-493E-AB27-375BD67F459C}" destId="{CE2900BC-2AAC-47DC-8DD7-AE6DAB0B3032}" srcOrd="1" destOrd="0" presId="urn:microsoft.com/office/officeart/2008/layout/HorizontalMultiLevelHierarchy"/>
    <dgm:cxn modelId="{7DF82D4C-13EA-46C4-9287-C94F16147AC8}" srcId="{1F518EDC-97C2-415E-8766-36AB63585174}" destId="{0BC025EF-51EE-4E13-814E-AD0D8B20F7B4}" srcOrd="2" destOrd="0" parTransId="{5E08AF0F-8A5E-4714-AC82-69B854483DCF}" sibTransId="{32E04A21-F52B-4D31-87D9-DC2CA765795E}"/>
    <dgm:cxn modelId="{DA71DA6D-9635-400A-BCA9-8E1A78F9A30A}" type="presOf" srcId="{C84D4C1B-EC98-4D8F-B286-8937BD96B6C8}" destId="{AA4EC272-AFF4-4D1B-B894-3C5FBC2D9267}" srcOrd="0" destOrd="0" presId="urn:microsoft.com/office/officeart/2008/layout/HorizontalMultiLevelHierarchy"/>
    <dgm:cxn modelId="{DD415270-4A00-4FEB-B988-C6102E0801F0}" type="presOf" srcId="{40A3DF01-B8D1-4FA0-AF78-9EC03CB95247}" destId="{3A084A26-CDD6-4425-8371-F32A3A78092E}" srcOrd="0" destOrd="0" presId="urn:microsoft.com/office/officeart/2008/layout/HorizontalMultiLevelHierarchy"/>
    <dgm:cxn modelId="{AA758B70-65F0-4CCF-8C84-E8027BB49E60}" type="presOf" srcId="{4C3C5E1D-E647-48D4-B91B-469D0DBE8DB6}" destId="{86963B2A-29B6-4548-9708-487CE0B53E64}" srcOrd="0" destOrd="0" presId="urn:microsoft.com/office/officeart/2008/layout/HorizontalMultiLevelHierarchy"/>
    <dgm:cxn modelId="{E611D578-1B33-4294-AF78-859256089089}" srcId="{C84D4C1B-EC98-4D8F-B286-8937BD96B6C8}" destId="{DB56147F-20A9-4CBC-8A2C-13EC8F7100CF}" srcOrd="1" destOrd="0" parTransId="{991DB74A-0936-45E2-A372-F8D827EF5D9F}" sibTransId="{7A5AB52E-3FF5-4C9B-85AF-30C9C3F67797}"/>
    <dgm:cxn modelId="{9505755A-B9E5-470C-9961-3E31FEB2F7C5}" srcId="{4C3C5E1D-E647-48D4-B91B-469D0DBE8DB6}" destId="{EC27B185-B43B-4947-ABE0-BF902ED4C36D}" srcOrd="3" destOrd="0" parTransId="{2C95F701-E138-4C74-93E0-1CDD99D5391D}" sibTransId="{3F1955B7-B1FE-4F2E-8925-E6BD5879708D}"/>
    <dgm:cxn modelId="{F9F20A7C-35D0-4D58-8280-D8697D59B37B}" type="presOf" srcId="{5E08AF0F-8A5E-4714-AC82-69B854483DCF}" destId="{09C3262C-D44B-4753-B64F-07CA71B0B9D9}" srcOrd="1" destOrd="0" presId="urn:microsoft.com/office/officeart/2008/layout/HorizontalMultiLevelHierarchy"/>
    <dgm:cxn modelId="{D013DF7C-0080-4E0F-9C54-3A71155FC894}" type="presOf" srcId="{A15DDE04-3830-4BD6-B17B-223245CD1316}" destId="{5DFF16B4-ABAF-41B0-8F29-578DBDDBE069}" srcOrd="1" destOrd="0" presId="urn:microsoft.com/office/officeart/2008/layout/HorizontalMultiLevelHierarchy"/>
    <dgm:cxn modelId="{08CB0C87-926B-4BF9-B922-2FBB09618FDE}" type="presOf" srcId="{8B63FB9D-CE30-4DBF-8A87-E89B007D1959}" destId="{96791256-8A1F-40CE-8ED4-D3F03CCE5571}" srcOrd="0" destOrd="0" presId="urn:microsoft.com/office/officeart/2008/layout/HorizontalMultiLevelHierarchy"/>
    <dgm:cxn modelId="{9BCF528D-C55A-44E6-B086-6D9BCCC1DB48}" srcId="{1F518EDC-97C2-415E-8766-36AB63585174}" destId="{0A7086D4-A1B1-4B2C-83D5-6E1BED8657D4}" srcOrd="0" destOrd="0" parTransId="{031B280F-36F1-493E-AB27-375BD67F459C}" sibTransId="{6BAEE676-C0C9-488E-98CA-0B5441FBCDB5}"/>
    <dgm:cxn modelId="{F0729C9B-44D4-4B70-8F1E-96165976B5D2}" srcId="{4C3C5E1D-E647-48D4-B91B-469D0DBE8DB6}" destId="{8771FA2D-A185-4011-A6FD-0CF6A19D059B}" srcOrd="1" destOrd="0" parTransId="{99ACBC31-3E91-4E12-894C-ACD78F0985AA}" sibTransId="{FC6F4302-85D8-4245-9DC4-6054E0363CEE}"/>
    <dgm:cxn modelId="{D519799C-F49C-40A6-8052-F7CC25043156}" srcId="{4C3C5E1D-E647-48D4-B91B-469D0DBE8DB6}" destId="{37F2AF14-FE91-48A5-9870-72C31E998E95}" srcOrd="2" destOrd="0" parTransId="{C77CBEAE-E7E8-4AE7-A854-E594CA3F0963}" sibTransId="{CF5574F4-966D-4870-A118-20E31B3F8AFB}"/>
    <dgm:cxn modelId="{0B2E249D-CF5A-435C-89CF-AAACBDC30154}" type="presOf" srcId="{0A7086D4-A1B1-4B2C-83D5-6E1BED8657D4}" destId="{A7785A27-DFD8-4D08-A0E5-314C617695B3}" srcOrd="0" destOrd="0" presId="urn:microsoft.com/office/officeart/2008/layout/HorizontalMultiLevelHierarchy"/>
    <dgm:cxn modelId="{EF193EA1-2BB8-47E8-85D9-A61EC3ACA13F}" type="presOf" srcId="{C77CBEAE-E7E8-4AE7-A854-E594CA3F0963}" destId="{EBBA83BF-CA58-44A9-85A4-0CDF6DA941CE}" srcOrd="1" destOrd="0" presId="urn:microsoft.com/office/officeart/2008/layout/HorizontalMultiLevelHierarchy"/>
    <dgm:cxn modelId="{DEC3F0A1-E5AD-4909-8776-D765471B1BBD}" type="presOf" srcId="{DEAA574A-588B-487C-B6DA-23F0DD0403C5}" destId="{6C16C308-AA04-4CDA-BD30-9D68D1208C83}" srcOrd="0" destOrd="0" presId="urn:microsoft.com/office/officeart/2008/layout/HorizontalMultiLevelHierarchy"/>
    <dgm:cxn modelId="{3BB750A3-16F3-41B9-B341-C370994AE031}" type="presOf" srcId="{10F37A69-0AFF-4F35-B3EF-796B37123F20}" destId="{1284E5FB-2736-4FF6-8642-809C13951A06}" srcOrd="0" destOrd="0" presId="urn:microsoft.com/office/officeart/2008/layout/HorizontalMultiLevelHierarchy"/>
    <dgm:cxn modelId="{B1F0FBA8-0B33-49C4-A390-90A930F3377C}" srcId="{4C3C5E1D-E647-48D4-B91B-469D0DBE8DB6}" destId="{1F518EDC-97C2-415E-8766-36AB63585174}" srcOrd="0" destOrd="0" parTransId="{37FB81F1-8EDD-42E7-B7B9-364AD56D5BCC}" sibTransId="{F0C28952-AE64-4490-AE74-79F423DCAC01}"/>
    <dgm:cxn modelId="{F7CD09AB-881F-4D64-B5CD-814C45316CCC}" type="presOf" srcId="{3987958B-6518-48AA-844F-3D6FF3ADB496}" destId="{C50094BD-5FC8-4046-9451-B408F8BC9C7D}" srcOrd="0" destOrd="0" presId="urn:microsoft.com/office/officeart/2008/layout/HorizontalMultiLevelHierarchy"/>
    <dgm:cxn modelId="{CAD798AB-0397-4923-AD66-486E25980F45}" type="presOf" srcId="{DB56147F-20A9-4CBC-8A2C-13EC8F7100CF}" destId="{93AA9D0B-108F-45F4-883E-0BE85CECB7B2}" srcOrd="0" destOrd="0" presId="urn:microsoft.com/office/officeart/2008/layout/HorizontalMultiLevelHierarchy"/>
    <dgm:cxn modelId="{512AC4AD-860E-4637-BD97-11C2ABF328A2}" type="presOf" srcId="{8771FA2D-A185-4011-A6FD-0CF6A19D059B}" destId="{0CE592EA-9D2E-4656-AFF9-31479D69EB0B}" srcOrd="0" destOrd="0" presId="urn:microsoft.com/office/officeart/2008/layout/HorizontalMultiLevelHierarchy"/>
    <dgm:cxn modelId="{4A0F4EB4-BEA0-4D16-BB86-5621510601FB}" type="presOf" srcId="{0F3769EC-569D-4DE9-B739-B795385FBB20}" destId="{45D931F6-F62D-4DA8-BC18-6FFB52D46F62}" srcOrd="1" destOrd="0" presId="urn:microsoft.com/office/officeart/2008/layout/HorizontalMultiLevelHierarchy"/>
    <dgm:cxn modelId="{083042B6-DE18-47FD-98E2-7061F2269AFC}" type="presOf" srcId="{40A3DF01-B8D1-4FA0-AF78-9EC03CB95247}" destId="{5A91B269-73DE-4F6E-B9B9-9518AF22DC29}" srcOrd="1" destOrd="0" presId="urn:microsoft.com/office/officeart/2008/layout/HorizontalMultiLevelHierarchy"/>
    <dgm:cxn modelId="{B8141EBB-0C31-4610-B550-BC38C8835BFA}" type="presOf" srcId="{99ACBC31-3E91-4E12-894C-ACD78F0985AA}" destId="{516EA626-AB57-48A0-9DB4-7B5655A4F0C7}" srcOrd="0" destOrd="0" presId="urn:microsoft.com/office/officeart/2008/layout/HorizontalMultiLevelHierarchy"/>
    <dgm:cxn modelId="{BA5381BD-2F21-4938-970F-0DCBE130B258}" type="presOf" srcId="{37F2AF14-FE91-48A5-9870-72C31E998E95}" destId="{34467612-C0E0-44C7-A22D-876BDCDFA672}" srcOrd="0" destOrd="0" presId="urn:microsoft.com/office/officeart/2008/layout/HorizontalMultiLevelHierarchy"/>
    <dgm:cxn modelId="{9C28C4BD-8882-4C7C-B9D7-2ED4420A01B7}" type="presOf" srcId="{17707D03-18DE-41E3-9886-15AE90C2747A}" destId="{30B10BCF-554C-4760-9572-A66EB94018BA}" srcOrd="0" destOrd="0" presId="urn:microsoft.com/office/officeart/2008/layout/HorizontalMultiLevelHierarchy"/>
    <dgm:cxn modelId="{7D1D40C2-111B-4B26-92CB-69D72A4E7F80}" type="presOf" srcId="{99ACBC31-3E91-4E12-894C-ACD78F0985AA}" destId="{71D27D8A-078A-4D40-A76D-72D75D5CD0BC}" srcOrd="1" destOrd="0" presId="urn:microsoft.com/office/officeart/2008/layout/HorizontalMultiLevelHierarchy"/>
    <dgm:cxn modelId="{572EF8C3-2B93-4534-8DAF-BDBA2DA54E81}" type="presOf" srcId="{5E08AF0F-8A5E-4714-AC82-69B854483DCF}" destId="{CD034D0F-04A3-4B2A-9D1C-4704687F9962}" srcOrd="0" destOrd="0" presId="urn:microsoft.com/office/officeart/2008/layout/HorizontalMultiLevelHierarchy"/>
    <dgm:cxn modelId="{D65EFCC3-71F4-4C36-9675-76B9D9BB6D4B}" srcId="{C84D4C1B-EC98-4D8F-B286-8937BD96B6C8}" destId="{10F37A69-0AFF-4F35-B3EF-796B37123F20}" srcOrd="0" destOrd="0" parTransId="{A15DDE04-3830-4BD6-B17B-223245CD1316}" sibTransId="{D05206DA-7F1B-4FA4-AACA-A7FD4D3E2BB0}"/>
    <dgm:cxn modelId="{973C1CC5-ED00-4DFF-AFEC-E89D85C21A35}" type="presOf" srcId="{991DB74A-0936-45E2-A372-F8D827EF5D9F}" destId="{AB305EBF-899F-42F5-B1DE-D5336E0A28BF}" srcOrd="1" destOrd="0" presId="urn:microsoft.com/office/officeart/2008/layout/HorizontalMultiLevelHierarchy"/>
    <dgm:cxn modelId="{2E2259C6-F3FB-4441-8230-9ACEBBFBD601}" type="presOf" srcId="{B3180E83-7988-4527-889E-57BF4F34FD8D}" destId="{35935911-2B6C-47B9-B622-DFD4945453B1}" srcOrd="0" destOrd="0" presId="urn:microsoft.com/office/officeart/2008/layout/HorizontalMultiLevelHierarchy"/>
    <dgm:cxn modelId="{147F88CE-A311-4FC1-ABBA-DCB751AE53F0}" type="presOf" srcId="{46B052B6-1A85-4463-B75A-5AE3F1DC0FEF}" destId="{95AD26FB-D3C2-465B-A375-A1EBD0290A46}" srcOrd="1" destOrd="0" presId="urn:microsoft.com/office/officeart/2008/layout/HorizontalMultiLevelHierarchy"/>
    <dgm:cxn modelId="{ECDD28D3-C3B3-40F6-A19C-431BA32B2718}" type="presOf" srcId="{46B052B6-1A85-4463-B75A-5AE3F1DC0FEF}" destId="{F707E074-3267-4C61-A655-5ECEE0574863}" srcOrd="0" destOrd="0" presId="urn:microsoft.com/office/officeart/2008/layout/HorizontalMultiLevelHierarchy"/>
    <dgm:cxn modelId="{D45E9DD7-BF6A-42FE-9336-DAB0C02530A1}" srcId="{E78202D0-5746-4E27-B554-47D833A49326}" destId="{8B63FB9D-CE30-4DBF-8A87-E89B007D1959}" srcOrd="1" destOrd="0" parTransId="{B3180E83-7988-4527-889E-57BF4F34FD8D}" sibTransId="{EFCEF558-A74F-4315-8B17-E3B82EC64283}"/>
    <dgm:cxn modelId="{585EE7DA-FB3F-4A11-BB69-A1AA26FCD1AD}" type="presOf" srcId="{7D7236A8-0214-4137-8740-C322C9D37E37}" destId="{7472BF9A-71C0-4D13-8FDE-4D624AF16154}" srcOrd="0" destOrd="0" presId="urn:microsoft.com/office/officeart/2008/layout/HorizontalMultiLevelHierarchy"/>
    <dgm:cxn modelId="{D7ADF9DB-4C7B-44B9-8CFB-59B9FD5E03F9}" srcId="{7628E6CC-D3AA-41F9-BB82-97101013711B}" destId="{E78202D0-5746-4E27-B554-47D833A49326}" srcOrd="0" destOrd="0" parTransId="{38B1F04E-66ED-4DFD-97C6-E94E76A57269}" sibTransId="{75EBD224-1906-444B-89FD-2F24ABFB716E}"/>
    <dgm:cxn modelId="{EBC025DD-DCA3-41D7-8DCD-9E8D64648CB6}" type="presOf" srcId="{991DB74A-0936-45E2-A372-F8D827EF5D9F}" destId="{E2E46846-B791-41A1-8020-9EBCA6C31601}" srcOrd="0" destOrd="0" presId="urn:microsoft.com/office/officeart/2008/layout/HorizontalMultiLevelHierarchy"/>
    <dgm:cxn modelId="{1A14D6DD-1C48-4770-9D94-CBDD6D555F0B}" type="presOf" srcId="{9A3191FA-DBEC-4BE5-A810-BE6D508A8487}" destId="{9761377D-F291-4CA0-BCA5-D8CF58D96405}" srcOrd="1" destOrd="0" presId="urn:microsoft.com/office/officeart/2008/layout/HorizontalMultiLevelHierarchy"/>
    <dgm:cxn modelId="{A5F1BEE5-6C57-4135-B533-B242D5669E44}" type="presOf" srcId="{9A3191FA-DBEC-4BE5-A810-BE6D508A8487}" destId="{E1330A9C-B5E1-47FC-B818-713E2197DEF1}" srcOrd="0" destOrd="0" presId="urn:microsoft.com/office/officeart/2008/layout/HorizontalMultiLevelHierarchy"/>
    <dgm:cxn modelId="{26049DEC-603F-422A-922B-A710F42845A2}" type="presOf" srcId="{C77CBEAE-E7E8-4AE7-A854-E594CA3F0963}" destId="{5EACF547-0412-429A-B647-1424CB9BC133}" srcOrd="0" destOrd="0" presId="urn:microsoft.com/office/officeart/2008/layout/HorizontalMultiLevelHierarchy"/>
    <dgm:cxn modelId="{BA7B14F3-B8B3-4387-9AB5-108A16F783CE}" type="presOf" srcId="{37375B4F-8831-4D7C-811C-FDD395016C70}" destId="{DEDE0932-74B7-48CF-BB11-983AD243A8F4}" srcOrd="1" destOrd="0" presId="urn:microsoft.com/office/officeart/2008/layout/HorizontalMultiLevelHierarchy"/>
    <dgm:cxn modelId="{51FEDFF3-3B78-4975-AEA7-A0F704714E6E}" srcId="{1F518EDC-97C2-415E-8766-36AB63585174}" destId="{7D7236A8-0214-4137-8740-C322C9D37E37}" srcOrd="3" destOrd="0" parTransId="{40A3DF01-B8D1-4FA0-AF78-9EC03CB95247}" sibTransId="{B02AE5E5-9183-4CEE-A889-AF6FEB1CEAF7}"/>
    <dgm:cxn modelId="{B26D80F6-461B-447F-BD94-92ED0BC849C6}" type="presOf" srcId="{EC27B185-B43B-4947-ABE0-BF902ED4C36D}" destId="{61A6D4A8-01BF-4D3F-B275-0B8ADE85E780}" srcOrd="0" destOrd="0" presId="urn:microsoft.com/office/officeart/2008/layout/HorizontalMultiLevelHierarchy"/>
    <dgm:cxn modelId="{3EDF6EF7-5CBA-418B-8B48-406CC2D72AA3}" type="presOf" srcId="{2C95F701-E138-4C74-93E0-1CDD99D5391D}" destId="{D1488003-E4BB-4993-AD18-CEAF5FA8AFAD}" srcOrd="0" destOrd="0" presId="urn:microsoft.com/office/officeart/2008/layout/HorizontalMultiLevelHierarchy"/>
    <dgm:cxn modelId="{7A7465FA-B88B-4FF0-8BFC-75BD7C555B23}" srcId="{8B63FB9D-CE30-4DBF-8A87-E89B007D1959}" destId="{4B873C85-CE14-4F4A-8C0C-4C510219E574}" srcOrd="0" destOrd="0" parTransId="{37375B4F-8831-4D7C-811C-FDD395016C70}" sibTransId="{26B82899-3CBD-4569-B1F1-7BD95138B622}"/>
    <dgm:cxn modelId="{D217A84A-E41C-4BB0-BEF6-3411A62E8669}" type="presParOf" srcId="{5DEC756C-DEC2-4D14-8F22-4124EB8BE81E}" destId="{D7ABF217-8379-4FF8-A2E0-673E358C6F25}" srcOrd="0" destOrd="0" presId="urn:microsoft.com/office/officeart/2008/layout/HorizontalMultiLevelHierarchy"/>
    <dgm:cxn modelId="{1C1DF35C-1804-4738-921A-1E530B2A0328}" type="presParOf" srcId="{D7ABF217-8379-4FF8-A2E0-673E358C6F25}" destId="{D88EDAC0-EF34-4EBE-82E0-D86AF91EED7E}" srcOrd="0" destOrd="0" presId="urn:microsoft.com/office/officeart/2008/layout/HorizontalMultiLevelHierarchy"/>
    <dgm:cxn modelId="{002DB37E-0BFF-40D4-9FC8-6AA6734D6B96}" type="presParOf" srcId="{D7ABF217-8379-4FF8-A2E0-673E358C6F25}" destId="{6055891C-8CC4-46AD-A59C-47F18DDDAB43}" srcOrd="1" destOrd="0" presId="urn:microsoft.com/office/officeart/2008/layout/HorizontalMultiLevelHierarchy"/>
    <dgm:cxn modelId="{79B2AAA6-EB93-41ED-A16C-B053DD7EBBFA}" type="presParOf" srcId="{6055891C-8CC4-46AD-A59C-47F18DDDAB43}" destId="{F707E074-3267-4C61-A655-5ECEE0574863}" srcOrd="0" destOrd="0" presId="urn:microsoft.com/office/officeart/2008/layout/HorizontalMultiLevelHierarchy"/>
    <dgm:cxn modelId="{9F68468F-078F-439B-935F-0B7EC90A75A7}" type="presParOf" srcId="{F707E074-3267-4C61-A655-5ECEE0574863}" destId="{95AD26FB-D3C2-465B-A375-A1EBD0290A46}" srcOrd="0" destOrd="0" presId="urn:microsoft.com/office/officeart/2008/layout/HorizontalMultiLevelHierarchy"/>
    <dgm:cxn modelId="{0AAB0C15-C147-43B3-9A89-043F96425A93}" type="presParOf" srcId="{6055891C-8CC4-46AD-A59C-47F18DDDAB43}" destId="{784B1F04-584B-46F2-BED0-E09FB9AAD30A}" srcOrd="1" destOrd="0" presId="urn:microsoft.com/office/officeart/2008/layout/HorizontalMultiLevelHierarchy"/>
    <dgm:cxn modelId="{C405C451-4450-4084-B023-69619112F140}" type="presParOf" srcId="{784B1F04-584B-46F2-BED0-E09FB9AAD30A}" destId="{86963B2A-29B6-4548-9708-487CE0B53E64}" srcOrd="0" destOrd="0" presId="urn:microsoft.com/office/officeart/2008/layout/HorizontalMultiLevelHierarchy"/>
    <dgm:cxn modelId="{73B52F88-B2C2-4F9B-8048-409FB668BD06}" type="presParOf" srcId="{784B1F04-584B-46F2-BED0-E09FB9AAD30A}" destId="{1BB60FB2-6732-4A84-9BDC-0AD9519303FA}" srcOrd="1" destOrd="0" presId="urn:microsoft.com/office/officeart/2008/layout/HorizontalMultiLevelHierarchy"/>
    <dgm:cxn modelId="{16CB0F4C-5871-4BDD-AD54-3CC05E3B97B7}" type="presParOf" srcId="{1BB60FB2-6732-4A84-9BDC-0AD9519303FA}" destId="{848B78A1-401E-44B8-B17A-B1C37EF6079D}" srcOrd="0" destOrd="0" presId="urn:microsoft.com/office/officeart/2008/layout/HorizontalMultiLevelHierarchy"/>
    <dgm:cxn modelId="{38217EC8-30E0-43DD-9DAC-C4D8745EB010}" type="presParOf" srcId="{848B78A1-401E-44B8-B17A-B1C37EF6079D}" destId="{DC5FAE0A-9CBD-4860-8153-41A6EA73DB52}" srcOrd="0" destOrd="0" presId="urn:microsoft.com/office/officeart/2008/layout/HorizontalMultiLevelHierarchy"/>
    <dgm:cxn modelId="{46E967C2-5E41-4FE3-AA93-FC5107F9EB2A}" type="presParOf" srcId="{1BB60FB2-6732-4A84-9BDC-0AD9519303FA}" destId="{2CD082D0-BF0C-4534-B041-57A33F96896A}" srcOrd="1" destOrd="0" presId="urn:microsoft.com/office/officeart/2008/layout/HorizontalMultiLevelHierarchy"/>
    <dgm:cxn modelId="{7DF4A15C-6F0D-4345-8F78-FA7F59AE6ABE}" type="presParOf" srcId="{2CD082D0-BF0C-4534-B041-57A33F96896A}" destId="{8AEB0C84-765C-4D95-957F-344E0B1CB7A4}" srcOrd="0" destOrd="0" presId="urn:microsoft.com/office/officeart/2008/layout/HorizontalMultiLevelHierarchy"/>
    <dgm:cxn modelId="{A15EE458-5AAF-42DE-BD72-873E6F2C6D4C}" type="presParOf" srcId="{2CD082D0-BF0C-4534-B041-57A33F96896A}" destId="{B3BF024E-FC22-435C-988A-D9EDF5839251}" srcOrd="1" destOrd="0" presId="urn:microsoft.com/office/officeart/2008/layout/HorizontalMultiLevelHierarchy"/>
    <dgm:cxn modelId="{FCD8B387-339E-4F30-A6B9-445C27585F23}" type="presParOf" srcId="{B3BF024E-FC22-435C-988A-D9EDF5839251}" destId="{C8F60400-6CCC-4BE3-A34C-4A57A32B32B6}" srcOrd="0" destOrd="0" presId="urn:microsoft.com/office/officeart/2008/layout/HorizontalMultiLevelHierarchy"/>
    <dgm:cxn modelId="{ABB2B54C-2A17-40E7-BEBD-0871D7CCAFC9}" type="presParOf" srcId="{C8F60400-6CCC-4BE3-A34C-4A57A32B32B6}" destId="{CE2900BC-2AAC-47DC-8DD7-AE6DAB0B3032}" srcOrd="0" destOrd="0" presId="urn:microsoft.com/office/officeart/2008/layout/HorizontalMultiLevelHierarchy"/>
    <dgm:cxn modelId="{4C901110-AA4E-48A4-A731-A314D5E4DE5B}" type="presParOf" srcId="{B3BF024E-FC22-435C-988A-D9EDF5839251}" destId="{BFE432E8-C2E2-4BDC-9576-6C713059A70E}" srcOrd="1" destOrd="0" presId="urn:microsoft.com/office/officeart/2008/layout/HorizontalMultiLevelHierarchy"/>
    <dgm:cxn modelId="{08F00643-DB62-4859-B8EE-8D26FA83AD6C}" type="presParOf" srcId="{BFE432E8-C2E2-4BDC-9576-6C713059A70E}" destId="{A7785A27-DFD8-4D08-A0E5-314C617695B3}" srcOrd="0" destOrd="0" presId="urn:microsoft.com/office/officeart/2008/layout/HorizontalMultiLevelHierarchy"/>
    <dgm:cxn modelId="{78D1AAD7-45E1-46A0-B4FF-AEA373A5108D}" type="presParOf" srcId="{BFE432E8-C2E2-4BDC-9576-6C713059A70E}" destId="{8B7BF7D6-60C2-488A-B0EC-F44ED9D914C8}" srcOrd="1" destOrd="0" presId="urn:microsoft.com/office/officeart/2008/layout/HorizontalMultiLevelHierarchy"/>
    <dgm:cxn modelId="{08E1FEB6-4CF2-4FEB-BBD7-7FFDF3A7C742}" type="presParOf" srcId="{B3BF024E-FC22-435C-988A-D9EDF5839251}" destId="{625569ED-021A-4F09-8BDE-1BD3F7581476}" srcOrd="2" destOrd="0" presId="urn:microsoft.com/office/officeart/2008/layout/HorizontalMultiLevelHierarchy"/>
    <dgm:cxn modelId="{D82C75B0-3A59-48F9-82C7-DB76FAD560BB}" type="presParOf" srcId="{625569ED-021A-4F09-8BDE-1BD3F7581476}" destId="{45D931F6-F62D-4DA8-BC18-6FFB52D46F62}" srcOrd="0" destOrd="0" presId="urn:microsoft.com/office/officeart/2008/layout/HorizontalMultiLevelHierarchy"/>
    <dgm:cxn modelId="{8B92776C-8B9A-4FA6-A330-FE0ACBC6C574}" type="presParOf" srcId="{B3BF024E-FC22-435C-988A-D9EDF5839251}" destId="{EB413C44-AAE5-4BF9-8CAD-15D6E722D111}" srcOrd="3" destOrd="0" presId="urn:microsoft.com/office/officeart/2008/layout/HorizontalMultiLevelHierarchy"/>
    <dgm:cxn modelId="{5CF10C07-4E48-4C26-B5B3-C6F81746594D}" type="presParOf" srcId="{EB413C44-AAE5-4BF9-8CAD-15D6E722D111}" destId="{C50094BD-5FC8-4046-9451-B408F8BC9C7D}" srcOrd="0" destOrd="0" presId="urn:microsoft.com/office/officeart/2008/layout/HorizontalMultiLevelHierarchy"/>
    <dgm:cxn modelId="{FD0048B4-0BAF-461F-ABAC-D92C7C78E65D}" type="presParOf" srcId="{EB413C44-AAE5-4BF9-8CAD-15D6E722D111}" destId="{C93114D6-9296-4590-A4BF-6DA5737A4A49}" srcOrd="1" destOrd="0" presId="urn:microsoft.com/office/officeart/2008/layout/HorizontalMultiLevelHierarchy"/>
    <dgm:cxn modelId="{63191620-9E6F-442E-B318-CB42CF43F992}" type="presParOf" srcId="{B3BF024E-FC22-435C-988A-D9EDF5839251}" destId="{CD034D0F-04A3-4B2A-9D1C-4704687F9962}" srcOrd="4" destOrd="0" presId="urn:microsoft.com/office/officeart/2008/layout/HorizontalMultiLevelHierarchy"/>
    <dgm:cxn modelId="{93845892-6254-40A8-861A-1A5A6536592C}" type="presParOf" srcId="{CD034D0F-04A3-4B2A-9D1C-4704687F9962}" destId="{09C3262C-D44B-4753-B64F-07CA71B0B9D9}" srcOrd="0" destOrd="0" presId="urn:microsoft.com/office/officeart/2008/layout/HorizontalMultiLevelHierarchy"/>
    <dgm:cxn modelId="{6DC0B088-0F7A-4A61-A7E2-B00E08D0E64D}" type="presParOf" srcId="{B3BF024E-FC22-435C-988A-D9EDF5839251}" destId="{5EC42D89-39B5-4E96-8841-8E737E8A38FB}" srcOrd="5" destOrd="0" presId="urn:microsoft.com/office/officeart/2008/layout/HorizontalMultiLevelHierarchy"/>
    <dgm:cxn modelId="{86FB2237-833F-45CB-A969-B8E2407DC93F}" type="presParOf" srcId="{5EC42D89-39B5-4E96-8841-8E737E8A38FB}" destId="{F19055E2-BC32-429E-84C7-F2A38480FB45}" srcOrd="0" destOrd="0" presId="urn:microsoft.com/office/officeart/2008/layout/HorizontalMultiLevelHierarchy"/>
    <dgm:cxn modelId="{E4BDC188-922F-4739-857D-8B668C97A581}" type="presParOf" srcId="{5EC42D89-39B5-4E96-8841-8E737E8A38FB}" destId="{5F6A2F0D-A0F0-4AF1-B245-6E51EBEF5864}" srcOrd="1" destOrd="0" presId="urn:microsoft.com/office/officeart/2008/layout/HorizontalMultiLevelHierarchy"/>
    <dgm:cxn modelId="{BAEB2F4E-261B-4ECF-92B9-9AFFDFCAA515}" type="presParOf" srcId="{B3BF024E-FC22-435C-988A-D9EDF5839251}" destId="{3A084A26-CDD6-4425-8371-F32A3A78092E}" srcOrd="6" destOrd="0" presId="urn:microsoft.com/office/officeart/2008/layout/HorizontalMultiLevelHierarchy"/>
    <dgm:cxn modelId="{015EFE19-478E-4880-9EB0-89CE2EFCE191}" type="presParOf" srcId="{3A084A26-CDD6-4425-8371-F32A3A78092E}" destId="{5A91B269-73DE-4F6E-B9B9-9518AF22DC29}" srcOrd="0" destOrd="0" presId="urn:microsoft.com/office/officeart/2008/layout/HorizontalMultiLevelHierarchy"/>
    <dgm:cxn modelId="{A29691F9-9633-4BDF-8D18-E655AAC42499}" type="presParOf" srcId="{B3BF024E-FC22-435C-988A-D9EDF5839251}" destId="{7A17B947-5A42-49BD-890F-DFFDC067262F}" srcOrd="7" destOrd="0" presId="urn:microsoft.com/office/officeart/2008/layout/HorizontalMultiLevelHierarchy"/>
    <dgm:cxn modelId="{BB932FED-4BA5-49A9-9783-E1124F92641F}" type="presParOf" srcId="{7A17B947-5A42-49BD-890F-DFFDC067262F}" destId="{7472BF9A-71C0-4D13-8FDE-4D624AF16154}" srcOrd="0" destOrd="0" presId="urn:microsoft.com/office/officeart/2008/layout/HorizontalMultiLevelHierarchy"/>
    <dgm:cxn modelId="{ED257444-39D5-4D9F-A2EF-AA12AF8696C2}" type="presParOf" srcId="{7A17B947-5A42-49BD-890F-DFFDC067262F}" destId="{3B9D6BAE-24FD-4DD7-A4AA-A2E3CC45BAC4}" srcOrd="1" destOrd="0" presId="urn:microsoft.com/office/officeart/2008/layout/HorizontalMultiLevelHierarchy"/>
    <dgm:cxn modelId="{B32EAB1E-F03A-435A-BB9F-926CDF8DE766}" type="presParOf" srcId="{1BB60FB2-6732-4A84-9BDC-0AD9519303FA}" destId="{516EA626-AB57-48A0-9DB4-7B5655A4F0C7}" srcOrd="2" destOrd="0" presId="urn:microsoft.com/office/officeart/2008/layout/HorizontalMultiLevelHierarchy"/>
    <dgm:cxn modelId="{5AEA5319-C083-423D-BF0A-F5E5DA8BB602}" type="presParOf" srcId="{516EA626-AB57-48A0-9DB4-7B5655A4F0C7}" destId="{71D27D8A-078A-4D40-A76D-72D75D5CD0BC}" srcOrd="0" destOrd="0" presId="urn:microsoft.com/office/officeart/2008/layout/HorizontalMultiLevelHierarchy"/>
    <dgm:cxn modelId="{3CB85EE8-92FB-49D4-B0CD-77D528C1E03E}" type="presParOf" srcId="{1BB60FB2-6732-4A84-9BDC-0AD9519303FA}" destId="{B30E8319-3B24-42D1-BAAE-59B43F2C10BB}" srcOrd="3" destOrd="0" presId="urn:microsoft.com/office/officeart/2008/layout/HorizontalMultiLevelHierarchy"/>
    <dgm:cxn modelId="{4D441B86-A029-4DCE-A04D-B0743C035FE6}" type="presParOf" srcId="{B30E8319-3B24-42D1-BAAE-59B43F2C10BB}" destId="{0CE592EA-9D2E-4656-AFF9-31479D69EB0B}" srcOrd="0" destOrd="0" presId="urn:microsoft.com/office/officeart/2008/layout/HorizontalMultiLevelHierarchy"/>
    <dgm:cxn modelId="{04E3F97A-666E-42F0-829F-22B236255F46}" type="presParOf" srcId="{B30E8319-3B24-42D1-BAAE-59B43F2C10BB}" destId="{7F900733-BCC2-4B0B-B0A4-1D3942F8FDDA}" srcOrd="1" destOrd="0" presId="urn:microsoft.com/office/officeart/2008/layout/HorizontalMultiLevelHierarchy"/>
    <dgm:cxn modelId="{4C05EBA5-7849-41A9-B1B3-BDDD45D797BC}" type="presParOf" srcId="{1BB60FB2-6732-4A84-9BDC-0AD9519303FA}" destId="{5EACF547-0412-429A-B647-1424CB9BC133}" srcOrd="4" destOrd="0" presId="urn:microsoft.com/office/officeart/2008/layout/HorizontalMultiLevelHierarchy"/>
    <dgm:cxn modelId="{A1304205-AD27-459B-8E55-206D6B4C0259}" type="presParOf" srcId="{5EACF547-0412-429A-B647-1424CB9BC133}" destId="{EBBA83BF-CA58-44A9-85A4-0CDF6DA941CE}" srcOrd="0" destOrd="0" presId="urn:microsoft.com/office/officeart/2008/layout/HorizontalMultiLevelHierarchy"/>
    <dgm:cxn modelId="{5F0E1437-365D-4BE3-BBF6-DA0B69F2D489}" type="presParOf" srcId="{1BB60FB2-6732-4A84-9BDC-0AD9519303FA}" destId="{580EB59B-3C75-475B-A4AB-901C4E767874}" srcOrd="5" destOrd="0" presId="urn:microsoft.com/office/officeart/2008/layout/HorizontalMultiLevelHierarchy"/>
    <dgm:cxn modelId="{E372BE40-3169-4A0F-8CF1-48114B069EAC}" type="presParOf" srcId="{580EB59B-3C75-475B-A4AB-901C4E767874}" destId="{34467612-C0E0-44C7-A22D-876BDCDFA672}" srcOrd="0" destOrd="0" presId="urn:microsoft.com/office/officeart/2008/layout/HorizontalMultiLevelHierarchy"/>
    <dgm:cxn modelId="{A7415AEC-D244-423A-B3FE-14518C7CFBB9}" type="presParOf" srcId="{580EB59B-3C75-475B-A4AB-901C4E767874}" destId="{91EF13A6-3CA4-4F95-B4DA-F735C5110799}" srcOrd="1" destOrd="0" presId="urn:microsoft.com/office/officeart/2008/layout/HorizontalMultiLevelHierarchy"/>
    <dgm:cxn modelId="{75F4B3E5-5D5E-4CBE-805B-28DEE0AFB09A}" type="presParOf" srcId="{1BB60FB2-6732-4A84-9BDC-0AD9519303FA}" destId="{D1488003-E4BB-4993-AD18-CEAF5FA8AFAD}" srcOrd="6" destOrd="0" presId="urn:microsoft.com/office/officeart/2008/layout/HorizontalMultiLevelHierarchy"/>
    <dgm:cxn modelId="{5D8A5DF7-C814-4356-9ED7-28896D08D0D8}" type="presParOf" srcId="{D1488003-E4BB-4993-AD18-CEAF5FA8AFAD}" destId="{44D9725F-CC79-4921-92FC-EFF58E46CBAB}" srcOrd="0" destOrd="0" presId="urn:microsoft.com/office/officeart/2008/layout/HorizontalMultiLevelHierarchy"/>
    <dgm:cxn modelId="{3F61A9A2-5B4C-4412-97B9-7B92D5929A17}" type="presParOf" srcId="{1BB60FB2-6732-4A84-9BDC-0AD9519303FA}" destId="{B875B7FB-01CF-461A-8F6F-98397A6631A3}" srcOrd="7" destOrd="0" presId="urn:microsoft.com/office/officeart/2008/layout/HorizontalMultiLevelHierarchy"/>
    <dgm:cxn modelId="{440246FA-ACDA-4CC9-97F8-2BFF60F700C6}" type="presParOf" srcId="{B875B7FB-01CF-461A-8F6F-98397A6631A3}" destId="{61A6D4A8-01BF-4D3F-B275-0B8ADE85E780}" srcOrd="0" destOrd="0" presId="urn:microsoft.com/office/officeart/2008/layout/HorizontalMultiLevelHierarchy"/>
    <dgm:cxn modelId="{DAE7291A-2042-4D98-98CE-FAA0C99F32DA}" type="presParOf" srcId="{B875B7FB-01CF-461A-8F6F-98397A6631A3}" destId="{6D63B6FA-DD15-40D5-8232-9458BFAE20E5}" srcOrd="1" destOrd="0" presId="urn:microsoft.com/office/officeart/2008/layout/HorizontalMultiLevelHierarchy"/>
    <dgm:cxn modelId="{8D7D9F21-761C-4EA4-9087-D4BB8B5957CE}" type="presParOf" srcId="{6055891C-8CC4-46AD-A59C-47F18DDDAB43}" destId="{35935911-2B6C-47B9-B622-DFD4945453B1}" srcOrd="2" destOrd="0" presId="urn:microsoft.com/office/officeart/2008/layout/HorizontalMultiLevelHierarchy"/>
    <dgm:cxn modelId="{DD916A92-5F9C-49AA-BDEE-D9958905E1DC}" type="presParOf" srcId="{35935911-2B6C-47B9-B622-DFD4945453B1}" destId="{B232F57D-61BB-4875-B512-8CF8164B9771}" srcOrd="0" destOrd="0" presId="urn:microsoft.com/office/officeart/2008/layout/HorizontalMultiLevelHierarchy"/>
    <dgm:cxn modelId="{457289C3-E951-47E2-BD76-2CE73DE35311}" type="presParOf" srcId="{6055891C-8CC4-46AD-A59C-47F18DDDAB43}" destId="{9EA81EAF-6E4B-40B4-8BF6-853F799BA3B7}" srcOrd="3" destOrd="0" presId="urn:microsoft.com/office/officeart/2008/layout/HorizontalMultiLevelHierarchy"/>
    <dgm:cxn modelId="{D41921E7-ED1B-4C28-A5BA-61265305353E}" type="presParOf" srcId="{9EA81EAF-6E4B-40B4-8BF6-853F799BA3B7}" destId="{96791256-8A1F-40CE-8ED4-D3F03CCE5571}" srcOrd="0" destOrd="0" presId="urn:microsoft.com/office/officeart/2008/layout/HorizontalMultiLevelHierarchy"/>
    <dgm:cxn modelId="{630A8BD5-94E5-4E9D-9070-EAA12D89FC54}" type="presParOf" srcId="{9EA81EAF-6E4B-40B4-8BF6-853F799BA3B7}" destId="{CE0665ED-AD55-4823-BFF8-31DFA7FF3A73}" srcOrd="1" destOrd="0" presId="urn:microsoft.com/office/officeart/2008/layout/HorizontalMultiLevelHierarchy"/>
    <dgm:cxn modelId="{27B0E3DE-04CA-4DA4-828D-D4F0ED33E92D}" type="presParOf" srcId="{CE0665ED-AD55-4823-BFF8-31DFA7FF3A73}" destId="{18AC3F58-F691-4632-B367-6B94CF9C4A7D}" srcOrd="0" destOrd="0" presId="urn:microsoft.com/office/officeart/2008/layout/HorizontalMultiLevelHierarchy"/>
    <dgm:cxn modelId="{67C3AE65-CEF5-48B0-B852-D9906DC2165B}" type="presParOf" srcId="{18AC3F58-F691-4632-B367-6B94CF9C4A7D}" destId="{DEDE0932-74B7-48CF-BB11-983AD243A8F4}" srcOrd="0" destOrd="0" presId="urn:microsoft.com/office/officeart/2008/layout/HorizontalMultiLevelHierarchy"/>
    <dgm:cxn modelId="{D29BCE71-849D-469D-ACBA-1A765C49D0C9}" type="presParOf" srcId="{CE0665ED-AD55-4823-BFF8-31DFA7FF3A73}" destId="{D4F37F2A-0C27-46A4-A637-B2C385B34735}" srcOrd="1" destOrd="0" presId="urn:microsoft.com/office/officeart/2008/layout/HorizontalMultiLevelHierarchy"/>
    <dgm:cxn modelId="{10657AD4-65FC-4207-9DB6-2BC48A705F1F}" type="presParOf" srcId="{D4F37F2A-0C27-46A4-A637-B2C385B34735}" destId="{726611A8-09D8-4FDF-96DB-A822C5B6D917}" srcOrd="0" destOrd="0" presId="urn:microsoft.com/office/officeart/2008/layout/HorizontalMultiLevelHierarchy"/>
    <dgm:cxn modelId="{743A6287-C539-425A-9935-E73E77FE84BE}" type="presParOf" srcId="{D4F37F2A-0C27-46A4-A637-B2C385B34735}" destId="{042B242C-2155-40F6-857A-C58EDF088E67}" srcOrd="1" destOrd="0" presId="urn:microsoft.com/office/officeart/2008/layout/HorizontalMultiLevelHierarchy"/>
    <dgm:cxn modelId="{6E6176C4-47E4-4325-B122-2D47313C9237}" type="presParOf" srcId="{CE0665ED-AD55-4823-BFF8-31DFA7FF3A73}" destId="{E1330A9C-B5E1-47FC-B818-713E2197DEF1}" srcOrd="2" destOrd="0" presId="urn:microsoft.com/office/officeart/2008/layout/HorizontalMultiLevelHierarchy"/>
    <dgm:cxn modelId="{4285A6E4-D925-4A5E-B006-6B041F9DB0E2}" type="presParOf" srcId="{E1330A9C-B5E1-47FC-B818-713E2197DEF1}" destId="{9761377D-F291-4CA0-BCA5-D8CF58D96405}" srcOrd="0" destOrd="0" presId="urn:microsoft.com/office/officeart/2008/layout/HorizontalMultiLevelHierarchy"/>
    <dgm:cxn modelId="{7F30A42A-890D-4214-9A19-DC900C1429DC}" type="presParOf" srcId="{CE0665ED-AD55-4823-BFF8-31DFA7FF3A73}" destId="{F62A4C46-A97C-4E0C-BFA0-3A9430BC5E31}" srcOrd="3" destOrd="0" presId="urn:microsoft.com/office/officeart/2008/layout/HorizontalMultiLevelHierarchy"/>
    <dgm:cxn modelId="{FF83321C-D9DA-40BE-AFB1-8FC3FA6D7E50}" type="presParOf" srcId="{F62A4C46-A97C-4E0C-BFA0-3A9430BC5E31}" destId="{AA4EC272-AFF4-4D1B-B894-3C5FBC2D9267}" srcOrd="0" destOrd="0" presId="urn:microsoft.com/office/officeart/2008/layout/HorizontalMultiLevelHierarchy"/>
    <dgm:cxn modelId="{24C6E5A5-168F-4347-80D4-C7CE400B9BE3}" type="presParOf" srcId="{F62A4C46-A97C-4E0C-BFA0-3A9430BC5E31}" destId="{B49BAE25-EBFE-4FE6-B1E1-0B953EB73C1C}" srcOrd="1" destOrd="0" presId="urn:microsoft.com/office/officeart/2008/layout/HorizontalMultiLevelHierarchy"/>
    <dgm:cxn modelId="{D9A8E45E-915E-48FE-9DBF-FD485648ED1C}" type="presParOf" srcId="{B49BAE25-EBFE-4FE6-B1E1-0B953EB73C1C}" destId="{C82BA574-328B-40FA-8C0C-3750C96699BD}" srcOrd="0" destOrd="0" presId="urn:microsoft.com/office/officeart/2008/layout/HorizontalMultiLevelHierarchy"/>
    <dgm:cxn modelId="{D5DE8855-877C-49B1-8E37-43E8E67F79BE}" type="presParOf" srcId="{C82BA574-328B-40FA-8C0C-3750C96699BD}" destId="{5DFF16B4-ABAF-41B0-8F29-578DBDDBE069}" srcOrd="0" destOrd="0" presId="urn:microsoft.com/office/officeart/2008/layout/HorizontalMultiLevelHierarchy"/>
    <dgm:cxn modelId="{889B1AC2-1CC0-4436-A44A-0947756F1C83}" type="presParOf" srcId="{B49BAE25-EBFE-4FE6-B1E1-0B953EB73C1C}" destId="{B67146C9-BABD-47B3-A520-2CCD2331569C}" srcOrd="1" destOrd="0" presId="urn:microsoft.com/office/officeart/2008/layout/HorizontalMultiLevelHierarchy"/>
    <dgm:cxn modelId="{B1C8FB03-A4DA-4178-A8EE-C6D41CEC1F84}" type="presParOf" srcId="{B67146C9-BABD-47B3-A520-2CCD2331569C}" destId="{1284E5FB-2736-4FF6-8642-809C13951A06}" srcOrd="0" destOrd="0" presId="urn:microsoft.com/office/officeart/2008/layout/HorizontalMultiLevelHierarchy"/>
    <dgm:cxn modelId="{63DFDC9B-EA1C-4086-8765-C20C997CEAC3}" type="presParOf" srcId="{B67146C9-BABD-47B3-A520-2CCD2331569C}" destId="{9040C6C1-7B43-4130-A166-7B18C6E02982}" srcOrd="1" destOrd="0" presId="urn:microsoft.com/office/officeart/2008/layout/HorizontalMultiLevelHierarchy"/>
    <dgm:cxn modelId="{F8924BC7-F9F6-4733-BA15-62EFB619278E}" type="presParOf" srcId="{B49BAE25-EBFE-4FE6-B1E1-0B953EB73C1C}" destId="{E2E46846-B791-41A1-8020-9EBCA6C31601}" srcOrd="2" destOrd="0" presId="urn:microsoft.com/office/officeart/2008/layout/HorizontalMultiLevelHierarchy"/>
    <dgm:cxn modelId="{07B4400A-EC96-40D3-858E-401CB838F274}" type="presParOf" srcId="{E2E46846-B791-41A1-8020-9EBCA6C31601}" destId="{AB305EBF-899F-42F5-B1DE-D5336E0A28BF}" srcOrd="0" destOrd="0" presId="urn:microsoft.com/office/officeart/2008/layout/HorizontalMultiLevelHierarchy"/>
    <dgm:cxn modelId="{0ED8219A-52BC-47A1-B732-DE293E72CCA5}" type="presParOf" srcId="{B49BAE25-EBFE-4FE6-B1E1-0B953EB73C1C}" destId="{39035E06-D8FF-411F-9F76-6286DD00D0E7}" srcOrd="3" destOrd="0" presId="urn:microsoft.com/office/officeart/2008/layout/HorizontalMultiLevelHierarchy"/>
    <dgm:cxn modelId="{02EF9B73-EFD1-4960-ADA5-39A42FEBC699}" type="presParOf" srcId="{39035E06-D8FF-411F-9F76-6286DD00D0E7}" destId="{93AA9D0B-108F-45F4-883E-0BE85CECB7B2}" srcOrd="0" destOrd="0" presId="urn:microsoft.com/office/officeart/2008/layout/HorizontalMultiLevelHierarchy"/>
    <dgm:cxn modelId="{7295CA28-5C67-4902-A2DD-BD7EE21610B4}" type="presParOf" srcId="{39035E06-D8FF-411F-9F76-6286DD00D0E7}" destId="{C1231DED-4DFA-4DEE-82EC-E3053B8FEE27}" srcOrd="1" destOrd="0" presId="urn:microsoft.com/office/officeart/2008/layout/HorizontalMultiLevelHierarchy"/>
    <dgm:cxn modelId="{C4F87177-91FF-4EF8-BF65-58CA507A8B79}" type="presParOf" srcId="{B49BAE25-EBFE-4FE6-B1E1-0B953EB73C1C}" destId="{6C16C308-AA04-4CDA-BD30-9D68D1208C83}" srcOrd="4" destOrd="0" presId="urn:microsoft.com/office/officeart/2008/layout/HorizontalMultiLevelHierarchy"/>
    <dgm:cxn modelId="{2D5C2F39-4C66-4643-BC05-F09453139071}" type="presParOf" srcId="{6C16C308-AA04-4CDA-BD30-9D68D1208C83}" destId="{6AC4D535-E7EF-49B5-965B-00355830E333}" srcOrd="0" destOrd="0" presId="urn:microsoft.com/office/officeart/2008/layout/HorizontalMultiLevelHierarchy"/>
    <dgm:cxn modelId="{D6CDD562-9D55-4729-9C03-162F66D38BC8}" type="presParOf" srcId="{B49BAE25-EBFE-4FE6-B1E1-0B953EB73C1C}" destId="{A6DE6A6C-D9C0-4F8E-8BCC-56037556C87A}" srcOrd="5" destOrd="0" presId="urn:microsoft.com/office/officeart/2008/layout/HorizontalMultiLevelHierarchy"/>
    <dgm:cxn modelId="{2AB2CC38-C0EE-4896-A51C-35B906520DC3}" type="presParOf" srcId="{A6DE6A6C-D9C0-4F8E-8BCC-56037556C87A}" destId="{30B10BCF-554C-4760-9572-A66EB94018BA}" srcOrd="0" destOrd="0" presId="urn:microsoft.com/office/officeart/2008/layout/HorizontalMultiLevelHierarchy"/>
    <dgm:cxn modelId="{FB635668-0A03-448D-9F8B-6DD35D5F66D7}" type="presParOf" srcId="{A6DE6A6C-D9C0-4F8E-8BCC-56037556C87A}" destId="{745046E6-5287-4541-9EC6-436FF17D4A1F}"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16C308-AA04-4CDA-BD30-9D68D1208C83}">
      <dsp:nvSpPr>
        <dsp:cNvPr id="0" name=""/>
        <dsp:cNvSpPr/>
      </dsp:nvSpPr>
      <dsp:spPr>
        <a:xfrm>
          <a:off x="7613859" y="5618477"/>
          <a:ext cx="341245" cy="765091"/>
        </a:xfrm>
        <a:custGeom>
          <a:avLst/>
          <a:gdLst/>
          <a:ahLst/>
          <a:cxnLst/>
          <a:rect l="0" t="0" r="0" b="0"/>
          <a:pathLst>
            <a:path>
              <a:moveTo>
                <a:pt x="0" y="0"/>
              </a:moveTo>
              <a:lnTo>
                <a:pt x="170622" y="0"/>
              </a:lnTo>
              <a:lnTo>
                <a:pt x="170622" y="765091"/>
              </a:lnTo>
              <a:lnTo>
                <a:pt x="341245" y="765091"/>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63538" y="5980079"/>
        <a:ext cx="41887" cy="41887"/>
      </dsp:txXfrm>
    </dsp:sp>
    <dsp:sp modelId="{E2E46846-B791-41A1-8020-9EBCA6C31601}">
      <dsp:nvSpPr>
        <dsp:cNvPr id="0" name=""/>
        <dsp:cNvSpPr/>
      </dsp:nvSpPr>
      <dsp:spPr>
        <a:xfrm>
          <a:off x="7613859" y="5572757"/>
          <a:ext cx="341245" cy="91440"/>
        </a:xfrm>
        <a:custGeom>
          <a:avLst/>
          <a:gdLst/>
          <a:ahLst/>
          <a:cxnLst/>
          <a:rect l="0" t="0" r="0" b="0"/>
          <a:pathLst>
            <a:path>
              <a:moveTo>
                <a:pt x="0" y="45720"/>
              </a:moveTo>
              <a:lnTo>
                <a:pt x="341245" y="4572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75950" y="5609946"/>
        <a:ext cx="17062" cy="17062"/>
      </dsp:txXfrm>
    </dsp:sp>
    <dsp:sp modelId="{C82BA574-328B-40FA-8C0C-3750C96699BD}">
      <dsp:nvSpPr>
        <dsp:cNvPr id="0" name=""/>
        <dsp:cNvSpPr/>
      </dsp:nvSpPr>
      <dsp:spPr>
        <a:xfrm>
          <a:off x="7613859" y="4853386"/>
          <a:ext cx="341245" cy="765091"/>
        </a:xfrm>
        <a:custGeom>
          <a:avLst/>
          <a:gdLst/>
          <a:ahLst/>
          <a:cxnLst/>
          <a:rect l="0" t="0" r="0" b="0"/>
          <a:pathLst>
            <a:path>
              <a:moveTo>
                <a:pt x="0" y="765091"/>
              </a:moveTo>
              <a:lnTo>
                <a:pt x="170622" y="765091"/>
              </a:lnTo>
              <a:lnTo>
                <a:pt x="170622" y="0"/>
              </a:lnTo>
              <a:lnTo>
                <a:pt x="341245"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63538" y="5214988"/>
        <a:ext cx="41887" cy="41887"/>
      </dsp:txXfrm>
    </dsp:sp>
    <dsp:sp modelId="{E1330A9C-B5E1-47FC-B818-713E2197DEF1}">
      <dsp:nvSpPr>
        <dsp:cNvPr id="0" name=""/>
        <dsp:cNvSpPr/>
      </dsp:nvSpPr>
      <dsp:spPr>
        <a:xfrm>
          <a:off x="5458214" y="5212983"/>
          <a:ext cx="341245" cy="405493"/>
        </a:xfrm>
        <a:custGeom>
          <a:avLst/>
          <a:gdLst/>
          <a:ahLst/>
          <a:cxnLst/>
          <a:rect l="0" t="0" r="0" b="0"/>
          <a:pathLst>
            <a:path>
              <a:moveTo>
                <a:pt x="0" y="0"/>
              </a:moveTo>
              <a:lnTo>
                <a:pt x="170622" y="0"/>
              </a:lnTo>
              <a:lnTo>
                <a:pt x="170622" y="405493"/>
              </a:lnTo>
              <a:lnTo>
                <a:pt x="341245" y="405493"/>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615587" y="5402481"/>
        <a:ext cx="26498" cy="26498"/>
      </dsp:txXfrm>
    </dsp:sp>
    <dsp:sp modelId="{18AC3F58-F691-4632-B367-6B94CF9C4A7D}">
      <dsp:nvSpPr>
        <dsp:cNvPr id="0" name=""/>
        <dsp:cNvSpPr/>
      </dsp:nvSpPr>
      <dsp:spPr>
        <a:xfrm>
          <a:off x="5458214" y="4807490"/>
          <a:ext cx="341245" cy="405493"/>
        </a:xfrm>
        <a:custGeom>
          <a:avLst/>
          <a:gdLst/>
          <a:ahLst/>
          <a:cxnLst/>
          <a:rect l="0" t="0" r="0" b="0"/>
          <a:pathLst>
            <a:path>
              <a:moveTo>
                <a:pt x="0" y="405493"/>
              </a:moveTo>
              <a:lnTo>
                <a:pt x="170622" y="405493"/>
              </a:lnTo>
              <a:lnTo>
                <a:pt x="170622" y="0"/>
              </a:lnTo>
              <a:lnTo>
                <a:pt x="341245"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615587" y="4996987"/>
        <a:ext cx="26498" cy="26498"/>
      </dsp:txXfrm>
    </dsp:sp>
    <dsp:sp modelId="{35935911-2B6C-47B9-B622-DFD4945453B1}">
      <dsp:nvSpPr>
        <dsp:cNvPr id="0" name=""/>
        <dsp:cNvSpPr/>
      </dsp:nvSpPr>
      <dsp:spPr>
        <a:xfrm>
          <a:off x="3302569" y="3996502"/>
          <a:ext cx="341245" cy="1216481"/>
        </a:xfrm>
        <a:custGeom>
          <a:avLst/>
          <a:gdLst/>
          <a:ahLst/>
          <a:cxnLst/>
          <a:rect l="0" t="0" r="0" b="0"/>
          <a:pathLst>
            <a:path>
              <a:moveTo>
                <a:pt x="0" y="0"/>
              </a:moveTo>
              <a:lnTo>
                <a:pt x="170622" y="0"/>
              </a:lnTo>
              <a:lnTo>
                <a:pt x="170622" y="1216481"/>
              </a:lnTo>
              <a:lnTo>
                <a:pt x="341245" y="1216481"/>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41606" y="4573157"/>
        <a:ext cx="63171" cy="63171"/>
      </dsp:txXfrm>
    </dsp:sp>
    <dsp:sp modelId="{D1488003-E4BB-4993-AD18-CEAF5FA8AFAD}">
      <dsp:nvSpPr>
        <dsp:cNvPr id="0" name=""/>
        <dsp:cNvSpPr/>
      </dsp:nvSpPr>
      <dsp:spPr>
        <a:xfrm>
          <a:off x="5458214" y="2780021"/>
          <a:ext cx="341245" cy="1216481"/>
        </a:xfrm>
        <a:custGeom>
          <a:avLst/>
          <a:gdLst/>
          <a:ahLst/>
          <a:cxnLst/>
          <a:rect l="0" t="0" r="0" b="0"/>
          <a:pathLst>
            <a:path>
              <a:moveTo>
                <a:pt x="0" y="0"/>
              </a:moveTo>
              <a:lnTo>
                <a:pt x="170622" y="0"/>
              </a:lnTo>
              <a:lnTo>
                <a:pt x="170622" y="1216481"/>
              </a:lnTo>
              <a:lnTo>
                <a:pt x="341245" y="1216481"/>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597251" y="3356675"/>
        <a:ext cx="63171" cy="63171"/>
      </dsp:txXfrm>
    </dsp:sp>
    <dsp:sp modelId="{5EACF547-0412-429A-B647-1424CB9BC133}">
      <dsp:nvSpPr>
        <dsp:cNvPr id="0" name=""/>
        <dsp:cNvSpPr/>
      </dsp:nvSpPr>
      <dsp:spPr>
        <a:xfrm>
          <a:off x="5458214" y="2780021"/>
          <a:ext cx="341245" cy="405493"/>
        </a:xfrm>
        <a:custGeom>
          <a:avLst/>
          <a:gdLst/>
          <a:ahLst/>
          <a:cxnLst/>
          <a:rect l="0" t="0" r="0" b="0"/>
          <a:pathLst>
            <a:path>
              <a:moveTo>
                <a:pt x="0" y="0"/>
              </a:moveTo>
              <a:lnTo>
                <a:pt x="170622" y="0"/>
              </a:lnTo>
              <a:lnTo>
                <a:pt x="170622" y="405493"/>
              </a:lnTo>
              <a:lnTo>
                <a:pt x="341245" y="405493"/>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615587" y="2969518"/>
        <a:ext cx="26498" cy="26498"/>
      </dsp:txXfrm>
    </dsp:sp>
    <dsp:sp modelId="{516EA626-AB57-48A0-9DB4-7B5655A4F0C7}">
      <dsp:nvSpPr>
        <dsp:cNvPr id="0" name=""/>
        <dsp:cNvSpPr/>
      </dsp:nvSpPr>
      <dsp:spPr>
        <a:xfrm>
          <a:off x="5458214" y="2374527"/>
          <a:ext cx="341245" cy="405493"/>
        </a:xfrm>
        <a:custGeom>
          <a:avLst/>
          <a:gdLst/>
          <a:ahLst/>
          <a:cxnLst/>
          <a:rect l="0" t="0" r="0" b="0"/>
          <a:pathLst>
            <a:path>
              <a:moveTo>
                <a:pt x="0" y="405493"/>
              </a:moveTo>
              <a:lnTo>
                <a:pt x="170622" y="405493"/>
              </a:lnTo>
              <a:lnTo>
                <a:pt x="170622" y="0"/>
              </a:lnTo>
              <a:lnTo>
                <a:pt x="341245"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615587" y="2564024"/>
        <a:ext cx="26498" cy="26498"/>
      </dsp:txXfrm>
    </dsp:sp>
    <dsp:sp modelId="{3A084A26-CDD6-4425-8371-F32A3A78092E}">
      <dsp:nvSpPr>
        <dsp:cNvPr id="0" name=""/>
        <dsp:cNvSpPr/>
      </dsp:nvSpPr>
      <dsp:spPr>
        <a:xfrm>
          <a:off x="7613859" y="1563539"/>
          <a:ext cx="341245" cy="1241507"/>
        </a:xfrm>
        <a:custGeom>
          <a:avLst/>
          <a:gdLst/>
          <a:ahLst/>
          <a:cxnLst/>
          <a:rect l="0" t="0" r="0" b="0"/>
          <a:pathLst>
            <a:path>
              <a:moveTo>
                <a:pt x="0" y="0"/>
              </a:moveTo>
              <a:lnTo>
                <a:pt x="170622" y="0"/>
              </a:lnTo>
              <a:lnTo>
                <a:pt x="170622" y="1241507"/>
              </a:lnTo>
              <a:lnTo>
                <a:pt x="341245" y="1241507"/>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52293" y="2152104"/>
        <a:ext cx="64377" cy="64377"/>
      </dsp:txXfrm>
    </dsp:sp>
    <dsp:sp modelId="{CD034D0F-04A3-4B2A-9D1C-4704687F9962}">
      <dsp:nvSpPr>
        <dsp:cNvPr id="0" name=""/>
        <dsp:cNvSpPr/>
      </dsp:nvSpPr>
      <dsp:spPr>
        <a:xfrm>
          <a:off x="7613859" y="1563539"/>
          <a:ext cx="341245" cy="476416"/>
        </a:xfrm>
        <a:custGeom>
          <a:avLst/>
          <a:gdLst/>
          <a:ahLst/>
          <a:cxnLst/>
          <a:rect l="0" t="0" r="0" b="0"/>
          <a:pathLst>
            <a:path>
              <a:moveTo>
                <a:pt x="0" y="0"/>
              </a:moveTo>
              <a:lnTo>
                <a:pt x="170622" y="0"/>
              </a:lnTo>
              <a:lnTo>
                <a:pt x="170622" y="476416"/>
              </a:lnTo>
              <a:lnTo>
                <a:pt x="341245" y="476416"/>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69831" y="1787097"/>
        <a:ext cx="29301" cy="29301"/>
      </dsp:txXfrm>
    </dsp:sp>
    <dsp:sp modelId="{625569ED-021A-4F09-8BDE-1BD3F7581476}">
      <dsp:nvSpPr>
        <dsp:cNvPr id="0" name=""/>
        <dsp:cNvSpPr/>
      </dsp:nvSpPr>
      <dsp:spPr>
        <a:xfrm>
          <a:off x="7613859" y="1226628"/>
          <a:ext cx="341245" cy="336911"/>
        </a:xfrm>
        <a:custGeom>
          <a:avLst/>
          <a:gdLst/>
          <a:ahLst/>
          <a:cxnLst/>
          <a:rect l="0" t="0" r="0" b="0"/>
          <a:pathLst>
            <a:path>
              <a:moveTo>
                <a:pt x="0" y="336911"/>
              </a:moveTo>
              <a:lnTo>
                <a:pt x="170622" y="336911"/>
              </a:lnTo>
              <a:lnTo>
                <a:pt x="170622" y="0"/>
              </a:lnTo>
              <a:lnTo>
                <a:pt x="341245"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72493" y="1383095"/>
        <a:ext cx="23976" cy="23976"/>
      </dsp:txXfrm>
    </dsp:sp>
    <dsp:sp modelId="{C8F60400-6CCC-4BE3-A34C-4A57A32B32B6}">
      <dsp:nvSpPr>
        <dsp:cNvPr id="0" name=""/>
        <dsp:cNvSpPr/>
      </dsp:nvSpPr>
      <dsp:spPr>
        <a:xfrm>
          <a:off x="7613859" y="367665"/>
          <a:ext cx="341245" cy="1195873"/>
        </a:xfrm>
        <a:custGeom>
          <a:avLst/>
          <a:gdLst/>
          <a:ahLst/>
          <a:cxnLst/>
          <a:rect l="0" t="0" r="0" b="0"/>
          <a:pathLst>
            <a:path>
              <a:moveTo>
                <a:pt x="0" y="1195873"/>
              </a:moveTo>
              <a:lnTo>
                <a:pt x="170622" y="1195873"/>
              </a:lnTo>
              <a:lnTo>
                <a:pt x="170622" y="0"/>
              </a:lnTo>
              <a:lnTo>
                <a:pt x="341245"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753391" y="934512"/>
        <a:ext cx="62180" cy="62180"/>
      </dsp:txXfrm>
    </dsp:sp>
    <dsp:sp modelId="{848B78A1-401E-44B8-B17A-B1C37EF6079D}">
      <dsp:nvSpPr>
        <dsp:cNvPr id="0" name=""/>
        <dsp:cNvSpPr/>
      </dsp:nvSpPr>
      <dsp:spPr>
        <a:xfrm>
          <a:off x="5458214" y="1563539"/>
          <a:ext cx="341245" cy="1216481"/>
        </a:xfrm>
        <a:custGeom>
          <a:avLst/>
          <a:gdLst/>
          <a:ahLst/>
          <a:cxnLst/>
          <a:rect l="0" t="0" r="0" b="0"/>
          <a:pathLst>
            <a:path>
              <a:moveTo>
                <a:pt x="0" y="1216481"/>
              </a:moveTo>
              <a:lnTo>
                <a:pt x="170622" y="1216481"/>
              </a:lnTo>
              <a:lnTo>
                <a:pt x="170622" y="0"/>
              </a:lnTo>
              <a:lnTo>
                <a:pt x="341245"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597251" y="2140194"/>
        <a:ext cx="63171" cy="63171"/>
      </dsp:txXfrm>
    </dsp:sp>
    <dsp:sp modelId="{F707E074-3267-4C61-A655-5ECEE0574863}">
      <dsp:nvSpPr>
        <dsp:cNvPr id="0" name=""/>
        <dsp:cNvSpPr/>
      </dsp:nvSpPr>
      <dsp:spPr>
        <a:xfrm>
          <a:off x="3302569" y="2780021"/>
          <a:ext cx="341245" cy="1216481"/>
        </a:xfrm>
        <a:custGeom>
          <a:avLst/>
          <a:gdLst/>
          <a:ahLst/>
          <a:cxnLst/>
          <a:rect l="0" t="0" r="0" b="0"/>
          <a:pathLst>
            <a:path>
              <a:moveTo>
                <a:pt x="0" y="1216481"/>
              </a:moveTo>
              <a:lnTo>
                <a:pt x="170622" y="1216481"/>
              </a:lnTo>
              <a:lnTo>
                <a:pt x="170622" y="0"/>
              </a:lnTo>
              <a:lnTo>
                <a:pt x="341245"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41606" y="3356675"/>
        <a:ext cx="63171" cy="63171"/>
      </dsp:txXfrm>
    </dsp:sp>
    <dsp:sp modelId="{D88EDAC0-EF34-4EBE-82E0-D86AF91EED7E}">
      <dsp:nvSpPr>
        <dsp:cNvPr id="0" name=""/>
        <dsp:cNvSpPr/>
      </dsp:nvSpPr>
      <dsp:spPr>
        <a:xfrm>
          <a:off x="1647361" y="3480265"/>
          <a:ext cx="2277941" cy="1032474"/>
        </a:xfrm>
        <a:prstGeom prst="rect">
          <a:avLst/>
        </a:prstGeom>
        <a:solidFill>
          <a:srgbClr val="101C32"/>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Subcommittee on Resilience Science &amp; Technology (SRST)</a:t>
          </a:r>
        </a:p>
        <a:p>
          <a:pPr marL="0" lvl="0" indent="0" algn="ctr" defTabSz="800100">
            <a:lnSpc>
              <a:spcPct val="90000"/>
            </a:lnSpc>
            <a:spcBef>
              <a:spcPct val="0"/>
            </a:spcBef>
            <a:spcAft>
              <a:spcPct val="35000"/>
            </a:spcAft>
            <a:buNone/>
          </a:pPr>
          <a:r>
            <a:rPr lang="en-US" sz="1400" i="1" kern="1200" dirty="0"/>
            <a:t>(OSTP, DHS, NOAA)</a:t>
          </a:r>
          <a:endParaRPr lang="en-US" sz="1100" i="1" kern="1200" dirty="0"/>
        </a:p>
      </dsp:txBody>
      <dsp:txXfrm>
        <a:off x="1647361" y="3480265"/>
        <a:ext cx="2277941" cy="1032474"/>
      </dsp:txXfrm>
    </dsp:sp>
    <dsp:sp modelId="{86963B2A-29B6-4548-9708-487CE0B53E64}">
      <dsp:nvSpPr>
        <dsp:cNvPr id="0" name=""/>
        <dsp:cNvSpPr/>
      </dsp:nvSpPr>
      <dsp:spPr>
        <a:xfrm>
          <a:off x="3643814" y="2335245"/>
          <a:ext cx="1814399" cy="889551"/>
        </a:xfrm>
        <a:prstGeom prst="rect">
          <a:avLst/>
        </a:prstGeom>
        <a:solidFill>
          <a:schemeClr val="accent1">
            <a:lumMod val="50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Interagency Working Groups (IWGs)</a:t>
          </a:r>
        </a:p>
      </dsp:txBody>
      <dsp:txXfrm>
        <a:off x="3643814" y="2335245"/>
        <a:ext cx="1814399" cy="889551"/>
      </dsp:txXfrm>
    </dsp:sp>
    <dsp:sp modelId="{8AEB0C84-765C-4D95-957F-344E0B1CB7A4}">
      <dsp:nvSpPr>
        <dsp:cNvPr id="0" name=""/>
        <dsp:cNvSpPr/>
      </dsp:nvSpPr>
      <dsp:spPr>
        <a:xfrm>
          <a:off x="5799459" y="1223069"/>
          <a:ext cx="1814399" cy="680939"/>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Science for Disaster Reduction (SDR) </a:t>
          </a:r>
        </a:p>
        <a:p>
          <a:pPr marL="0" lvl="0" indent="0" algn="ctr" defTabSz="622300">
            <a:lnSpc>
              <a:spcPct val="90000"/>
            </a:lnSpc>
            <a:spcBef>
              <a:spcPct val="0"/>
            </a:spcBef>
            <a:spcAft>
              <a:spcPct val="35000"/>
            </a:spcAft>
            <a:buNone/>
          </a:pPr>
          <a:r>
            <a:rPr lang="en-US" sz="1200" i="1" kern="1200" dirty="0"/>
            <a:t>(USGS, NOAA, OSTP)</a:t>
          </a:r>
        </a:p>
      </dsp:txBody>
      <dsp:txXfrm>
        <a:off x="5799459" y="1223069"/>
        <a:ext cx="1814399" cy="680939"/>
      </dsp:txXfrm>
    </dsp:sp>
    <dsp:sp modelId="{A7785A27-DFD8-4D08-A0E5-314C617695B3}">
      <dsp:nvSpPr>
        <dsp:cNvPr id="0" name=""/>
        <dsp:cNvSpPr/>
      </dsp:nvSpPr>
      <dsp:spPr>
        <a:xfrm>
          <a:off x="7955104" y="4510"/>
          <a:ext cx="1814399" cy="726310"/>
        </a:xfrm>
        <a:prstGeom prst="rect">
          <a:avLst/>
        </a:prstGeom>
        <a:solidFill>
          <a:srgbClr val="2F5597">
            <a:alpha val="69804"/>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International Disaster Risk Reduction (IDRR) Working Group</a:t>
          </a:r>
        </a:p>
        <a:p>
          <a:pPr marL="0" lvl="0" indent="0" algn="ctr" defTabSz="533400">
            <a:lnSpc>
              <a:spcPct val="90000"/>
            </a:lnSpc>
            <a:spcBef>
              <a:spcPct val="0"/>
            </a:spcBef>
            <a:spcAft>
              <a:spcPct val="35000"/>
            </a:spcAft>
            <a:buNone/>
          </a:pPr>
          <a:r>
            <a:rPr lang="en-US" sz="1100" kern="1200" dirty="0"/>
            <a:t>(USAID, NOAA</a:t>
          </a:r>
          <a:r>
            <a:rPr lang="en-US" sz="1100" kern="1200"/>
            <a:t>, FEMA)</a:t>
          </a:r>
          <a:endParaRPr lang="en-US" sz="1100" kern="1200" dirty="0"/>
        </a:p>
      </dsp:txBody>
      <dsp:txXfrm>
        <a:off x="7955104" y="4510"/>
        <a:ext cx="1814399" cy="726310"/>
      </dsp:txXfrm>
    </dsp:sp>
    <dsp:sp modelId="{C50094BD-5FC8-4046-9451-B408F8BC9C7D}">
      <dsp:nvSpPr>
        <dsp:cNvPr id="0" name=""/>
        <dsp:cNvSpPr/>
      </dsp:nvSpPr>
      <dsp:spPr>
        <a:xfrm>
          <a:off x="7955104" y="860869"/>
          <a:ext cx="1814399" cy="731518"/>
        </a:xfrm>
        <a:prstGeom prst="rect">
          <a:avLst/>
        </a:prstGeom>
        <a:solidFill>
          <a:srgbClr val="2F5597">
            <a:alpha val="69804"/>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Integrating GEO and Health Data in Disasters Working Group</a:t>
          </a:r>
        </a:p>
        <a:p>
          <a:pPr marL="0" lvl="0" indent="0" algn="ctr" defTabSz="533400">
            <a:lnSpc>
              <a:spcPct val="90000"/>
            </a:lnSpc>
            <a:spcBef>
              <a:spcPct val="0"/>
            </a:spcBef>
            <a:spcAft>
              <a:spcPct val="35000"/>
            </a:spcAft>
            <a:buNone/>
          </a:pPr>
          <a:r>
            <a:rPr lang="en-US" sz="1100" i="1" kern="1200" dirty="0"/>
            <a:t>(NIEHS, NASA)</a:t>
          </a:r>
        </a:p>
      </dsp:txBody>
      <dsp:txXfrm>
        <a:off x="7955104" y="860869"/>
        <a:ext cx="1814399" cy="731518"/>
      </dsp:txXfrm>
    </dsp:sp>
    <dsp:sp modelId="{F19055E2-BC32-429E-84C7-F2A38480FB45}">
      <dsp:nvSpPr>
        <dsp:cNvPr id="0" name=""/>
        <dsp:cNvSpPr/>
      </dsp:nvSpPr>
      <dsp:spPr>
        <a:xfrm>
          <a:off x="7955104" y="1722434"/>
          <a:ext cx="1814399" cy="635043"/>
        </a:xfrm>
        <a:prstGeom prst="rect">
          <a:avLst/>
        </a:prstGeom>
        <a:solidFill>
          <a:srgbClr val="2F5597">
            <a:alpha val="69804"/>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Equity in Disaster Risk Reduction Working Group</a:t>
          </a:r>
        </a:p>
        <a:p>
          <a:pPr marL="0" lvl="0" indent="0" algn="ctr" defTabSz="533400">
            <a:lnSpc>
              <a:spcPct val="90000"/>
            </a:lnSpc>
            <a:spcBef>
              <a:spcPct val="0"/>
            </a:spcBef>
            <a:spcAft>
              <a:spcPct val="35000"/>
            </a:spcAft>
            <a:buNone/>
          </a:pPr>
          <a:r>
            <a:rPr lang="en-US" sz="1100" i="1" kern="1200" dirty="0"/>
            <a:t>(USGS, NASA, Census)</a:t>
          </a:r>
        </a:p>
      </dsp:txBody>
      <dsp:txXfrm>
        <a:off x="7955104" y="1722434"/>
        <a:ext cx="1814399" cy="635043"/>
      </dsp:txXfrm>
    </dsp:sp>
    <dsp:sp modelId="{7472BF9A-71C0-4D13-8FDE-4D624AF16154}">
      <dsp:nvSpPr>
        <dsp:cNvPr id="0" name=""/>
        <dsp:cNvSpPr/>
      </dsp:nvSpPr>
      <dsp:spPr>
        <a:xfrm>
          <a:off x="7955104" y="2487525"/>
          <a:ext cx="1814399" cy="635043"/>
        </a:xfrm>
        <a:prstGeom prst="rect">
          <a:avLst/>
        </a:prstGeom>
        <a:solidFill>
          <a:srgbClr val="2F5597">
            <a:alpha val="69804"/>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Hazards Decision Support Tools Working Group</a:t>
          </a:r>
        </a:p>
        <a:p>
          <a:pPr marL="0" lvl="0" indent="0" algn="ctr" defTabSz="533400">
            <a:lnSpc>
              <a:spcPct val="90000"/>
            </a:lnSpc>
            <a:spcBef>
              <a:spcPct val="0"/>
            </a:spcBef>
            <a:spcAft>
              <a:spcPct val="35000"/>
            </a:spcAft>
            <a:buNone/>
          </a:pPr>
          <a:r>
            <a:rPr lang="en-US" sz="1100" i="1" kern="1200" dirty="0"/>
            <a:t>(OSTP, FEMA)</a:t>
          </a:r>
        </a:p>
      </dsp:txBody>
      <dsp:txXfrm>
        <a:off x="7955104" y="2487525"/>
        <a:ext cx="1814399" cy="635043"/>
      </dsp:txXfrm>
    </dsp:sp>
    <dsp:sp modelId="{0CE592EA-9D2E-4656-AFF9-31479D69EB0B}">
      <dsp:nvSpPr>
        <dsp:cNvPr id="0" name=""/>
        <dsp:cNvSpPr/>
      </dsp:nvSpPr>
      <dsp:spPr>
        <a:xfrm>
          <a:off x="5799459" y="2034057"/>
          <a:ext cx="1814399" cy="680939"/>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Hazards and Natural Capital (HANC)</a:t>
          </a:r>
        </a:p>
        <a:p>
          <a:pPr marL="0" lvl="0" indent="0" algn="ctr" defTabSz="622300">
            <a:lnSpc>
              <a:spcPct val="90000"/>
            </a:lnSpc>
            <a:spcBef>
              <a:spcPct val="0"/>
            </a:spcBef>
            <a:spcAft>
              <a:spcPct val="35000"/>
            </a:spcAft>
            <a:buNone/>
          </a:pPr>
          <a:r>
            <a:rPr lang="en-US" sz="1200" i="1" kern="1200" dirty="0"/>
            <a:t>(NOAA, USGS)</a:t>
          </a:r>
        </a:p>
      </dsp:txBody>
      <dsp:txXfrm>
        <a:off x="5799459" y="2034057"/>
        <a:ext cx="1814399" cy="680939"/>
      </dsp:txXfrm>
    </dsp:sp>
    <dsp:sp modelId="{34467612-C0E0-44C7-A22D-876BDCDFA672}">
      <dsp:nvSpPr>
        <dsp:cNvPr id="0" name=""/>
        <dsp:cNvSpPr/>
      </dsp:nvSpPr>
      <dsp:spPr>
        <a:xfrm>
          <a:off x="5799459" y="2845045"/>
          <a:ext cx="1814399" cy="680939"/>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Electromagnetic Pulse R&amp;D (EMPRAD) </a:t>
          </a:r>
          <a:endParaRPr lang="en-US" sz="2000" kern="1200" dirty="0"/>
        </a:p>
      </dsp:txBody>
      <dsp:txXfrm>
        <a:off x="5799459" y="2845045"/>
        <a:ext cx="1814399" cy="680939"/>
      </dsp:txXfrm>
    </dsp:sp>
    <dsp:sp modelId="{61A6D4A8-01BF-4D3F-B275-0B8ADE85E780}">
      <dsp:nvSpPr>
        <dsp:cNvPr id="0" name=""/>
        <dsp:cNvSpPr/>
      </dsp:nvSpPr>
      <dsp:spPr>
        <a:xfrm>
          <a:off x="5799459" y="3656032"/>
          <a:ext cx="1814399" cy="680939"/>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Positioning, Navigation, Timing R&amp;D (PNTRAD)</a:t>
          </a:r>
        </a:p>
      </dsp:txBody>
      <dsp:txXfrm>
        <a:off x="5799459" y="3656032"/>
        <a:ext cx="1814399" cy="680939"/>
      </dsp:txXfrm>
    </dsp:sp>
    <dsp:sp modelId="{96791256-8A1F-40CE-8ED4-D3F03CCE5571}">
      <dsp:nvSpPr>
        <dsp:cNvPr id="0" name=""/>
        <dsp:cNvSpPr/>
      </dsp:nvSpPr>
      <dsp:spPr>
        <a:xfrm>
          <a:off x="3643814" y="4768207"/>
          <a:ext cx="1814399" cy="889551"/>
        </a:xfrm>
        <a:prstGeom prst="rect">
          <a:avLst/>
        </a:prstGeom>
        <a:solidFill>
          <a:srgbClr val="68000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SRST Task Teams</a:t>
          </a:r>
        </a:p>
      </dsp:txBody>
      <dsp:txXfrm>
        <a:off x="3643814" y="4768207"/>
        <a:ext cx="1814399" cy="889551"/>
      </dsp:txXfrm>
    </dsp:sp>
    <dsp:sp modelId="{726611A8-09D8-4FDF-96DB-A822C5B6D917}">
      <dsp:nvSpPr>
        <dsp:cNvPr id="0" name=""/>
        <dsp:cNvSpPr/>
      </dsp:nvSpPr>
      <dsp:spPr>
        <a:xfrm>
          <a:off x="5799459" y="4467020"/>
          <a:ext cx="1814399" cy="680939"/>
        </a:xfrm>
        <a:prstGeom prst="rect">
          <a:avLst/>
        </a:prstGeom>
        <a:solidFill>
          <a:srgbClr val="680000">
            <a:alpha val="80000"/>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Cyber/Physical Systems R&amp;D Needs</a:t>
          </a:r>
        </a:p>
        <a:p>
          <a:pPr marL="0" lvl="0" indent="0" algn="ctr" defTabSz="622300">
            <a:lnSpc>
              <a:spcPct val="90000"/>
            </a:lnSpc>
            <a:spcBef>
              <a:spcPct val="0"/>
            </a:spcBef>
            <a:spcAft>
              <a:spcPct val="35000"/>
            </a:spcAft>
            <a:buNone/>
          </a:pPr>
          <a:r>
            <a:rPr lang="en-US" sz="1200" i="1" kern="1200" dirty="0"/>
            <a:t>(USACE, NSF)  </a:t>
          </a:r>
        </a:p>
      </dsp:txBody>
      <dsp:txXfrm>
        <a:off x="5799459" y="4467020"/>
        <a:ext cx="1814399" cy="680939"/>
      </dsp:txXfrm>
    </dsp:sp>
    <dsp:sp modelId="{AA4EC272-AFF4-4D1B-B894-3C5FBC2D9267}">
      <dsp:nvSpPr>
        <dsp:cNvPr id="0" name=""/>
        <dsp:cNvSpPr/>
      </dsp:nvSpPr>
      <dsp:spPr>
        <a:xfrm>
          <a:off x="5799459" y="5278007"/>
          <a:ext cx="1814399" cy="680939"/>
        </a:xfrm>
        <a:prstGeom prst="rect">
          <a:avLst/>
        </a:prstGeom>
        <a:solidFill>
          <a:srgbClr val="680000">
            <a:alpha val="80000"/>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Future SRST Efforts Exploration</a:t>
          </a:r>
        </a:p>
      </dsp:txBody>
      <dsp:txXfrm>
        <a:off x="5799459" y="5278007"/>
        <a:ext cx="1814399" cy="680939"/>
      </dsp:txXfrm>
    </dsp:sp>
    <dsp:sp modelId="{1284E5FB-2736-4FF6-8642-809C13951A06}">
      <dsp:nvSpPr>
        <dsp:cNvPr id="0" name=""/>
        <dsp:cNvSpPr/>
      </dsp:nvSpPr>
      <dsp:spPr>
        <a:xfrm>
          <a:off x="7955104" y="4535864"/>
          <a:ext cx="1814399" cy="635043"/>
        </a:xfrm>
        <a:prstGeom prst="rect">
          <a:avLst/>
        </a:prstGeom>
        <a:solidFill>
          <a:srgbClr val="B00000">
            <a:alpha val="54902"/>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Systemic Risk</a:t>
          </a:r>
        </a:p>
      </dsp:txBody>
      <dsp:txXfrm>
        <a:off x="7955104" y="4535864"/>
        <a:ext cx="1814399" cy="635043"/>
      </dsp:txXfrm>
    </dsp:sp>
    <dsp:sp modelId="{93AA9D0B-108F-45F4-883E-0BE85CECB7B2}">
      <dsp:nvSpPr>
        <dsp:cNvPr id="0" name=""/>
        <dsp:cNvSpPr/>
      </dsp:nvSpPr>
      <dsp:spPr>
        <a:xfrm>
          <a:off x="7955104" y="5300955"/>
          <a:ext cx="1814399" cy="635043"/>
        </a:xfrm>
        <a:prstGeom prst="rect">
          <a:avLst/>
        </a:prstGeom>
        <a:solidFill>
          <a:srgbClr val="B00000">
            <a:alpha val="54902"/>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Resilience Investments</a:t>
          </a:r>
        </a:p>
      </dsp:txBody>
      <dsp:txXfrm>
        <a:off x="7955104" y="5300955"/>
        <a:ext cx="1814399" cy="635043"/>
      </dsp:txXfrm>
    </dsp:sp>
    <dsp:sp modelId="{30B10BCF-554C-4760-9572-A66EB94018BA}">
      <dsp:nvSpPr>
        <dsp:cNvPr id="0" name=""/>
        <dsp:cNvSpPr/>
      </dsp:nvSpPr>
      <dsp:spPr>
        <a:xfrm>
          <a:off x="7955104" y="6066046"/>
          <a:ext cx="1814399" cy="635043"/>
        </a:xfrm>
        <a:prstGeom prst="rect">
          <a:avLst/>
        </a:prstGeom>
        <a:solidFill>
          <a:srgbClr val="B00000">
            <a:alpha val="54902"/>
          </a:srgb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International Resilience</a:t>
          </a:r>
        </a:p>
      </dsp:txBody>
      <dsp:txXfrm>
        <a:off x="7955104" y="6066046"/>
        <a:ext cx="1814399" cy="635043"/>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19C04F-CCC5-407D-A287-5B22DC253626}" type="datetimeFigureOut">
              <a:rPr lang="en-US" smtClean="0"/>
              <a:t>2/16/2024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02478A-E39D-4B7D-9D31-9833F8868386}" type="slidenum">
              <a:rPr lang="en-US" smtClean="0"/>
              <a:t>‹#›</a:t>
            </a:fld>
            <a:endParaRPr lang="en-US"/>
          </a:p>
        </p:txBody>
      </p:sp>
    </p:spTree>
    <p:extLst>
      <p:ext uri="{BB962C8B-B14F-4D97-AF65-F5344CB8AC3E}">
        <p14:creationId xmlns:p14="http://schemas.microsoft.com/office/powerpoint/2010/main" val="1735333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e-education.psu.edu/geog858/node/681"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en.wikipedia.org/wiki/2017_California_wildfires#cite_note-top_20_most_destructive-11"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nibs.org/files/pdfs/ms_v3_federalgrants.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nca2023.globalchange.gov/art-climat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t>
            </a:r>
          </a:p>
        </p:txBody>
      </p:sp>
      <p:sp>
        <p:nvSpPr>
          <p:cNvPr id="4" name="Slide Number Placeholder 3"/>
          <p:cNvSpPr>
            <a:spLocks noGrp="1"/>
          </p:cNvSpPr>
          <p:nvPr>
            <p:ph type="sldNum" sz="quarter" idx="5"/>
          </p:nvPr>
        </p:nvSpPr>
        <p:spPr/>
        <p:txBody>
          <a:bodyPr/>
          <a:lstStyle/>
          <a:p>
            <a:fld id="{4302478A-E39D-4B7D-9D31-9833F8868386}" type="slidenum">
              <a:rPr lang="en-US" smtClean="0"/>
              <a:t>3</a:t>
            </a:fld>
            <a:endParaRPr lang="en-US"/>
          </a:p>
        </p:txBody>
      </p:sp>
    </p:spTree>
    <p:extLst>
      <p:ext uri="{BB962C8B-B14F-4D97-AF65-F5344CB8AC3E}">
        <p14:creationId xmlns:p14="http://schemas.microsoft.com/office/powerpoint/2010/main" val="11517229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Recovering from Disasters | GEOG 858: Spatial Dat</a:t>
            </a:r>
          </a:p>
          <a:p>
            <a:endParaRPr lang="en-US" dirty="0">
              <a:hlinkClick r:id="rId3"/>
            </a:endParaRPr>
          </a:p>
          <a:p>
            <a:r>
              <a:rPr lang="en-US" b="0" i="0" dirty="0">
                <a:solidFill>
                  <a:srgbClr val="202122"/>
                </a:solidFill>
                <a:effectLst/>
                <a:latin typeface="Arial" panose="020B0604020202020204" pitchFamily="34" charset="0"/>
              </a:rPr>
              <a:t>During 2017, 5 of the 20 most destructive wildfires in the California’s history burned between October and December: #1 Tubbs, #6 Nuns, #7 Thomas, #11 Atlas, and #17 Redwood Valley.</a:t>
            </a:r>
            <a:r>
              <a:rPr lang="en-US" b="0" i="0" u="none" strike="noStrike" baseline="30000" dirty="0">
                <a:solidFill>
                  <a:srgbClr val="3366CC"/>
                </a:solidFill>
                <a:effectLst/>
                <a:latin typeface="Arial" panose="020B0604020202020204" pitchFamily="34" charset="0"/>
                <a:hlinkClick r:id="rId4"/>
              </a:rPr>
              <a:t>[11]</a:t>
            </a:r>
            <a:r>
              <a:rPr lang="en-US" b="0" i="0" dirty="0">
                <a:solidFill>
                  <a:srgbClr val="202122"/>
                </a:solidFill>
                <a:effectLst/>
                <a:latin typeface="Arial" panose="020B0604020202020204" pitchFamily="34" charset="0"/>
              </a:rPr>
              <a:t> The wildfires collectively caused at least $18.0 billion (2018 USD) in damages, including $13.2 billion in insured losses, $3 billion in other economic losses, and $1.8 billion in fire suppression costs, making the 2017 California fires the second-costliest on </a:t>
            </a:r>
            <a:r>
              <a:rPr lang="en-US" b="0" i="0" dirty="0" err="1">
                <a:solidFill>
                  <a:srgbClr val="202122"/>
                </a:solidFill>
                <a:effectLst/>
                <a:latin typeface="Arial" panose="020B0604020202020204" pitchFamily="34" charset="0"/>
              </a:rPr>
              <a:t>record</a:t>
            </a:r>
            <a:r>
              <a:rPr lang="en-US" dirty="0" err="1">
                <a:hlinkClick r:id="rId3"/>
              </a:rPr>
              <a:t>a</a:t>
            </a:r>
            <a:r>
              <a:rPr lang="en-US" dirty="0">
                <a:hlinkClick r:id="rId3"/>
              </a:rPr>
              <a:t> Science for Emergency Management (psu.edu)</a:t>
            </a:r>
            <a:endParaRPr lang="en-US" dirty="0"/>
          </a:p>
        </p:txBody>
      </p:sp>
      <p:sp>
        <p:nvSpPr>
          <p:cNvPr id="4" name="Slide Number Placeholder 3"/>
          <p:cNvSpPr>
            <a:spLocks noGrp="1"/>
          </p:cNvSpPr>
          <p:nvPr>
            <p:ph type="sldNum" sz="quarter" idx="5"/>
          </p:nvPr>
        </p:nvSpPr>
        <p:spPr/>
        <p:txBody>
          <a:bodyPr/>
          <a:lstStyle/>
          <a:p>
            <a:fld id="{4302478A-E39D-4B7D-9D31-9833F8868386}" type="slidenum">
              <a:rPr lang="en-US" smtClean="0"/>
              <a:t>15</a:t>
            </a:fld>
            <a:endParaRPr lang="en-US"/>
          </a:p>
        </p:txBody>
      </p:sp>
    </p:spTree>
    <p:extLst>
      <p:ext uri="{BB962C8B-B14F-4D97-AF65-F5344CB8AC3E}">
        <p14:creationId xmlns:p14="http://schemas.microsoft.com/office/powerpoint/2010/main" val="1380432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C1D1F"/>
                </a:solidFill>
                <a:effectLst/>
                <a:latin typeface="Source Sans Pro" panose="020B0503030403020204" pitchFamily="34" charset="0"/>
              </a:rPr>
              <a:t>The U.S. has experienced an increase in billion-dollar, non-hurricane, inland flood disasters (i.e., from extreme rainfall, riverine flooding) in the last decade (18 floods during 2010-2019) than during the prior 3 decades combined (15 floods during 1980-2009).</a:t>
            </a:r>
          </a:p>
          <a:p>
            <a:endParaRPr lang="en-US" b="0" i="0" dirty="0">
              <a:solidFill>
                <a:srgbClr val="1C1D1F"/>
              </a:solidFill>
              <a:effectLst/>
              <a:latin typeface="Source Sans Pro" panose="020B0503030403020204" pitchFamily="34" charset="0"/>
            </a:endParaRPr>
          </a:p>
          <a:p>
            <a:pPr marL="171450" indent="-171450">
              <a:buFont typeface="Arial" panose="020B0604020202020204" pitchFamily="34" charset="0"/>
              <a:buChar char="•"/>
            </a:pPr>
            <a:r>
              <a:rPr lang="en-US" b="0" i="0" dirty="0">
                <a:solidFill>
                  <a:srgbClr val="1C1D1F"/>
                </a:solidFill>
                <a:effectLst/>
                <a:latin typeface="Source Sans Pro" panose="020B0503030403020204" pitchFamily="34" charset="0"/>
              </a:rPr>
              <a:t>More than one dozen public and private sector data sources help capture the total, direct costs (both insured and uninsured) of the weather and climate events. </a:t>
            </a:r>
          </a:p>
          <a:p>
            <a:pPr marL="171450" indent="-171450">
              <a:buFont typeface="Arial" panose="020B0604020202020204" pitchFamily="34" charset="0"/>
              <a:buChar char="•"/>
            </a:pPr>
            <a:endParaRPr lang="en-US" b="0" i="0" dirty="0">
              <a:solidFill>
                <a:srgbClr val="1C1D1F"/>
              </a:solidFill>
              <a:effectLst/>
              <a:latin typeface="Source Sans Pro" panose="020B0503030403020204" pitchFamily="34" charset="0"/>
            </a:endParaRPr>
          </a:p>
          <a:p>
            <a:pPr marL="171450" indent="-171450">
              <a:buFont typeface="Arial" panose="020B0604020202020204" pitchFamily="34" charset="0"/>
              <a:buChar char="•"/>
            </a:pPr>
            <a:r>
              <a:rPr lang="en-US" b="0" i="0" dirty="0">
                <a:solidFill>
                  <a:srgbClr val="1C1D1F"/>
                </a:solidFill>
                <a:effectLst/>
                <a:latin typeface="Source Sans Pro" panose="020B0503030403020204" pitchFamily="34" charset="0"/>
              </a:rPr>
              <a:t>These costs include: physical damage to residential, commercial, and municipal buildings; material assets (content) within buildings; time element losses such as business interruption or loss of living quarters; damage to vehicles and boats; public assets including roads, bridges, levees; electrical infrastructure and offshore energy platforms; agricultural assets including crops, livestock, and commercial timber; and wildfire suppression costs, among others. </a:t>
            </a:r>
          </a:p>
          <a:p>
            <a:pPr marL="171450" indent="-171450">
              <a:buFont typeface="Arial" panose="020B0604020202020204" pitchFamily="34" charset="0"/>
              <a:buChar char="•"/>
            </a:pPr>
            <a:endParaRPr lang="en-US" b="0" i="0" dirty="0">
              <a:solidFill>
                <a:srgbClr val="1C1D1F"/>
              </a:solidFill>
              <a:effectLst/>
              <a:latin typeface="Source Sans Pro" panose="020B0503030403020204" pitchFamily="34" charset="0"/>
            </a:endParaRPr>
          </a:p>
          <a:p>
            <a:pPr marL="171450" indent="-171450">
              <a:buFont typeface="Arial" panose="020B0604020202020204" pitchFamily="34" charset="0"/>
              <a:buChar char="•"/>
            </a:pPr>
            <a:r>
              <a:rPr lang="en-US" b="0" i="0" dirty="0">
                <a:solidFill>
                  <a:srgbClr val="1C1D1F"/>
                </a:solidFill>
                <a:effectLst/>
                <a:latin typeface="Source Sans Pro" panose="020B0503030403020204" pitchFamily="34" charset="0"/>
              </a:rPr>
              <a:t>However, these disaster costs do not take into account losses to: natural capital or environmental degradation; mental or physical healthcare related costs, the value of a statistical life (VSL); or supply chain, contingent business interruption costs. Therefore, our estimates should be considered conservative with respect to what is truly lost, but cannot be completely measured due to a lack of consistently available data.</a:t>
            </a:r>
            <a:endParaRPr lang="en-US" dirty="0"/>
          </a:p>
        </p:txBody>
      </p:sp>
      <p:sp>
        <p:nvSpPr>
          <p:cNvPr id="4" name="Slide Number Placeholder 3"/>
          <p:cNvSpPr>
            <a:spLocks noGrp="1"/>
          </p:cNvSpPr>
          <p:nvPr>
            <p:ph type="sldNum" sz="quarter" idx="5"/>
          </p:nvPr>
        </p:nvSpPr>
        <p:spPr/>
        <p:txBody>
          <a:bodyPr/>
          <a:lstStyle/>
          <a:p>
            <a:fld id="{4302478A-E39D-4B7D-9D31-9833F8868386}" type="slidenum">
              <a:rPr lang="en-US" smtClean="0"/>
              <a:t>16</a:t>
            </a:fld>
            <a:endParaRPr lang="en-US"/>
          </a:p>
        </p:txBody>
      </p:sp>
    </p:spTree>
    <p:extLst>
      <p:ext uri="{BB962C8B-B14F-4D97-AF65-F5344CB8AC3E}">
        <p14:creationId xmlns:p14="http://schemas.microsoft.com/office/powerpoint/2010/main" val="2970425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Mitigation Saves: Federal Grants Provide a $6 Benefit for Each $1 Invested (nibs.org)</a:t>
            </a:r>
            <a:endParaRPr lang="en-US" dirty="0"/>
          </a:p>
          <a:p>
            <a:endParaRPr lang="en-US" dirty="0"/>
          </a:p>
          <a:p>
            <a:r>
              <a:rPr lang="en-US" dirty="0"/>
              <a:t>The bottom-line is that above-code design and </a:t>
            </a:r>
            <a:r>
              <a:rPr lang="en-US" dirty="0" err="1"/>
              <a:t>publicsector</a:t>
            </a:r>
            <a:r>
              <a:rPr lang="en-US" dirty="0"/>
              <a:t> mitigation grant projects for riverine floods save more than they cost. The losses avoided by </a:t>
            </a:r>
            <a:r>
              <a:rPr lang="en-US" dirty="0" err="1"/>
              <a:t>federallyfunded</a:t>
            </a:r>
            <a:r>
              <a:rPr lang="en-US" dirty="0"/>
              <a:t> riverine flood mitigation projects far exceeds the money spent (with a 7x return on investment). Both above-code design and public-sector mitigation for riverine floods result in increased occupant safety, reduced business interruption, and beneficial economic impacts for the community. The new BCR estimate for public-sector riverine flood mitigation grant projects is higher than the 2005 study because the present study has modeled the impacts of mitigation projects at finer scales and using improved tools than those utilized in the previous stud</a:t>
            </a:r>
          </a:p>
        </p:txBody>
      </p:sp>
      <p:sp>
        <p:nvSpPr>
          <p:cNvPr id="4" name="Slide Number Placeholder 3"/>
          <p:cNvSpPr>
            <a:spLocks noGrp="1"/>
          </p:cNvSpPr>
          <p:nvPr>
            <p:ph type="sldNum" sz="quarter" idx="5"/>
          </p:nvPr>
        </p:nvSpPr>
        <p:spPr/>
        <p:txBody>
          <a:bodyPr/>
          <a:lstStyle/>
          <a:p>
            <a:fld id="{4302478A-E39D-4B7D-9D31-9833F8868386}" type="slidenum">
              <a:rPr lang="en-US" smtClean="0"/>
              <a:t>17</a:t>
            </a:fld>
            <a:endParaRPr lang="en-US"/>
          </a:p>
        </p:txBody>
      </p:sp>
    </p:spTree>
    <p:extLst>
      <p:ext uri="{BB962C8B-B14F-4D97-AF65-F5344CB8AC3E}">
        <p14:creationId xmlns:p14="http://schemas.microsoft.com/office/powerpoint/2010/main" val="1526239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800" b="0" i="0" u="none" strike="noStrike" baseline="0" dirty="0">
              <a:solidFill>
                <a:srgbClr val="000000"/>
              </a:solidFill>
              <a:latin typeface="Franklin Gothic Book" panose="020B0503020102020204" pitchFamily="34" charset="0"/>
            </a:endParaRPr>
          </a:p>
          <a:p>
            <a:pPr algn="l"/>
            <a:endParaRPr lang="en-US" sz="1800" b="0" i="0" u="none" strike="noStrike" baseline="0" dirty="0">
              <a:solidFill>
                <a:srgbClr val="000000"/>
              </a:solidFill>
              <a:latin typeface="Franklin Gothic Book" panose="020B0503020102020204" pitchFamily="34" charset="0"/>
            </a:endParaRPr>
          </a:p>
          <a:p>
            <a:r>
              <a:rPr lang="en-US" sz="1800" b="0" i="0" u="none" strike="noStrike" baseline="0" dirty="0">
                <a:solidFill>
                  <a:srgbClr val="404040"/>
                </a:solidFill>
                <a:latin typeface="Franklin Gothic Book" panose="020B0503020102020204" pitchFamily="34" charset="0"/>
              </a:rPr>
              <a:t>from the following Federal agencies for Sendai Reporting: </a:t>
            </a:r>
          </a:p>
          <a:p>
            <a:endParaRPr lang="en-US" sz="1800" b="0" i="0" u="none" strike="noStrike" baseline="0" dirty="0">
              <a:solidFill>
                <a:srgbClr val="404040"/>
              </a:solidFill>
              <a:latin typeface="Franklin Gothic Book" panose="020B0503020102020204" pitchFamily="34" charset="0"/>
            </a:endParaRPr>
          </a:p>
          <a:p>
            <a:r>
              <a:rPr lang="en-US" sz="1800" b="0" i="0" u="none" strike="noStrike" baseline="0" dirty="0">
                <a:solidFill>
                  <a:srgbClr val="404040"/>
                </a:solidFill>
                <a:latin typeface="Franklin Gothic Book" panose="020B0503020102020204" pitchFamily="34" charset="0"/>
              </a:rPr>
              <a:t>from the following Federal agencies for Sendai Reporting: U.S. Department of Commerce's Bureau of Economic Analysis </a:t>
            </a:r>
          </a:p>
          <a:p>
            <a:r>
              <a:rPr lang="en-US" sz="1800" b="0" i="0" u="none" strike="noStrike" baseline="0" dirty="0">
                <a:solidFill>
                  <a:srgbClr val="404040"/>
                </a:solidFill>
                <a:latin typeface="Franklin Gothic Book" panose="020B0503020102020204" pitchFamily="34" charset="0"/>
              </a:rPr>
              <a:t>Census Bureau</a:t>
            </a:r>
          </a:p>
          <a:p>
            <a:r>
              <a:rPr lang="en-US" sz="1800" b="0" i="0" u="none" strike="noStrike" baseline="0" dirty="0">
                <a:solidFill>
                  <a:srgbClr val="404040"/>
                </a:solidFill>
                <a:latin typeface="Franklin Gothic Book" panose="020B0503020102020204" pitchFamily="34" charset="0"/>
              </a:rPr>
              <a:t>Centers for Disease Control</a:t>
            </a:r>
          </a:p>
          <a:p>
            <a:r>
              <a:rPr lang="en-US" sz="1800" b="0" i="0" u="none" strike="noStrike" baseline="0" dirty="0">
                <a:solidFill>
                  <a:srgbClr val="404040"/>
                </a:solidFill>
                <a:latin typeface="Franklin Gothic Book" panose="020B0503020102020204" pitchFamily="34" charset="0"/>
              </a:rPr>
              <a:t>Administration for Strategic Preparedness and Response</a:t>
            </a:r>
          </a:p>
          <a:p>
            <a:r>
              <a:rPr lang="en-US" sz="1800" b="0" i="0" u="none" strike="noStrike" baseline="0" dirty="0">
                <a:solidFill>
                  <a:srgbClr val="404040"/>
                </a:solidFill>
                <a:latin typeface="Franklin Gothic Book" panose="020B0503020102020204" pitchFamily="34" charset="0"/>
              </a:rPr>
              <a:t>U.S. Department of Education</a:t>
            </a:r>
          </a:p>
          <a:p>
            <a:r>
              <a:rPr lang="en-US" sz="1800" b="0" i="0" u="none" strike="noStrike" baseline="0" dirty="0">
                <a:solidFill>
                  <a:srgbClr val="404040"/>
                </a:solidFill>
                <a:latin typeface="Franklin Gothic Book" panose="020B0503020102020204" pitchFamily="34" charset="0"/>
              </a:rPr>
              <a:t>Federal Emergency Management Agency</a:t>
            </a:r>
          </a:p>
          <a:p>
            <a:r>
              <a:rPr lang="en-US" sz="1800" b="0" i="0" u="none" strike="noStrike" baseline="0" dirty="0">
                <a:solidFill>
                  <a:srgbClr val="404040"/>
                </a:solidFill>
                <a:latin typeface="Franklin Gothic Book" panose="020B0503020102020204" pitchFamily="34" charset="0"/>
              </a:rPr>
              <a:t>National Oceanic and Atmospheric Administration Fisheries</a:t>
            </a:r>
          </a:p>
          <a:p>
            <a:r>
              <a:rPr lang="en-US" sz="1800" b="0" i="0" u="none" strike="noStrike" baseline="0" dirty="0">
                <a:solidFill>
                  <a:srgbClr val="404040"/>
                </a:solidFill>
                <a:latin typeface="Franklin Gothic Book" panose="020B0503020102020204" pitchFamily="34" charset="0"/>
              </a:rPr>
              <a:t>National Climatic Data Center</a:t>
            </a:r>
          </a:p>
          <a:p>
            <a:r>
              <a:rPr lang="en-US" sz="1800" b="0" i="0" u="none" strike="noStrike" baseline="0" dirty="0">
                <a:solidFill>
                  <a:srgbClr val="404040"/>
                </a:solidFill>
                <a:latin typeface="Franklin Gothic Book" panose="020B0503020102020204" pitchFamily="34" charset="0"/>
              </a:rPr>
              <a:t>Small Business Administration</a:t>
            </a:r>
          </a:p>
          <a:p>
            <a:r>
              <a:rPr lang="en-US" sz="1800" b="0" i="0" u="none" strike="noStrike" baseline="0" dirty="0">
                <a:solidFill>
                  <a:srgbClr val="404040"/>
                </a:solidFill>
                <a:latin typeface="Franklin Gothic Book" panose="020B0503020102020204" pitchFamily="34" charset="0"/>
              </a:rPr>
              <a:t>U.S. Department of Agriculture</a:t>
            </a:r>
          </a:p>
        </p:txBody>
      </p:sp>
      <p:sp>
        <p:nvSpPr>
          <p:cNvPr id="4" name="Slide Number Placeholder 3"/>
          <p:cNvSpPr>
            <a:spLocks noGrp="1"/>
          </p:cNvSpPr>
          <p:nvPr>
            <p:ph type="sldNum" sz="quarter" idx="5"/>
          </p:nvPr>
        </p:nvSpPr>
        <p:spPr/>
        <p:txBody>
          <a:bodyPr/>
          <a:lstStyle/>
          <a:p>
            <a:fld id="{4302478A-E39D-4B7D-9D31-9833F8868386}" type="slidenum">
              <a:rPr lang="en-US" smtClean="0"/>
              <a:t>18</a:t>
            </a:fld>
            <a:endParaRPr lang="en-US"/>
          </a:p>
        </p:txBody>
      </p:sp>
    </p:spTree>
    <p:extLst>
      <p:ext uri="{BB962C8B-B14F-4D97-AF65-F5344CB8AC3E}">
        <p14:creationId xmlns:p14="http://schemas.microsoft.com/office/powerpoint/2010/main" val="3797618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t>
            </a:r>
          </a:p>
        </p:txBody>
      </p:sp>
      <p:sp>
        <p:nvSpPr>
          <p:cNvPr id="4" name="Slide Number Placeholder 3"/>
          <p:cNvSpPr>
            <a:spLocks noGrp="1"/>
          </p:cNvSpPr>
          <p:nvPr>
            <p:ph type="sldNum" sz="quarter" idx="5"/>
          </p:nvPr>
        </p:nvSpPr>
        <p:spPr/>
        <p:txBody>
          <a:bodyPr/>
          <a:lstStyle/>
          <a:p>
            <a:fld id="{4302478A-E39D-4B7D-9D31-9833F8868386}" type="slidenum">
              <a:rPr lang="en-US" smtClean="0"/>
              <a:t>21</a:t>
            </a:fld>
            <a:endParaRPr lang="en-US"/>
          </a:p>
        </p:txBody>
      </p:sp>
    </p:spTree>
    <p:extLst>
      <p:ext uri="{BB962C8B-B14F-4D97-AF65-F5344CB8AC3E}">
        <p14:creationId xmlns:p14="http://schemas.microsoft.com/office/powerpoint/2010/main" val="1617521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Arial" panose="020B0604020202020204" pitchFamily="34" charset="0"/>
              </a:rPr>
              <a:t>. In the Natural Hazards Account, this data collection effort will be coordinated and broadened to include three components – (1) natural hazards of all kinds that affect natural capital, (2) the benefits that natural capital provides in mitigating some types of hazards, and (3) costs of climate-related natural disasters to built and human capital (Figure 1</a:t>
            </a:r>
            <a:endParaRPr lang="en-US" dirty="0"/>
          </a:p>
        </p:txBody>
      </p:sp>
      <p:sp>
        <p:nvSpPr>
          <p:cNvPr id="4" name="Slide Number Placeholder 3"/>
          <p:cNvSpPr>
            <a:spLocks noGrp="1"/>
          </p:cNvSpPr>
          <p:nvPr>
            <p:ph type="sldNum" sz="quarter" idx="5"/>
          </p:nvPr>
        </p:nvSpPr>
        <p:spPr/>
        <p:txBody>
          <a:bodyPr/>
          <a:lstStyle/>
          <a:p>
            <a:fld id="{4302478A-E39D-4B7D-9D31-9833F8868386}" type="slidenum">
              <a:rPr lang="en-US" smtClean="0"/>
              <a:t>27</a:t>
            </a:fld>
            <a:endParaRPr lang="en-US"/>
          </a:p>
        </p:txBody>
      </p:sp>
    </p:spTree>
    <p:extLst>
      <p:ext uri="{BB962C8B-B14F-4D97-AF65-F5344CB8AC3E}">
        <p14:creationId xmlns:p14="http://schemas.microsoft.com/office/powerpoint/2010/main" val="424988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t>
            </a:r>
          </a:p>
        </p:txBody>
      </p:sp>
      <p:sp>
        <p:nvSpPr>
          <p:cNvPr id="4" name="Slide Number Placeholder 3"/>
          <p:cNvSpPr>
            <a:spLocks noGrp="1"/>
          </p:cNvSpPr>
          <p:nvPr>
            <p:ph type="sldNum" sz="quarter" idx="5"/>
          </p:nvPr>
        </p:nvSpPr>
        <p:spPr/>
        <p:txBody>
          <a:bodyPr/>
          <a:lstStyle/>
          <a:p>
            <a:fld id="{4302478A-E39D-4B7D-9D31-9833F8868386}" type="slidenum">
              <a:rPr lang="en-US" smtClean="0"/>
              <a:t>28</a:t>
            </a:fld>
            <a:endParaRPr lang="en-US"/>
          </a:p>
        </p:txBody>
      </p:sp>
    </p:spTree>
    <p:extLst>
      <p:ext uri="{BB962C8B-B14F-4D97-AF65-F5344CB8AC3E}">
        <p14:creationId xmlns:p14="http://schemas.microsoft.com/office/powerpoint/2010/main" val="35677384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02478A-E39D-4B7D-9D31-9833F8868386}" type="slidenum">
              <a:rPr lang="en-US" smtClean="0"/>
              <a:t>30</a:t>
            </a:fld>
            <a:endParaRPr lang="en-US"/>
          </a:p>
        </p:txBody>
      </p:sp>
    </p:spTree>
    <p:extLst>
      <p:ext uri="{BB962C8B-B14F-4D97-AF65-F5344CB8AC3E}">
        <p14:creationId xmlns:p14="http://schemas.microsoft.com/office/powerpoint/2010/main" val="3976909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32</a:t>
            </a:fld>
            <a:endParaRPr lang="en-US"/>
          </a:p>
        </p:txBody>
      </p:sp>
    </p:spTree>
    <p:extLst>
      <p:ext uri="{BB962C8B-B14F-4D97-AF65-F5344CB8AC3E}">
        <p14:creationId xmlns:p14="http://schemas.microsoft.com/office/powerpoint/2010/main" val="11890740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agencies attending to jump in</a:t>
            </a:r>
          </a:p>
        </p:txBody>
      </p:sp>
      <p:sp>
        <p:nvSpPr>
          <p:cNvPr id="4" name="Slide Number Placeholder 3"/>
          <p:cNvSpPr>
            <a:spLocks noGrp="1"/>
          </p:cNvSpPr>
          <p:nvPr>
            <p:ph type="sldNum" sz="quarter" idx="5"/>
          </p:nvPr>
        </p:nvSpPr>
        <p:spPr/>
        <p:txBody>
          <a:bodyPr/>
          <a:lstStyle/>
          <a:p>
            <a:fld id="{4302478A-E39D-4B7D-9D31-9833F8868386}" type="slidenum">
              <a:rPr lang="en-US" smtClean="0"/>
              <a:t>34</a:t>
            </a:fld>
            <a:endParaRPr lang="en-US"/>
          </a:p>
        </p:txBody>
      </p:sp>
    </p:spTree>
    <p:extLst>
      <p:ext uri="{BB962C8B-B14F-4D97-AF65-F5344CB8AC3E}">
        <p14:creationId xmlns:p14="http://schemas.microsoft.com/office/powerpoint/2010/main" val="3902398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5B250F-088D-4B29-B94D-479D021EBF7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555152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35</a:t>
            </a:fld>
            <a:endParaRPr lang="en-US"/>
          </a:p>
        </p:txBody>
      </p:sp>
    </p:spTree>
    <p:extLst>
      <p:ext uri="{BB962C8B-B14F-4D97-AF65-F5344CB8AC3E}">
        <p14:creationId xmlns:p14="http://schemas.microsoft.com/office/powerpoint/2010/main" val="203858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37</a:t>
            </a:fld>
            <a:endParaRPr lang="en-US"/>
          </a:p>
        </p:txBody>
      </p:sp>
    </p:spTree>
    <p:extLst>
      <p:ext uri="{BB962C8B-B14F-4D97-AF65-F5344CB8AC3E}">
        <p14:creationId xmlns:p14="http://schemas.microsoft.com/office/powerpoint/2010/main" val="2443497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a:t>
            </a:r>
          </a:p>
        </p:txBody>
      </p:sp>
      <p:sp>
        <p:nvSpPr>
          <p:cNvPr id="4" name="Slide Number Placeholder 3"/>
          <p:cNvSpPr>
            <a:spLocks noGrp="1"/>
          </p:cNvSpPr>
          <p:nvPr>
            <p:ph type="sldNum" sz="quarter" idx="5"/>
          </p:nvPr>
        </p:nvSpPr>
        <p:spPr/>
        <p:txBody>
          <a:bodyPr/>
          <a:lstStyle/>
          <a:p>
            <a:fld id="{4302478A-E39D-4B7D-9D31-9833F8868386}" type="slidenum">
              <a:rPr lang="en-US" smtClean="0"/>
              <a:t>39</a:t>
            </a:fld>
            <a:endParaRPr lang="en-US"/>
          </a:p>
        </p:txBody>
      </p:sp>
    </p:spTree>
    <p:extLst>
      <p:ext uri="{BB962C8B-B14F-4D97-AF65-F5344CB8AC3E}">
        <p14:creationId xmlns:p14="http://schemas.microsoft.com/office/powerpoint/2010/main" val="196191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public comments from FRN/SEED Strategy – if already in there, a new FRN is duplicative/waste of time</a:t>
            </a:r>
          </a:p>
          <a:p>
            <a:r>
              <a:rPr lang="en-US" dirty="0"/>
              <a:t>Working paper, with just a few coauthors (common for economics)</a:t>
            </a:r>
          </a:p>
          <a:p>
            <a:r>
              <a:rPr lang="en-US" dirty="0"/>
              <a:t>What level of agency review would we want/need?</a:t>
            </a:r>
          </a:p>
          <a:p>
            <a:r>
              <a:rPr lang="en-US" dirty="0"/>
              <a:t>- Air emissions account went through a light BEA review before being published as a working paper</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5B250F-088D-4B29-B94D-479D021EBF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2540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t>
            </a:r>
          </a:p>
        </p:txBody>
      </p:sp>
      <p:sp>
        <p:nvSpPr>
          <p:cNvPr id="4" name="Slide Number Placeholder 3"/>
          <p:cNvSpPr>
            <a:spLocks noGrp="1"/>
          </p:cNvSpPr>
          <p:nvPr>
            <p:ph type="sldNum" sz="quarter" idx="5"/>
          </p:nvPr>
        </p:nvSpPr>
        <p:spPr/>
        <p:txBody>
          <a:bodyPr/>
          <a:lstStyle/>
          <a:p>
            <a:fld id="{4302478A-E39D-4B7D-9D31-9833F8868386}" type="slidenum">
              <a:rPr lang="en-US" smtClean="0"/>
              <a:t>5</a:t>
            </a:fld>
            <a:endParaRPr lang="en-US"/>
          </a:p>
        </p:txBody>
      </p:sp>
    </p:spTree>
    <p:extLst>
      <p:ext uri="{BB962C8B-B14F-4D97-AF65-F5344CB8AC3E}">
        <p14:creationId xmlns:p14="http://schemas.microsoft.com/office/powerpoint/2010/main" val="4081782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t>
            </a:r>
          </a:p>
        </p:txBody>
      </p:sp>
      <p:sp>
        <p:nvSpPr>
          <p:cNvPr id="4" name="Slide Number Placeholder 3"/>
          <p:cNvSpPr>
            <a:spLocks noGrp="1"/>
          </p:cNvSpPr>
          <p:nvPr>
            <p:ph type="sldNum" sz="quarter" idx="5"/>
          </p:nvPr>
        </p:nvSpPr>
        <p:spPr/>
        <p:txBody>
          <a:bodyPr/>
          <a:lstStyle/>
          <a:p>
            <a:fld id="{4302478A-E39D-4B7D-9D31-9833F8868386}" type="slidenum">
              <a:rPr lang="en-US" smtClean="0"/>
              <a:t>6</a:t>
            </a:fld>
            <a:endParaRPr lang="en-US"/>
          </a:p>
        </p:txBody>
      </p:sp>
    </p:spTree>
    <p:extLst>
      <p:ext uri="{BB962C8B-B14F-4D97-AF65-F5344CB8AC3E}">
        <p14:creationId xmlns:p14="http://schemas.microsoft.com/office/powerpoint/2010/main" val="3065135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7</a:t>
            </a:fld>
            <a:endParaRPr lang="en-US"/>
          </a:p>
        </p:txBody>
      </p:sp>
    </p:spTree>
    <p:extLst>
      <p:ext uri="{BB962C8B-B14F-4D97-AF65-F5344CB8AC3E}">
        <p14:creationId xmlns:p14="http://schemas.microsoft.com/office/powerpoint/2010/main" val="885227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8</a:t>
            </a:fld>
            <a:endParaRPr lang="en-US"/>
          </a:p>
        </p:txBody>
      </p:sp>
    </p:spTree>
    <p:extLst>
      <p:ext uri="{BB962C8B-B14F-4D97-AF65-F5344CB8AC3E}">
        <p14:creationId xmlns:p14="http://schemas.microsoft.com/office/powerpoint/2010/main" val="1350297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9</a:t>
            </a:fld>
            <a:endParaRPr lang="en-US"/>
          </a:p>
        </p:txBody>
      </p:sp>
    </p:spTree>
    <p:extLst>
      <p:ext uri="{BB962C8B-B14F-4D97-AF65-F5344CB8AC3E}">
        <p14:creationId xmlns:p14="http://schemas.microsoft.com/office/powerpoint/2010/main" val="852793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Kris</a:t>
            </a:r>
          </a:p>
        </p:txBody>
      </p:sp>
      <p:sp>
        <p:nvSpPr>
          <p:cNvPr id="4" name="Slide Number Placeholder 3"/>
          <p:cNvSpPr>
            <a:spLocks noGrp="1"/>
          </p:cNvSpPr>
          <p:nvPr>
            <p:ph type="sldNum" sz="quarter" idx="5"/>
          </p:nvPr>
        </p:nvSpPr>
        <p:spPr/>
        <p:txBody>
          <a:bodyPr/>
          <a:lstStyle/>
          <a:p>
            <a:fld id="{4302478A-E39D-4B7D-9D31-9833F8868386}" type="slidenum">
              <a:rPr lang="en-US" smtClean="0"/>
              <a:t>11</a:t>
            </a:fld>
            <a:endParaRPr lang="en-US"/>
          </a:p>
        </p:txBody>
      </p:sp>
    </p:spTree>
    <p:extLst>
      <p:ext uri="{BB962C8B-B14F-4D97-AF65-F5344CB8AC3E}">
        <p14:creationId xmlns:p14="http://schemas.microsoft.com/office/powerpoint/2010/main" val="2952298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Art × Climate Gallery (globalchange.gov)</a:t>
            </a:r>
            <a:endParaRPr lang="en-US" dirty="0"/>
          </a:p>
          <a:p>
            <a:endParaRPr lang="en-US" dirty="0"/>
          </a:p>
          <a:p>
            <a:r>
              <a:rPr lang="en-US" b="1" i="0" dirty="0">
                <a:solidFill>
                  <a:srgbClr val="333333"/>
                </a:solidFill>
                <a:effectLst/>
                <a:latin typeface="Roboto" panose="02000000000000000000" pitchFamily="2" charset="0"/>
              </a:rPr>
              <a:t>Artist's statement:</a:t>
            </a:r>
            <a:r>
              <a:rPr lang="en-US" b="0" i="0" dirty="0">
                <a:solidFill>
                  <a:srgbClr val="333333"/>
                </a:solidFill>
                <a:effectLst/>
                <a:latin typeface="Roboto" panose="02000000000000000000" pitchFamily="2" charset="0"/>
              </a:rPr>
              <a:t> '</a:t>
            </a:r>
            <a:r>
              <a:rPr lang="en-US" b="0" i="0" dirty="0" err="1">
                <a:solidFill>
                  <a:srgbClr val="333333"/>
                </a:solidFill>
                <a:effectLst/>
                <a:latin typeface="Roboto" panose="02000000000000000000" pitchFamily="2" charset="0"/>
              </a:rPr>
              <a:t>california</a:t>
            </a:r>
            <a:r>
              <a:rPr lang="en-US" b="0" i="0" dirty="0">
                <a:solidFill>
                  <a:srgbClr val="333333"/>
                </a:solidFill>
                <a:effectLst/>
                <a:latin typeface="Roboto" panose="02000000000000000000" pitchFamily="2" charset="0"/>
              </a:rPr>
              <a:t>' is a five-layer reductive woodcut that depicts an immense blaze trailing from a mountain range to a burning house. The piece was born in response to the California wildfires. The contrast between the bright flames and the dark sky is representative of the dramatic change between El Niño and La Niña years, which have a cyclical influence on fire in the region. The burning house speaks to the impact wildfires have on people, while the burning plains and mountains comment on the effect fire has on the planet.</a:t>
            </a:r>
            <a:endParaRPr lang="en-US" dirty="0"/>
          </a:p>
        </p:txBody>
      </p:sp>
      <p:sp>
        <p:nvSpPr>
          <p:cNvPr id="4" name="Slide Number Placeholder 3"/>
          <p:cNvSpPr>
            <a:spLocks noGrp="1"/>
          </p:cNvSpPr>
          <p:nvPr>
            <p:ph type="sldNum" sz="quarter" idx="5"/>
          </p:nvPr>
        </p:nvSpPr>
        <p:spPr/>
        <p:txBody>
          <a:bodyPr/>
          <a:lstStyle/>
          <a:p>
            <a:fld id="{4302478A-E39D-4B7D-9D31-9833F8868386}" type="slidenum">
              <a:rPr lang="en-US" smtClean="0"/>
              <a:t>12</a:t>
            </a:fld>
            <a:endParaRPr lang="en-US"/>
          </a:p>
        </p:txBody>
      </p:sp>
    </p:spTree>
    <p:extLst>
      <p:ext uri="{BB962C8B-B14F-4D97-AF65-F5344CB8AC3E}">
        <p14:creationId xmlns:p14="http://schemas.microsoft.com/office/powerpoint/2010/main" val="3857812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57D4192-72C9-4EED-A584-9A90833D3FCE}" type="datetime1">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634831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57A6EA2-AD55-4564-99F2-3F37A9DAAF6A}" type="datetime1">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3889853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CD13D5-22CE-4787-B415-D544A5AD3420}" type="datetime1">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277854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85777-6FD3-485A-BD19-6D4FFEC916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8FCA0E0-F4D8-421C-BDD2-D2B90BD7FD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7A58874-9AE2-45FF-B2B6-0AF84EDC1092}"/>
              </a:ext>
            </a:extLst>
          </p:cNvPr>
          <p:cNvSpPr>
            <a:spLocks noGrp="1"/>
          </p:cNvSpPr>
          <p:nvPr>
            <p:ph type="dt" sz="half" idx="10"/>
          </p:nvPr>
        </p:nvSpPr>
        <p:spPr/>
        <p:txBody>
          <a:bodyPr/>
          <a:lstStyle/>
          <a:p>
            <a:fld id="{B88ABA0D-E2CF-4CBD-9D1C-6DC035E8713C}" type="datetime1">
              <a:rPr lang="en-US" smtClean="0"/>
              <a:t>2/16/2024</a:t>
            </a:fld>
            <a:endParaRPr lang="en-US"/>
          </a:p>
        </p:txBody>
      </p:sp>
      <p:sp>
        <p:nvSpPr>
          <p:cNvPr id="5" name="Footer Placeholder 4">
            <a:extLst>
              <a:ext uri="{FF2B5EF4-FFF2-40B4-BE49-F238E27FC236}">
                <a16:creationId xmlns:a16="http://schemas.microsoft.com/office/drawing/2014/main" id="{A63753F4-5B52-4C64-861C-C40B16B9B6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E23B3B-09AB-464B-9735-5664F100B3AC}"/>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4047350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D3D5A-C92D-42CC-B04A-A1DA3082D3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C2A22BE-CF3E-481D-9BBE-E0D6F68867F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5EE150-94D5-4233-9EC9-93C87070E22E}"/>
              </a:ext>
            </a:extLst>
          </p:cNvPr>
          <p:cNvSpPr>
            <a:spLocks noGrp="1"/>
          </p:cNvSpPr>
          <p:nvPr>
            <p:ph type="dt" sz="half" idx="10"/>
          </p:nvPr>
        </p:nvSpPr>
        <p:spPr/>
        <p:txBody>
          <a:bodyPr/>
          <a:lstStyle/>
          <a:p>
            <a:fld id="{DFA084D9-F88F-4CBB-A0D5-D7B5F4DAE638}" type="datetime1">
              <a:rPr lang="en-US" smtClean="0"/>
              <a:t>2/16/2024</a:t>
            </a:fld>
            <a:endParaRPr lang="en-US"/>
          </a:p>
        </p:txBody>
      </p:sp>
      <p:sp>
        <p:nvSpPr>
          <p:cNvPr id="5" name="Footer Placeholder 4">
            <a:extLst>
              <a:ext uri="{FF2B5EF4-FFF2-40B4-BE49-F238E27FC236}">
                <a16:creationId xmlns:a16="http://schemas.microsoft.com/office/drawing/2014/main" id="{342C0DF5-E4CF-4131-ACDE-E1D07404F7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90492B-03CF-42EE-8C8D-B0C43953C60C}"/>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2663732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68203-62CC-4BBB-9631-09667B77B8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20250C-BD32-43E2-9DBD-9374FC498D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FC23029-9A30-4DC7-8B60-D8898514C829}"/>
              </a:ext>
            </a:extLst>
          </p:cNvPr>
          <p:cNvSpPr>
            <a:spLocks noGrp="1"/>
          </p:cNvSpPr>
          <p:nvPr>
            <p:ph type="dt" sz="half" idx="10"/>
          </p:nvPr>
        </p:nvSpPr>
        <p:spPr/>
        <p:txBody>
          <a:bodyPr/>
          <a:lstStyle/>
          <a:p>
            <a:fld id="{F3C1280D-3F25-4025-9080-46D25FA19844}" type="datetime1">
              <a:rPr lang="en-US" smtClean="0"/>
              <a:t>2/16/2024</a:t>
            </a:fld>
            <a:endParaRPr lang="en-US"/>
          </a:p>
        </p:txBody>
      </p:sp>
      <p:sp>
        <p:nvSpPr>
          <p:cNvPr id="5" name="Footer Placeholder 4">
            <a:extLst>
              <a:ext uri="{FF2B5EF4-FFF2-40B4-BE49-F238E27FC236}">
                <a16:creationId xmlns:a16="http://schemas.microsoft.com/office/drawing/2014/main" id="{E861026F-2109-422A-B4A8-72C4B7339A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7FD5D9-3A04-462C-BF99-1862BE03F27C}"/>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39404186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111F9-BA22-4D7B-9258-3E38A8EF89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A53EA6-0586-4F30-AA93-8306E9C4A6F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5935EA6-18C8-4A5B-86CE-A8AC9A1A67C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A4FAAEA-25C6-4026-B601-A735D1A35DDA}"/>
              </a:ext>
            </a:extLst>
          </p:cNvPr>
          <p:cNvSpPr>
            <a:spLocks noGrp="1"/>
          </p:cNvSpPr>
          <p:nvPr>
            <p:ph type="dt" sz="half" idx="10"/>
          </p:nvPr>
        </p:nvSpPr>
        <p:spPr/>
        <p:txBody>
          <a:bodyPr/>
          <a:lstStyle/>
          <a:p>
            <a:fld id="{760AE1B3-7251-4814-9C4F-4FD5E20FD2F8}" type="datetime1">
              <a:rPr lang="en-US" smtClean="0"/>
              <a:t>2/16/2024</a:t>
            </a:fld>
            <a:endParaRPr lang="en-US"/>
          </a:p>
        </p:txBody>
      </p:sp>
      <p:sp>
        <p:nvSpPr>
          <p:cNvPr id="6" name="Footer Placeholder 5">
            <a:extLst>
              <a:ext uri="{FF2B5EF4-FFF2-40B4-BE49-F238E27FC236}">
                <a16:creationId xmlns:a16="http://schemas.microsoft.com/office/drawing/2014/main" id="{8E08521C-2883-4EEB-838D-CEF494EBCE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6753B8-75AE-4E29-A2AF-6836EF40282E}"/>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242990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41CEF-E185-489F-A817-05DC67B1288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A06BD3E-3460-4082-9D74-43D7795C68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4AB969F-2154-4C2D-8445-E9C3B94F4B4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E578641-8131-453E-BBA1-F5ED4803C5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4820159-FAD1-4CB7-88B9-34A075DB883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B8BC404-1DB4-4309-93E0-37123344F6DF}"/>
              </a:ext>
            </a:extLst>
          </p:cNvPr>
          <p:cNvSpPr>
            <a:spLocks noGrp="1"/>
          </p:cNvSpPr>
          <p:nvPr>
            <p:ph type="dt" sz="half" idx="10"/>
          </p:nvPr>
        </p:nvSpPr>
        <p:spPr/>
        <p:txBody>
          <a:bodyPr/>
          <a:lstStyle/>
          <a:p>
            <a:fld id="{078E79CA-706D-4A91-AADB-4997215C9610}" type="datetime1">
              <a:rPr lang="en-US" smtClean="0"/>
              <a:t>2/16/2024</a:t>
            </a:fld>
            <a:endParaRPr lang="en-US"/>
          </a:p>
        </p:txBody>
      </p:sp>
      <p:sp>
        <p:nvSpPr>
          <p:cNvPr id="8" name="Footer Placeholder 7">
            <a:extLst>
              <a:ext uri="{FF2B5EF4-FFF2-40B4-BE49-F238E27FC236}">
                <a16:creationId xmlns:a16="http://schemas.microsoft.com/office/drawing/2014/main" id="{9BBA7B8B-48C3-4BE0-A31C-F257B4F188D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BDE5312-F9F1-47C2-B730-67B59F9E50A7}"/>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33595928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18C5E-171D-4BC5-9018-2EB08CBDB42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C120916-2E90-4E4F-9D63-BB9202E0D4BE}"/>
              </a:ext>
            </a:extLst>
          </p:cNvPr>
          <p:cNvSpPr>
            <a:spLocks noGrp="1"/>
          </p:cNvSpPr>
          <p:nvPr>
            <p:ph type="dt" sz="half" idx="10"/>
          </p:nvPr>
        </p:nvSpPr>
        <p:spPr/>
        <p:txBody>
          <a:bodyPr/>
          <a:lstStyle/>
          <a:p>
            <a:fld id="{FB4E0E49-027B-40EC-83CB-84FD9DE0653F}" type="datetime1">
              <a:rPr lang="en-US" smtClean="0"/>
              <a:t>2/16/2024</a:t>
            </a:fld>
            <a:endParaRPr lang="en-US"/>
          </a:p>
        </p:txBody>
      </p:sp>
      <p:sp>
        <p:nvSpPr>
          <p:cNvPr id="4" name="Footer Placeholder 3">
            <a:extLst>
              <a:ext uri="{FF2B5EF4-FFF2-40B4-BE49-F238E27FC236}">
                <a16:creationId xmlns:a16="http://schemas.microsoft.com/office/drawing/2014/main" id="{C28228F5-A497-4C4A-A60F-47A39C9CD41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C47520-E681-42E3-AA0C-827ABDBAF384}"/>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13991009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AB51203-16C8-424C-8C71-1A275BCBA5DF}"/>
              </a:ext>
            </a:extLst>
          </p:cNvPr>
          <p:cNvSpPr>
            <a:spLocks noGrp="1"/>
          </p:cNvSpPr>
          <p:nvPr>
            <p:ph type="dt" sz="half" idx="10"/>
          </p:nvPr>
        </p:nvSpPr>
        <p:spPr/>
        <p:txBody>
          <a:bodyPr/>
          <a:lstStyle/>
          <a:p>
            <a:fld id="{5D15B5B1-CD25-436A-9910-B951F8E80CE7}" type="datetime1">
              <a:rPr lang="en-US" smtClean="0"/>
              <a:t>2/16/2024</a:t>
            </a:fld>
            <a:endParaRPr lang="en-US"/>
          </a:p>
        </p:txBody>
      </p:sp>
      <p:sp>
        <p:nvSpPr>
          <p:cNvPr id="3" name="Footer Placeholder 2">
            <a:extLst>
              <a:ext uri="{FF2B5EF4-FFF2-40B4-BE49-F238E27FC236}">
                <a16:creationId xmlns:a16="http://schemas.microsoft.com/office/drawing/2014/main" id="{8931418F-3590-44BA-853A-81CB9F8FD4C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FF245B3-92FB-4FEB-ACC0-03D458B114A3}"/>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51466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F050A-74A6-4D94-AC89-B3CC826BDD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3C9A604-01A4-4322-B534-BEEC9E813E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3DF7574-03B4-434F-AB71-7AEAE4A9E5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581B497-F399-4BE0-B2A7-89E7C8FD91BB}"/>
              </a:ext>
            </a:extLst>
          </p:cNvPr>
          <p:cNvSpPr>
            <a:spLocks noGrp="1"/>
          </p:cNvSpPr>
          <p:nvPr>
            <p:ph type="dt" sz="half" idx="10"/>
          </p:nvPr>
        </p:nvSpPr>
        <p:spPr/>
        <p:txBody>
          <a:bodyPr/>
          <a:lstStyle/>
          <a:p>
            <a:fld id="{35B8031B-42F4-48A6-906D-A654C821500E}" type="datetime1">
              <a:rPr lang="en-US" smtClean="0"/>
              <a:t>2/16/2024</a:t>
            </a:fld>
            <a:endParaRPr lang="en-US"/>
          </a:p>
        </p:txBody>
      </p:sp>
      <p:sp>
        <p:nvSpPr>
          <p:cNvPr id="6" name="Footer Placeholder 5">
            <a:extLst>
              <a:ext uri="{FF2B5EF4-FFF2-40B4-BE49-F238E27FC236}">
                <a16:creationId xmlns:a16="http://schemas.microsoft.com/office/drawing/2014/main" id="{CFAFB4B0-ECB4-49DF-9747-E30D5EFB6C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8C5718-3C74-4C68-A26F-7AC1143F382E}"/>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2225805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4600D67-A9F0-4442-BF93-07ACE7EBA5A2}" type="datetime1">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3113768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0F91C-E954-4D5F-A7B3-EF052A2027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7BF5CB4-D711-44F8-B8DE-24574FC949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41F24BE-6D0E-4A84-8356-F2D7554033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7EF5F93-61B0-428D-BB85-BB77DFD37014}"/>
              </a:ext>
            </a:extLst>
          </p:cNvPr>
          <p:cNvSpPr>
            <a:spLocks noGrp="1"/>
          </p:cNvSpPr>
          <p:nvPr>
            <p:ph type="dt" sz="half" idx="10"/>
          </p:nvPr>
        </p:nvSpPr>
        <p:spPr/>
        <p:txBody>
          <a:bodyPr/>
          <a:lstStyle/>
          <a:p>
            <a:fld id="{73BEC26C-42AA-4105-B0A6-A2B4F7421BEF}" type="datetime1">
              <a:rPr lang="en-US" smtClean="0"/>
              <a:t>2/16/2024</a:t>
            </a:fld>
            <a:endParaRPr lang="en-US"/>
          </a:p>
        </p:txBody>
      </p:sp>
      <p:sp>
        <p:nvSpPr>
          <p:cNvPr id="6" name="Footer Placeholder 5">
            <a:extLst>
              <a:ext uri="{FF2B5EF4-FFF2-40B4-BE49-F238E27FC236}">
                <a16:creationId xmlns:a16="http://schemas.microsoft.com/office/drawing/2014/main" id="{8DDD9A5A-97A4-483D-B41D-83280100DE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C29535-8F06-4A1B-9468-577E6514E43C}"/>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35154271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D847D-1E51-4F63-B28E-BFA3F30A90A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4836253-4219-482E-A0B0-FAC1B80B64F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53F1C2-BF93-4BE1-9C1D-FBF21A1BCE43}"/>
              </a:ext>
            </a:extLst>
          </p:cNvPr>
          <p:cNvSpPr>
            <a:spLocks noGrp="1"/>
          </p:cNvSpPr>
          <p:nvPr>
            <p:ph type="dt" sz="half" idx="10"/>
          </p:nvPr>
        </p:nvSpPr>
        <p:spPr/>
        <p:txBody>
          <a:bodyPr/>
          <a:lstStyle/>
          <a:p>
            <a:fld id="{B32D5618-3E26-4DE7-8214-FB3901966CA5}" type="datetime1">
              <a:rPr lang="en-US" smtClean="0"/>
              <a:t>2/16/2024</a:t>
            </a:fld>
            <a:endParaRPr lang="en-US"/>
          </a:p>
        </p:txBody>
      </p:sp>
      <p:sp>
        <p:nvSpPr>
          <p:cNvPr id="5" name="Footer Placeholder 4">
            <a:extLst>
              <a:ext uri="{FF2B5EF4-FFF2-40B4-BE49-F238E27FC236}">
                <a16:creationId xmlns:a16="http://schemas.microsoft.com/office/drawing/2014/main" id="{4B3A3BAB-F191-4EB8-9A41-A4D39971AB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D81EDF-5DB2-4129-98FB-952AEC5109CB}"/>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41332181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E89272-AFF9-44E4-AC02-965B235FC4C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128C5C-9D5C-4749-B023-4565F68A3E6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6EFD1B-FF45-484C-BD55-207B73E916BB}"/>
              </a:ext>
            </a:extLst>
          </p:cNvPr>
          <p:cNvSpPr>
            <a:spLocks noGrp="1"/>
          </p:cNvSpPr>
          <p:nvPr>
            <p:ph type="dt" sz="half" idx="10"/>
          </p:nvPr>
        </p:nvSpPr>
        <p:spPr/>
        <p:txBody>
          <a:bodyPr/>
          <a:lstStyle/>
          <a:p>
            <a:fld id="{C25E3F05-78DC-4529-9C0C-390F74291AEF}" type="datetime1">
              <a:rPr lang="en-US" smtClean="0"/>
              <a:t>2/16/2024</a:t>
            </a:fld>
            <a:endParaRPr lang="en-US"/>
          </a:p>
        </p:txBody>
      </p:sp>
      <p:sp>
        <p:nvSpPr>
          <p:cNvPr id="5" name="Footer Placeholder 4">
            <a:extLst>
              <a:ext uri="{FF2B5EF4-FFF2-40B4-BE49-F238E27FC236}">
                <a16:creationId xmlns:a16="http://schemas.microsoft.com/office/drawing/2014/main" id="{C315C2E2-9EEB-48D6-91D2-839F5569FE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CF0FE7-41A5-4AA3-99CF-C4C4C7B370C6}"/>
              </a:ext>
            </a:extLst>
          </p:cNvPr>
          <p:cNvSpPr>
            <a:spLocks noGrp="1"/>
          </p:cNvSpPr>
          <p:nvPr>
            <p:ph type="sldNum" sz="quarter" idx="12"/>
          </p:nvPr>
        </p:nvSpPr>
        <p:spPr/>
        <p:txBody>
          <a:bodyPr/>
          <a:lstStyle/>
          <a:p>
            <a:fld id="{E3D20439-8241-410B-B522-E4E311509C4A}" type="slidenum">
              <a:rPr lang="en-US" smtClean="0"/>
              <a:t>‹#›</a:t>
            </a:fld>
            <a:endParaRPr lang="en-US"/>
          </a:p>
        </p:txBody>
      </p:sp>
    </p:spTree>
    <p:extLst>
      <p:ext uri="{BB962C8B-B14F-4D97-AF65-F5344CB8AC3E}">
        <p14:creationId xmlns:p14="http://schemas.microsoft.com/office/powerpoint/2010/main" val="28158014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0BF5E-4E22-4D40-B298-29F0BC03401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D28C19-212B-48CE-AF19-4AEEC34085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44A9A09-628D-48E5-802A-4079D5E0FCF2}"/>
              </a:ext>
            </a:extLst>
          </p:cNvPr>
          <p:cNvSpPr>
            <a:spLocks noGrp="1"/>
          </p:cNvSpPr>
          <p:nvPr>
            <p:ph type="dt" sz="half" idx="10"/>
          </p:nvPr>
        </p:nvSpPr>
        <p:spPr/>
        <p:txBody>
          <a:bodyPr/>
          <a:lstStyle/>
          <a:p>
            <a:fld id="{CBFE711F-DB85-47A8-9660-36D6A47A71D8}" type="datetime1">
              <a:rPr lang="en-US" smtClean="0"/>
              <a:t>2/16/2024</a:t>
            </a:fld>
            <a:endParaRPr lang="en-US"/>
          </a:p>
        </p:txBody>
      </p:sp>
      <p:sp>
        <p:nvSpPr>
          <p:cNvPr id="5" name="Footer Placeholder 4">
            <a:extLst>
              <a:ext uri="{FF2B5EF4-FFF2-40B4-BE49-F238E27FC236}">
                <a16:creationId xmlns:a16="http://schemas.microsoft.com/office/drawing/2014/main" id="{A70103CD-D9BB-45D6-825F-0B62F4127F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C7218A-79BB-4D2A-95C6-869645D8443B}"/>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34775456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89161-3BF8-45B8-A4AD-698C152F9F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EF01FA-9A5C-466D-A4ED-4EE7F9F357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19E94F-EE58-43CC-831A-9510AF31373B}"/>
              </a:ext>
            </a:extLst>
          </p:cNvPr>
          <p:cNvSpPr>
            <a:spLocks noGrp="1"/>
          </p:cNvSpPr>
          <p:nvPr>
            <p:ph type="dt" sz="half" idx="10"/>
          </p:nvPr>
        </p:nvSpPr>
        <p:spPr/>
        <p:txBody>
          <a:bodyPr/>
          <a:lstStyle/>
          <a:p>
            <a:fld id="{C217DF58-C463-48DF-AB5E-DC138FFCAD81}" type="datetime1">
              <a:rPr lang="en-US" smtClean="0"/>
              <a:t>2/16/2024</a:t>
            </a:fld>
            <a:endParaRPr lang="en-US"/>
          </a:p>
        </p:txBody>
      </p:sp>
      <p:sp>
        <p:nvSpPr>
          <p:cNvPr id="5" name="Footer Placeholder 4">
            <a:extLst>
              <a:ext uri="{FF2B5EF4-FFF2-40B4-BE49-F238E27FC236}">
                <a16:creationId xmlns:a16="http://schemas.microsoft.com/office/drawing/2014/main" id="{5571119C-4B5E-4F65-A53B-5C320FFAD2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9E9983-E0B5-4345-B14F-4A4A1CD64FDB}"/>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33434413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FA49F-AC75-4509-A6EB-56FFADB797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C2B699B-D554-4652-8B11-BF37245182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593C9ED-F6F8-4C74-907B-4ACB8EA30F8D}"/>
              </a:ext>
            </a:extLst>
          </p:cNvPr>
          <p:cNvSpPr>
            <a:spLocks noGrp="1"/>
          </p:cNvSpPr>
          <p:nvPr>
            <p:ph type="dt" sz="half" idx="10"/>
          </p:nvPr>
        </p:nvSpPr>
        <p:spPr/>
        <p:txBody>
          <a:bodyPr/>
          <a:lstStyle/>
          <a:p>
            <a:fld id="{F80B6152-BE4E-4257-92A4-DA979DB32666}" type="datetime1">
              <a:rPr lang="en-US" smtClean="0"/>
              <a:t>2/16/2024</a:t>
            </a:fld>
            <a:endParaRPr lang="en-US"/>
          </a:p>
        </p:txBody>
      </p:sp>
      <p:sp>
        <p:nvSpPr>
          <p:cNvPr id="5" name="Footer Placeholder 4">
            <a:extLst>
              <a:ext uri="{FF2B5EF4-FFF2-40B4-BE49-F238E27FC236}">
                <a16:creationId xmlns:a16="http://schemas.microsoft.com/office/drawing/2014/main" id="{E1CEAB0C-956A-4D53-89CE-6293368FCF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AB1673-0498-43F5-96A7-3F267A07A546}"/>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14024295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39E44-3E12-4BDA-9292-3977B3AEFC6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AABE05-B9E0-4BE5-B92C-147B240CF11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586073-D73D-4153-B4A1-0DFFD398C5A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3F9636-E7ED-4A0A-A984-8E2745F141B0}"/>
              </a:ext>
            </a:extLst>
          </p:cNvPr>
          <p:cNvSpPr>
            <a:spLocks noGrp="1"/>
          </p:cNvSpPr>
          <p:nvPr>
            <p:ph type="dt" sz="half" idx="10"/>
          </p:nvPr>
        </p:nvSpPr>
        <p:spPr/>
        <p:txBody>
          <a:bodyPr/>
          <a:lstStyle/>
          <a:p>
            <a:fld id="{C73298CF-32B7-43B2-9FFC-69F2118B8DA2}" type="datetime1">
              <a:rPr lang="en-US" smtClean="0"/>
              <a:t>2/16/2024</a:t>
            </a:fld>
            <a:endParaRPr lang="en-US"/>
          </a:p>
        </p:txBody>
      </p:sp>
      <p:sp>
        <p:nvSpPr>
          <p:cNvPr id="6" name="Footer Placeholder 5">
            <a:extLst>
              <a:ext uri="{FF2B5EF4-FFF2-40B4-BE49-F238E27FC236}">
                <a16:creationId xmlns:a16="http://schemas.microsoft.com/office/drawing/2014/main" id="{5CC09EC4-9028-4DFA-B465-1DD1665066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2402E9-D125-4B43-BCFA-53B9791FED36}"/>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440745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3E32C-79C7-4196-B398-B9DF87FD7D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21A868-946C-49EB-B400-10DAAFCCED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656C7D-4CB6-4207-B981-5E4BCE0DA28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76BABED-3065-4DC9-99C3-F8279DA94E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146FE1-BB33-4C3C-9C4E-7201388A54D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A6FACF-C33E-43C3-BD95-F3424066BA9C}"/>
              </a:ext>
            </a:extLst>
          </p:cNvPr>
          <p:cNvSpPr>
            <a:spLocks noGrp="1"/>
          </p:cNvSpPr>
          <p:nvPr>
            <p:ph type="dt" sz="half" idx="10"/>
          </p:nvPr>
        </p:nvSpPr>
        <p:spPr/>
        <p:txBody>
          <a:bodyPr/>
          <a:lstStyle/>
          <a:p>
            <a:fld id="{3B360317-E0D6-4360-9C8B-477C47B51B75}" type="datetime1">
              <a:rPr lang="en-US" smtClean="0"/>
              <a:t>2/16/2024</a:t>
            </a:fld>
            <a:endParaRPr lang="en-US"/>
          </a:p>
        </p:txBody>
      </p:sp>
      <p:sp>
        <p:nvSpPr>
          <p:cNvPr id="8" name="Footer Placeholder 7">
            <a:extLst>
              <a:ext uri="{FF2B5EF4-FFF2-40B4-BE49-F238E27FC236}">
                <a16:creationId xmlns:a16="http://schemas.microsoft.com/office/drawing/2014/main" id="{761347F0-9E60-43AB-B978-102EE8AB12E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9A9A012-11CA-4001-B47B-DD04518EA572}"/>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820566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9261-CE42-4EF2-8062-5DC7EA1EB66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E2CA131-B325-401F-B999-77F94DDB144E}"/>
              </a:ext>
            </a:extLst>
          </p:cNvPr>
          <p:cNvSpPr>
            <a:spLocks noGrp="1"/>
          </p:cNvSpPr>
          <p:nvPr>
            <p:ph type="dt" sz="half" idx="10"/>
          </p:nvPr>
        </p:nvSpPr>
        <p:spPr/>
        <p:txBody>
          <a:bodyPr/>
          <a:lstStyle/>
          <a:p>
            <a:fld id="{E107912C-7CBE-44FC-906E-EF2BE368913C}" type="datetime1">
              <a:rPr lang="en-US" smtClean="0"/>
              <a:t>2/16/2024</a:t>
            </a:fld>
            <a:endParaRPr lang="en-US"/>
          </a:p>
        </p:txBody>
      </p:sp>
      <p:sp>
        <p:nvSpPr>
          <p:cNvPr id="4" name="Footer Placeholder 3">
            <a:extLst>
              <a:ext uri="{FF2B5EF4-FFF2-40B4-BE49-F238E27FC236}">
                <a16:creationId xmlns:a16="http://schemas.microsoft.com/office/drawing/2014/main" id="{9052AA44-342D-481B-B384-18B5F8422E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16CDA17-AF5C-426D-9298-F6A0D95575F0}"/>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30303372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EEE941-D8F5-4FEC-91C8-B343E60E4C03}"/>
              </a:ext>
            </a:extLst>
          </p:cNvPr>
          <p:cNvSpPr>
            <a:spLocks noGrp="1"/>
          </p:cNvSpPr>
          <p:nvPr>
            <p:ph type="dt" sz="half" idx="10"/>
          </p:nvPr>
        </p:nvSpPr>
        <p:spPr/>
        <p:txBody>
          <a:bodyPr/>
          <a:lstStyle/>
          <a:p>
            <a:fld id="{827B5648-B6C2-457E-8625-CBE322986345}" type="datetime1">
              <a:rPr lang="en-US" smtClean="0"/>
              <a:t>2/16/2024</a:t>
            </a:fld>
            <a:endParaRPr lang="en-US"/>
          </a:p>
        </p:txBody>
      </p:sp>
      <p:sp>
        <p:nvSpPr>
          <p:cNvPr id="3" name="Footer Placeholder 2">
            <a:extLst>
              <a:ext uri="{FF2B5EF4-FFF2-40B4-BE49-F238E27FC236}">
                <a16:creationId xmlns:a16="http://schemas.microsoft.com/office/drawing/2014/main" id="{761587C6-A875-43AA-80B3-A7ACB8ACF4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77A6BB8-678E-426B-943D-EF0FDC4EAD42}"/>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2086236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E6689A3-ACB9-4A5F-91A4-6FFA0F9F6A1A}" type="datetime1">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25130690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806B2-91CB-447F-9FB5-28EDAE8DA2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469FB51-78BC-4F54-8AF6-1C6B2395CB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07C0047-F05F-4FE2-9160-0FABE4880D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7D8DD9-2C3A-4F72-A2A2-BC7595152D0A}"/>
              </a:ext>
            </a:extLst>
          </p:cNvPr>
          <p:cNvSpPr>
            <a:spLocks noGrp="1"/>
          </p:cNvSpPr>
          <p:nvPr>
            <p:ph type="dt" sz="half" idx="10"/>
          </p:nvPr>
        </p:nvSpPr>
        <p:spPr/>
        <p:txBody>
          <a:bodyPr/>
          <a:lstStyle/>
          <a:p>
            <a:fld id="{AADBF6A4-955D-4141-AE47-767493212BE3}" type="datetime1">
              <a:rPr lang="en-US" smtClean="0"/>
              <a:t>2/16/2024</a:t>
            </a:fld>
            <a:endParaRPr lang="en-US"/>
          </a:p>
        </p:txBody>
      </p:sp>
      <p:sp>
        <p:nvSpPr>
          <p:cNvPr id="6" name="Footer Placeholder 5">
            <a:extLst>
              <a:ext uri="{FF2B5EF4-FFF2-40B4-BE49-F238E27FC236}">
                <a16:creationId xmlns:a16="http://schemas.microsoft.com/office/drawing/2014/main" id="{029BF14A-0868-4FD8-AFA5-F853AA700F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6855D5-CAB4-4307-B5C5-6C2117535970}"/>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1009728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A10E1-55A4-4C6B-9856-220837EA70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AC6D22F-40E3-4777-AE17-E8BE0D3B0F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AEB3307-8DBB-4CE9-B292-BACBECA1EB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053A10-F03D-4E75-9244-70CD5678E72A}"/>
              </a:ext>
            </a:extLst>
          </p:cNvPr>
          <p:cNvSpPr>
            <a:spLocks noGrp="1"/>
          </p:cNvSpPr>
          <p:nvPr>
            <p:ph type="dt" sz="half" idx="10"/>
          </p:nvPr>
        </p:nvSpPr>
        <p:spPr/>
        <p:txBody>
          <a:bodyPr/>
          <a:lstStyle/>
          <a:p>
            <a:fld id="{98F6BF82-1694-4876-8A47-CD4B2F0821A4}" type="datetime1">
              <a:rPr lang="en-US" smtClean="0"/>
              <a:t>2/16/2024</a:t>
            </a:fld>
            <a:endParaRPr lang="en-US"/>
          </a:p>
        </p:txBody>
      </p:sp>
      <p:sp>
        <p:nvSpPr>
          <p:cNvPr id="6" name="Footer Placeholder 5">
            <a:extLst>
              <a:ext uri="{FF2B5EF4-FFF2-40B4-BE49-F238E27FC236}">
                <a16:creationId xmlns:a16="http://schemas.microsoft.com/office/drawing/2014/main" id="{483F772A-4926-41E2-B7DC-AA93E101FD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77010F-4132-42E6-86D3-ABC9AEAC5D04}"/>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39688342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0480B-2699-415A-8593-ECBF26753C1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37B50B-2FAB-4F92-89BB-0E69DEA346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DE25BA-7EE4-4079-9A11-8ED971FB0F31}"/>
              </a:ext>
            </a:extLst>
          </p:cNvPr>
          <p:cNvSpPr>
            <a:spLocks noGrp="1"/>
          </p:cNvSpPr>
          <p:nvPr>
            <p:ph type="dt" sz="half" idx="10"/>
          </p:nvPr>
        </p:nvSpPr>
        <p:spPr/>
        <p:txBody>
          <a:bodyPr/>
          <a:lstStyle/>
          <a:p>
            <a:fld id="{9D4C8AF2-F7C7-4241-A848-E0C18A58DBF9}" type="datetime1">
              <a:rPr lang="en-US" smtClean="0"/>
              <a:t>2/16/2024</a:t>
            </a:fld>
            <a:endParaRPr lang="en-US"/>
          </a:p>
        </p:txBody>
      </p:sp>
      <p:sp>
        <p:nvSpPr>
          <p:cNvPr id="5" name="Footer Placeholder 4">
            <a:extLst>
              <a:ext uri="{FF2B5EF4-FFF2-40B4-BE49-F238E27FC236}">
                <a16:creationId xmlns:a16="http://schemas.microsoft.com/office/drawing/2014/main" id="{C8E7009C-9FBD-48ED-857D-1E791C3BD3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A97DD9-A07D-423E-9855-642FF74C9E81}"/>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24988444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D1681AC-6A4A-446D-BC63-D51A1A848D2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CA92603-8037-48D5-9C88-81BB0404990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29937B-A11A-4611-8189-17DB001928A5}"/>
              </a:ext>
            </a:extLst>
          </p:cNvPr>
          <p:cNvSpPr>
            <a:spLocks noGrp="1"/>
          </p:cNvSpPr>
          <p:nvPr>
            <p:ph type="dt" sz="half" idx="10"/>
          </p:nvPr>
        </p:nvSpPr>
        <p:spPr/>
        <p:txBody>
          <a:bodyPr/>
          <a:lstStyle/>
          <a:p>
            <a:fld id="{52E18C63-5AB0-47C4-9171-D79E20255BFC}" type="datetime1">
              <a:rPr lang="en-US" smtClean="0"/>
              <a:t>2/16/2024</a:t>
            </a:fld>
            <a:endParaRPr lang="en-US"/>
          </a:p>
        </p:txBody>
      </p:sp>
      <p:sp>
        <p:nvSpPr>
          <p:cNvPr id="5" name="Footer Placeholder 4">
            <a:extLst>
              <a:ext uri="{FF2B5EF4-FFF2-40B4-BE49-F238E27FC236}">
                <a16:creationId xmlns:a16="http://schemas.microsoft.com/office/drawing/2014/main" id="{9A6835C8-3668-486A-98C2-2D06471BD9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0BB4BC-4151-4BFE-8299-D216E006F270}"/>
              </a:ext>
            </a:extLst>
          </p:cNvPr>
          <p:cNvSpPr>
            <a:spLocks noGrp="1"/>
          </p:cNvSpPr>
          <p:nvPr>
            <p:ph type="sldNum" sz="quarter" idx="12"/>
          </p:nvPr>
        </p:nvSpPr>
        <p:spPr/>
        <p:txBody>
          <a:bodyPr/>
          <a:lstStyle/>
          <a:p>
            <a:fld id="{4EF4370C-F3CC-4B56-8727-B077D9699015}" type="slidenum">
              <a:rPr lang="en-US" smtClean="0"/>
              <a:t>‹#›</a:t>
            </a:fld>
            <a:endParaRPr lang="en-US"/>
          </a:p>
        </p:txBody>
      </p:sp>
    </p:spTree>
    <p:extLst>
      <p:ext uri="{BB962C8B-B14F-4D97-AF65-F5344CB8AC3E}">
        <p14:creationId xmlns:p14="http://schemas.microsoft.com/office/powerpoint/2010/main" val="3905175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A4BD3D-7723-4531-B45F-723FDD2A1CE9}" type="datetime1">
              <a:rPr lang="en-US" smtClean="0"/>
              <a:t>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2032397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54DB352-75EC-4A7B-B625-192E04FADD58}" type="datetime1">
              <a:rPr lang="en-US" smtClean="0"/>
              <a:t>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3356223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8AD2C9C-7B87-494C-9281-62DAB7DB6B6B}" type="datetime1">
              <a:rPr lang="en-US" smtClean="0"/>
              <a:t>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4634145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FE4131-07F4-4513-9484-9E0B6BF5090E}" type="datetime1">
              <a:rPr lang="en-US" smtClean="0"/>
              <a:t>2/16/2024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1881435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8E6649-FE42-459F-AC05-1D23EEB0EB02}" type="datetime1">
              <a:rPr lang="en-US" smtClean="0"/>
              <a:t>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96740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B712423-D922-46C0-B4B6-57399FEFB4EC}" type="datetime1">
              <a:rPr lang="en-US" smtClean="0"/>
              <a:t>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132BCE-A333-41F7-BE5A-B72F088F12AE}" type="slidenum">
              <a:rPr lang="en-US" smtClean="0"/>
              <a:t>‹#›</a:t>
            </a:fld>
            <a:endParaRPr lang="en-US"/>
          </a:p>
        </p:txBody>
      </p:sp>
    </p:spTree>
    <p:extLst>
      <p:ext uri="{BB962C8B-B14F-4D97-AF65-F5344CB8AC3E}">
        <p14:creationId xmlns:p14="http://schemas.microsoft.com/office/powerpoint/2010/main" val="210278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2E82B7-37D9-48A6-97CA-AE2D40D1FC60}" type="datetime1">
              <a:rPr lang="en-US" smtClean="0"/>
              <a:t>2/16/2024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132BCE-A333-41F7-BE5A-B72F088F12AE}" type="slidenum">
              <a:rPr lang="en-US" smtClean="0"/>
              <a:t>‹#›</a:t>
            </a:fld>
            <a:endParaRPr lang="en-US"/>
          </a:p>
        </p:txBody>
      </p:sp>
    </p:spTree>
    <p:extLst>
      <p:ext uri="{BB962C8B-B14F-4D97-AF65-F5344CB8AC3E}">
        <p14:creationId xmlns:p14="http://schemas.microsoft.com/office/powerpoint/2010/main" val="359745690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FCD524-24C7-4D50-8929-FDD477D91C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0DB8DE-5204-4353-936C-94328B9715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2DC259-F3DE-4D57-93CA-325997F736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0DF2E8-8C1C-4DF8-8B5F-B560AA5F52B8}" type="datetime1">
              <a:rPr lang="en-US" smtClean="0"/>
              <a:t>2/16/2024</a:t>
            </a:fld>
            <a:endParaRPr lang="en-US"/>
          </a:p>
        </p:txBody>
      </p:sp>
      <p:sp>
        <p:nvSpPr>
          <p:cNvPr id="5" name="Footer Placeholder 4">
            <a:extLst>
              <a:ext uri="{FF2B5EF4-FFF2-40B4-BE49-F238E27FC236}">
                <a16:creationId xmlns:a16="http://schemas.microsoft.com/office/drawing/2014/main" id="{C687CBD2-B9F6-4B79-B76A-F1A604A289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F1746F0-9EA9-4020-80EF-4216FF8BB1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D20439-8241-410B-B522-E4E311509C4A}" type="slidenum">
              <a:rPr lang="en-US" smtClean="0"/>
              <a:t>‹#›</a:t>
            </a:fld>
            <a:endParaRPr lang="en-US"/>
          </a:p>
        </p:txBody>
      </p:sp>
    </p:spTree>
    <p:extLst>
      <p:ext uri="{BB962C8B-B14F-4D97-AF65-F5344CB8AC3E}">
        <p14:creationId xmlns:p14="http://schemas.microsoft.com/office/powerpoint/2010/main" val="36907416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ED2E8A-9954-41EF-A119-0140AAB8A2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82D9D3-7602-4E95-904A-578C88B070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29E364-6E07-4D47-B397-DC76FCC3AE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86EC85-35B9-4CFA-85D5-BC44E17FDE64}" type="datetime1">
              <a:rPr lang="en-US" smtClean="0"/>
              <a:t>2/16/2024</a:t>
            </a:fld>
            <a:endParaRPr lang="en-US"/>
          </a:p>
        </p:txBody>
      </p:sp>
      <p:sp>
        <p:nvSpPr>
          <p:cNvPr id="5" name="Footer Placeholder 4">
            <a:extLst>
              <a:ext uri="{FF2B5EF4-FFF2-40B4-BE49-F238E27FC236}">
                <a16:creationId xmlns:a16="http://schemas.microsoft.com/office/drawing/2014/main" id="{2D580E3B-7AAA-46B8-B3D3-C64ED6AA61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82D0717-35C1-4F1B-A166-8E0A543DA6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F4370C-F3CC-4B56-8727-B077D9699015}" type="slidenum">
              <a:rPr lang="en-US" smtClean="0"/>
              <a:t>‹#›</a:t>
            </a:fld>
            <a:endParaRPr lang="en-US"/>
          </a:p>
        </p:txBody>
      </p:sp>
    </p:spTree>
    <p:extLst>
      <p:ext uri="{BB962C8B-B14F-4D97-AF65-F5344CB8AC3E}">
        <p14:creationId xmlns:p14="http://schemas.microsoft.com/office/powerpoint/2010/main" val="312097385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8.xml"/><Relationship Id="rId4" Type="http://schemas.openxmlformats.org/officeDocument/2006/relationships/hyperlink" Target="https://www.ncei.noaa.gov/access/billions/"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fema.gov/sites/default/files/2020-06/national_disaster_recovery_framework_2nd.pdf" TargetMode="External"/><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hyperlink" Target="https://www.igic.org/category/igic-blog/index.php"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hyperlink" Target="https://www.ncei.noaa.gov/access/billions/time-serie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hyperlink" Target="https://www.fema.gov/sites/default/files/2020-07/fema_mitsaves-factsheet_2018.pdf"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8.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seea.un.org/events/london-group-environmental-accounting-29th-meeting" TargetMode="External"/><Relationship Id="rId2" Type="http://schemas.openxmlformats.org/officeDocument/2006/relationships/hyperlink" Target="https://hazards.colorado.edu/workshop/2024" TargetMode="External"/><Relationship Id="rId1" Type="http://schemas.openxmlformats.org/officeDocument/2006/relationships/slideLayout" Target="../slideLayouts/slideLayout29.xml"/><Relationship Id="rId4" Type="http://schemas.openxmlformats.org/officeDocument/2006/relationships/hyperlink" Target="https://conference.ifas.ufl.edu/aces/call-session-proposals.php"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hazards.colorado.edu/workshop/save-the-dates" TargetMode="External"/><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CA5EA-5865-3D23-0031-E5DBEA9A0764}"/>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AC205DF3-BF60-10F2-B398-7FC5C8A332C6}"/>
              </a:ext>
            </a:extLst>
          </p:cNvPr>
          <p:cNvSpPr>
            <a:spLocks noGrp="1"/>
          </p:cNvSpPr>
          <p:nvPr>
            <p:ph type="subTitle" idx="1"/>
          </p:nvPr>
        </p:nvSpPr>
        <p:spPr/>
        <p:txBody>
          <a:bodyPr/>
          <a:lstStyle/>
          <a:p>
            <a:endParaRPr lang="en-US"/>
          </a:p>
        </p:txBody>
      </p:sp>
      <p:pic>
        <p:nvPicPr>
          <p:cNvPr id="1026" name="Picture 2" descr="Hurricane as seen from space">
            <a:extLst>
              <a:ext uri="{FF2B5EF4-FFF2-40B4-BE49-F238E27FC236}">
                <a16:creationId xmlns:a16="http://schemas.microsoft.com/office/drawing/2014/main" id="{87386A16-5ACB-6BFA-4BE0-2FE848DB9D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4" y="-982751"/>
            <a:ext cx="12181705" cy="811301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6B5CF7C-E4EA-F369-4ED5-ECE9214F3867}"/>
              </a:ext>
            </a:extLst>
          </p:cNvPr>
          <p:cNvSpPr/>
          <p:nvPr/>
        </p:nvSpPr>
        <p:spPr>
          <a:xfrm>
            <a:off x="2218875" y="187840"/>
            <a:ext cx="7720716" cy="3877407"/>
          </a:xfrm>
          <a:prstGeom prst="rect">
            <a:avLst/>
          </a:prstGeom>
          <a:solidFill>
            <a:schemeClr val="tx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itle 1">
            <a:extLst>
              <a:ext uri="{FF2B5EF4-FFF2-40B4-BE49-F238E27FC236}">
                <a16:creationId xmlns:a16="http://schemas.microsoft.com/office/drawing/2014/main" id="{6A5CE916-4DFD-F40C-2D32-26DA9124B79E}"/>
              </a:ext>
            </a:extLst>
          </p:cNvPr>
          <p:cNvSpPr txBox="1">
            <a:spLocks/>
          </p:cNvSpPr>
          <p:nvPr/>
        </p:nvSpPr>
        <p:spPr>
          <a:xfrm>
            <a:off x="2252409" y="1140120"/>
            <a:ext cx="7720716" cy="273728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libri Light"/>
                <a:ea typeface="+mj-ea"/>
                <a:cs typeface="+mj-cs"/>
              </a:rPr>
              <a:t>Hazards &amp; Natural Capital: Toward an implementation plan for improved accounting</a:t>
            </a:r>
            <a:br>
              <a:rPr kumimoji="0" lang="en-US" sz="3600" b="1" i="0" u="none" strike="noStrike" kern="1200" cap="none" spc="0" normalizeH="0" baseline="0" noProof="0" dirty="0">
                <a:ln>
                  <a:noFill/>
                </a:ln>
                <a:solidFill>
                  <a:prstClr val="black"/>
                </a:solidFill>
                <a:effectLst/>
                <a:uLnTx/>
                <a:uFillTx/>
                <a:latin typeface="Calibri Light"/>
                <a:ea typeface="+mj-ea"/>
                <a:cs typeface="+mj-cs"/>
              </a:rPr>
            </a:br>
            <a:endParaRPr kumimoji="0" lang="en-US" sz="2400" b="1" i="0" u="none" strike="noStrike" kern="1200" cap="none" spc="0" normalizeH="0" baseline="0" noProof="0" dirty="0">
              <a:ln>
                <a:noFill/>
              </a:ln>
              <a:solidFill>
                <a:prstClr val="black"/>
              </a:solidFill>
              <a:effectLst/>
              <a:uLnTx/>
              <a:uFillTx/>
              <a:latin typeface="Calibri Light"/>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Light"/>
                <a:ea typeface="+mj-ea"/>
                <a:cs typeface="+mj-cs"/>
              </a:rPr>
              <a:t>SEED Lunch &amp; Learn</a:t>
            </a:r>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2400" b="1" i="0" u="none" strike="noStrike" kern="1200" cap="none" spc="0" normalizeH="0" baseline="0" noProof="0" dirty="0">
              <a:ln>
                <a:noFill/>
              </a:ln>
              <a:solidFill>
                <a:prstClr val="black"/>
              </a:solidFill>
              <a:effectLst/>
              <a:uLnTx/>
              <a:uFillTx/>
              <a:latin typeface="Calibri Light"/>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Light"/>
                <a:ea typeface="+mj-ea"/>
                <a:cs typeface="+mj-cs"/>
              </a:rPr>
              <a:t>February 16, 2024</a:t>
            </a:r>
          </a:p>
          <a:p>
            <a:pPr marL="0" marR="0" lvl="0" indent="0" algn="ctr" defTabSz="914400" rtl="0" eaLnBrk="1" fontAlgn="auto" latinLnBrk="0" hangingPunct="1">
              <a:lnSpc>
                <a:spcPct val="90000"/>
              </a:lnSpc>
              <a:spcBef>
                <a:spcPct val="0"/>
              </a:spcBef>
              <a:spcAft>
                <a:spcPts val="0"/>
              </a:spcAft>
              <a:buClrTx/>
              <a:buSzTx/>
              <a:buFontTx/>
              <a:buNone/>
              <a:tabLst/>
              <a:defRPr/>
            </a:pPr>
            <a:br>
              <a:rPr kumimoji="0" lang="en-US" sz="2400" b="1" i="0" u="none" strike="noStrike" kern="1200" cap="none" spc="0" normalizeH="0" baseline="0" noProof="0" dirty="0">
                <a:ln>
                  <a:noFill/>
                </a:ln>
                <a:solidFill>
                  <a:prstClr val="black"/>
                </a:solidFill>
                <a:effectLst/>
                <a:uLnTx/>
                <a:uFillTx/>
                <a:latin typeface="Calibri Light"/>
                <a:ea typeface="+mj-ea"/>
                <a:cs typeface="+mj-cs"/>
              </a:rPr>
            </a:br>
            <a:r>
              <a:rPr kumimoji="0" lang="en-US" sz="2000" b="1" i="0" u="none" strike="noStrike" kern="1200" cap="none" spc="0" normalizeH="0" baseline="0" noProof="0" dirty="0">
                <a:ln>
                  <a:noFill/>
                </a:ln>
                <a:solidFill>
                  <a:prstClr val="black"/>
                </a:solidFill>
                <a:effectLst/>
                <a:uLnTx/>
                <a:uFillTx/>
                <a:latin typeface="Calibri Light"/>
                <a:ea typeface="+mj-ea"/>
                <a:cs typeface="+mj-cs"/>
              </a:rPr>
              <a:t>Ken Bagstad, Monica Grasso, Kris Ludwig</a:t>
            </a:r>
            <a:endParaRPr kumimoji="0" lang="en-US" sz="4400" b="1" i="0" u="none" strike="noStrike" kern="1200" cap="none" spc="0" normalizeH="0" baseline="0" noProof="0" dirty="0">
              <a:ln>
                <a:noFill/>
              </a:ln>
              <a:solidFill>
                <a:prstClr val="black"/>
              </a:solidFill>
              <a:effectLst/>
              <a:uLnTx/>
              <a:uFillTx/>
              <a:latin typeface="Calibri Light"/>
              <a:ea typeface="+mj-ea"/>
              <a:cs typeface="+mj-cs"/>
            </a:endParaRPr>
          </a:p>
        </p:txBody>
      </p:sp>
      <p:pic>
        <p:nvPicPr>
          <p:cNvPr id="1032" name="Picture 8" descr="Japan Music: This blog is endorsed by President Obama">
            <a:extLst>
              <a:ext uri="{FF2B5EF4-FFF2-40B4-BE49-F238E27FC236}">
                <a16:creationId xmlns:a16="http://schemas.microsoft.com/office/drawing/2014/main" id="{17A62A39-CD72-65D7-6B83-F89708122A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2963" y="5124985"/>
            <a:ext cx="1629231" cy="16292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317F59DB-6A5A-485A-5DB3-639681FB180F}"/>
              </a:ext>
            </a:extLst>
          </p:cNvPr>
          <p:cNvPicPr>
            <a:picLocks noChangeAspect="1"/>
          </p:cNvPicPr>
          <p:nvPr/>
        </p:nvPicPr>
        <p:blipFill>
          <a:blip r:embed="rId4"/>
          <a:stretch>
            <a:fillRect/>
          </a:stretch>
        </p:blipFill>
        <p:spPr>
          <a:xfrm>
            <a:off x="2576794" y="5129098"/>
            <a:ext cx="1629231" cy="1621003"/>
          </a:xfrm>
          <a:prstGeom prst="rect">
            <a:avLst/>
          </a:prstGeom>
        </p:spPr>
      </p:pic>
      <p:pic>
        <p:nvPicPr>
          <p:cNvPr id="12" name="Picture 11">
            <a:extLst>
              <a:ext uri="{FF2B5EF4-FFF2-40B4-BE49-F238E27FC236}">
                <a16:creationId xmlns:a16="http://schemas.microsoft.com/office/drawing/2014/main" id="{698674FE-1086-724C-D179-81775A7828C1}"/>
              </a:ext>
            </a:extLst>
          </p:cNvPr>
          <p:cNvPicPr>
            <a:picLocks noChangeAspect="1"/>
          </p:cNvPicPr>
          <p:nvPr/>
        </p:nvPicPr>
        <p:blipFill>
          <a:blip r:embed="rId5"/>
          <a:stretch>
            <a:fillRect/>
          </a:stretch>
        </p:blipFill>
        <p:spPr>
          <a:xfrm>
            <a:off x="7808733" y="5424541"/>
            <a:ext cx="2743201" cy="1062729"/>
          </a:xfrm>
          <a:prstGeom prst="rect">
            <a:avLst/>
          </a:prstGeom>
        </p:spPr>
      </p:pic>
    </p:spTree>
    <p:extLst>
      <p:ext uri="{BB962C8B-B14F-4D97-AF65-F5344CB8AC3E}">
        <p14:creationId xmlns:p14="http://schemas.microsoft.com/office/powerpoint/2010/main" val="155509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F1E62-6B88-BF34-E1D2-EE927B181709}"/>
              </a:ext>
            </a:extLst>
          </p:cNvPr>
          <p:cNvSpPr>
            <a:spLocks noGrp="1"/>
          </p:cNvSpPr>
          <p:nvPr>
            <p:ph type="title"/>
          </p:nvPr>
        </p:nvSpPr>
        <p:spPr/>
        <p:txBody>
          <a:bodyPr/>
          <a:lstStyle/>
          <a:p>
            <a:r>
              <a:rPr lang="en-US" sz="4400" b="1" dirty="0"/>
              <a:t>NSTC Subcommittee on Resilience S&amp;T (SRST)</a:t>
            </a:r>
            <a:endParaRPr lang="en-US" b="1" dirty="0"/>
          </a:p>
        </p:txBody>
      </p:sp>
      <p:sp>
        <p:nvSpPr>
          <p:cNvPr id="3" name="Content Placeholder 2">
            <a:extLst>
              <a:ext uri="{FF2B5EF4-FFF2-40B4-BE49-F238E27FC236}">
                <a16:creationId xmlns:a16="http://schemas.microsoft.com/office/drawing/2014/main" id="{04EFBA0F-C204-9B2B-5A99-48D4FC924F07}"/>
              </a:ext>
            </a:extLst>
          </p:cNvPr>
          <p:cNvSpPr>
            <a:spLocks noGrp="1"/>
          </p:cNvSpPr>
          <p:nvPr>
            <p:ph idx="1"/>
          </p:nvPr>
        </p:nvSpPr>
        <p:spPr>
          <a:xfrm>
            <a:off x="3891280" y="1825624"/>
            <a:ext cx="7874000" cy="4530725"/>
          </a:xfrm>
        </p:spPr>
        <p:txBody>
          <a:bodyPr>
            <a:normAutofit fontScale="85000" lnSpcReduction="10000"/>
          </a:bodyPr>
          <a:lstStyle/>
          <a:p>
            <a:r>
              <a:rPr lang="en-US" dirty="0"/>
              <a:t>Established in 2019 within NSTC Committee on Homeland and National Security.</a:t>
            </a:r>
          </a:p>
          <a:p>
            <a:endParaRPr lang="en-US" dirty="0"/>
          </a:p>
          <a:p>
            <a:r>
              <a:rPr lang="en-US" dirty="0"/>
              <a:t>SRST Strategic Objectives: </a:t>
            </a:r>
          </a:p>
          <a:p>
            <a:pPr lvl="1"/>
            <a:r>
              <a:rPr lang="en-US" dirty="0"/>
              <a:t>Support Federal government’s roles in all aspects of resilience science and technology, including interfaces with international, state, local, Tribal, territorial, private sector, and other partners.</a:t>
            </a:r>
          </a:p>
          <a:p>
            <a:pPr lvl="1"/>
            <a:endParaRPr lang="en-US" dirty="0"/>
          </a:p>
          <a:p>
            <a:pPr lvl="1"/>
            <a:r>
              <a:rPr lang="en-US" dirty="0"/>
              <a:t>Develop a framework to facilitate mainstreaming resilience R&amp;D and S&amp;T innovations within systems, infrastructure, and organizations.</a:t>
            </a:r>
          </a:p>
          <a:p>
            <a:pPr lvl="1"/>
            <a:endParaRPr lang="en-US" dirty="0"/>
          </a:p>
          <a:p>
            <a:pPr lvl="1"/>
            <a:r>
              <a:rPr lang="en-US" dirty="0"/>
              <a:t>Coordinate Federal resilience R&amp;D responsibilities as called for in Federal policy, including risk management and exercising National essential functions.</a:t>
            </a:r>
          </a:p>
          <a:p>
            <a:endParaRPr lang="en-US" dirty="0"/>
          </a:p>
        </p:txBody>
      </p:sp>
      <p:sp>
        <p:nvSpPr>
          <p:cNvPr id="4" name="Slide Number Placeholder 3">
            <a:extLst>
              <a:ext uri="{FF2B5EF4-FFF2-40B4-BE49-F238E27FC236}">
                <a16:creationId xmlns:a16="http://schemas.microsoft.com/office/drawing/2014/main" id="{B05EFF29-6A24-36D2-59F1-510A60015270}"/>
              </a:ext>
            </a:extLst>
          </p:cNvPr>
          <p:cNvSpPr>
            <a:spLocks noGrp="1"/>
          </p:cNvSpPr>
          <p:nvPr>
            <p:ph type="sldNum" sz="quarter" idx="12"/>
          </p:nvPr>
        </p:nvSpPr>
        <p:spPr/>
        <p:txBody>
          <a:bodyPr/>
          <a:lstStyle/>
          <a:p>
            <a:fld id="{0F132BCE-A333-41F7-BE5A-B72F088F12AE}" type="slidenum">
              <a:rPr lang="en-US" smtClean="0"/>
              <a:t>10</a:t>
            </a:fld>
            <a:endParaRPr lang="en-US"/>
          </a:p>
        </p:txBody>
      </p:sp>
      <p:pic>
        <p:nvPicPr>
          <p:cNvPr id="1026" name="Picture 2" descr="Image preview">
            <a:extLst>
              <a:ext uri="{FF2B5EF4-FFF2-40B4-BE49-F238E27FC236}">
                <a16:creationId xmlns:a16="http://schemas.microsoft.com/office/drawing/2014/main" id="{C35AE687-DF2B-EE93-B5DB-77184921A6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350" y="1825623"/>
            <a:ext cx="3504798" cy="4297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881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p:txBody>
          <a:bodyPr/>
          <a:lstStyle/>
          <a:p>
            <a:r>
              <a:rPr lang="en-US" dirty="0"/>
              <a:t>Importance of Hazards</a:t>
            </a:r>
            <a:endParaRPr lang="en-US" dirty="0">
              <a:highlight>
                <a:srgbClr val="FFFF00"/>
              </a:highlight>
            </a:endParaRP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Assessing the impact of hazard events and value of mitigation</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11</a:t>
            </a:fld>
            <a:endParaRPr lang="en-US"/>
          </a:p>
        </p:txBody>
      </p:sp>
    </p:spTree>
    <p:extLst>
      <p:ext uri="{BB962C8B-B14F-4D97-AF65-F5344CB8AC3E}">
        <p14:creationId xmlns:p14="http://schemas.microsoft.com/office/powerpoint/2010/main" val="2839229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568B76-1153-467E-9F74-3E2FE43C23D7}"/>
              </a:ext>
            </a:extLst>
          </p:cNvPr>
          <p:cNvSpPr>
            <a:spLocks noGrp="1"/>
          </p:cNvSpPr>
          <p:nvPr>
            <p:ph type="sldNum" sz="quarter" idx="12"/>
          </p:nvPr>
        </p:nvSpPr>
        <p:spPr/>
        <p:txBody>
          <a:bodyPr/>
          <a:lstStyle/>
          <a:p>
            <a:fld id="{E3D20439-8241-410B-B522-E4E311509C4A}" type="slidenum">
              <a:rPr lang="en-US" smtClean="0"/>
              <a:t>12</a:t>
            </a:fld>
            <a:endParaRPr lang="en-US"/>
          </a:p>
        </p:txBody>
      </p:sp>
      <p:pic>
        <p:nvPicPr>
          <p:cNvPr id="3076" name="Picture 4" descr="Colorful woodcut in black, green, yellow, and red shows a large house ablaze as a wildfire burns around it in a rugged mountain landscape.">
            <a:extLst>
              <a:ext uri="{FF2B5EF4-FFF2-40B4-BE49-F238E27FC236}">
                <a16:creationId xmlns:a16="http://schemas.microsoft.com/office/drawing/2014/main" id="{7074CEE6-7183-BB28-A602-C4129BD3035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457" r="6556" b="5235"/>
          <a:stretch/>
        </p:blipFill>
        <p:spPr bwMode="auto">
          <a:xfrm>
            <a:off x="528320" y="136525"/>
            <a:ext cx="8229600" cy="656771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920671D-5B1E-D0EE-8C66-5B90D15F149C}"/>
              </a:ext>
            </a:extLst>
          </p:cNvPr>
          <p:cNvSpPr txBox="1"/>
          <p:nvPr/>
        </p:nvSpPr>
        <p:spPr>
          <a:xfrm>
            <a:off x="8757920" y="5503910"/>
            <a:ext cx="3088640" cy="1200329"/>
          </a:xfrm>
          <a:prstGeom prst="rect">
            <a:avLst/>
          </a:prstGeom>
          <a:noFill/>
        </p:spPr>
        <p:txBody>
          <a:bodyPr wrap="square">
            <a:spAutoFit/>
          </a:bodyPr>
          <a:lstStyle/>
          <a:p>
            <a:pPr algn="l"/>
            <a:r>
              <a:rPr lang="it-IT" sz="1200" b="0" i="0" cap="all" dirty="0">
                <a:effectLst/>
                <a:latin typeface="Georgia" panose="02040502050405020303" pitchFamily="18" charset="0"/>
              </a:rPr>
              <a:t>JULIA LAUER</a:t>
            </a:r>
          </a:p>
          <a:p>
            <a:pPr algn="l"/>
            <a:r>
              <a:rPr lang="it-IT" sz="1200" b="0" i="0" cap="all" dirty="0">
                <a:effectLst/>
                <a:latin typeface="Georgia" panose="02040502050405020303" pitchFamily="18" charset="0"/>
              </a:rPr>
              <a:t>CALIFORNIA</a:t>
            </a:r>
            <a:br>
              <a:rPr lang="it-IT" sz="1200" b="0" i="0" cap="all" dirty="0">
                <a:effectLst/>
                <a:latin typeface="Georgia" panose="02040502050405020303" pitchFamily="18" charset="0"/>
              </a:rPr>
            </a:br>
            <a:r>
              <a:rPr lang="it-IT" sz="1200" b="0" i="1" cap="all" dirty="0">
                <a:effectLst/>
                <a:latin typeface="Georgia" panose="02040502050405020303" pitchFamily="18" charset="0"/>
              </a:rPr>
              <a:t>(2020, PAPER, INK)</a:t>
            </a:r>
          </a:p>
          <a:p>
            <a:pPr algn="l"/>
            <a:endParaRPr lang="it-IT" sz="1200" b="0" i="1" cap="all" dirty="0">
              <a:effectLst/>
              <a:latin typeface="Georgia" panose="02040502050405020303" pitchFamily="18" charset="0"/>
            </a:endParaRPr>
          </a:p>
          <a:p>
            <a:pPr algn="l"/>
            <a:r>
              <a:rPr lang="it-IT" sz="1200" i="1" cap="all" dirty="0">
                <a:latin typeface="Georgia" panose="02040502050405020303" pitchFamily="18" charset="0"/>
              </a:rPr>
              <a:t>5</a:t>
            </a:r>
            <a:r>
              <a:rPr lang="it-IT" sz="1200" i="1" baseline="30000" dirty="0">
                <a:latin typeface="Georgia" panose="02040502050405020303" pitchFamily="18" charset="0"/>
              </a:rPr>
              <a:t>th</a:t>
            </a:r>
            <a:r>
              <a:rPr lang="it-IT" sz="1200" i="1" cap="all" dirty="0">
                <a:latin typeface="Georgia" panose="02040502050405020303" pitchFamily="18" charset="0"/>
              </a:rPr>
              <a:t> National Climate assessment Art X Climate collection</a:t>
            </a:r>
            <a:endParaRPr lang="it-IT" sz="1200" b="0" i="0" cap="all" dirty="0">
              <a:effectLst/>
              <a:latin typeface="Georgia" panose="02040502050405020303" pitchFamily="18" charset="0"/>
            </a:endParaRPr>
          </a:p>
        </p:txBody>
      </p:sp>
    </p:spTree>
    <p:extLst>
      <p:ext uri="{BB962C8B-B14F-4D97-AF65-F5344CB8AC3E}">
        <p14:creationId xmlns:p14="http://schemas.microsoft.com/office/powerpoint/2010/main" val="1346481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2A0BFE-0247-4888-B6BD-BDC7441927E8}"/>
              </a:ext>
            </a:extLst>
          </p:cNvPr>
          <p:cNvSpPr>
            <a:spLocks noGrp="1"/>
          </p:cNvSpPr>
          <p:nvPr>
            <p:ph type="sldNum" sz="quarter" idx="12"/>
          </p:nvPr>
        </p:nvSpPr>
        <p:spPr/>
        <p:txBody>
          <a:bodyPr/>
          <a:lstStyle/>
          <a:p>
            <a:fld id="{E3D20439-8241-410B-B522-E4E311509C4A}" type="slidenum">
              <a:rPr lang="en-US" smtClean="0"/>
              <a:t>13</a:t>
            </a:fld>
            <a:endParaRPr lang="en-US"/>
          </a:p>
        </p:txBody>
      </p:sp>
      <p:pic>
        <p:nvPicPr>
          <p:cNvPr id="1026" name="Picture 2" descr="Disaster Phases - Center for Disaster Philanthropy">
            <a:extLst>
              <a:ext uri="{FF2B5EF4-FFF2-40B4-BE49-F238E27FC236}">
                <a16:creationId xmlns:a16="http://schemas.microsoft.com/office/drawing/2014/main" id="{3AF2DDAD-8D3B-40FC-9AB2-B273D077F2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492" y="3098922"/>
            <a:ext cx="6029325" cy="29813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ap presenting billion-dollar events. See Events page for more information.">
            <a:extLst>
              <a:ext uri="{FF2B5EF4-FFF2-40B4-BE49-F238E27FC236}">
                <a16:creationId xmlns:a16="http://schemas.microsoft.com/office/drawing/2014/main" id="{864FA9B2-8EE9-4E5D-A5C9-319621B9A1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833" y="-577"/>
            <a:ext cx="9535391" cy="635692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DA7DEA8-B1B7-DE94-BD7A-4F1DA3D73618}"/>
              </a:ext>
            </a:extLst>
          </p:cNvPr>
          <p:cNvSpPr txBox="1"/>
          <p:nvPr/>
        </p:nvSpPr>
        <p:spPr>
          <a:xfrm>
            <a:off x="942109" y="6447787"/>
            <a:ext cx="10692479" cy="369332"/>
          </a:xfrm>
          <a:prstGeom prst="rect">
            <a:avLst/>
          </a:prstGeom>
          <a:noFill/>
        </p:spPr>
        <p:txBody>
          <a:bodyPr wrap="none" rtlCol="0">
            <a:spAutoFit/>
          </a:bodyPr>
          <a:lstStyle/>
          <a:p>
            <a:r>
              <a:rPr lang="en-US" dirty="0">
                <a:hlinkClick r:id="rId4"/>
              </a:rPr>
              <a:t>Billion-Dollar Weather and Climate Disasters | National Centers for Environmental Information (NCEI) (noaa.gov)</a:t>
            </a:r>
            <a:endParaRPr lang="en-US" dirty="0"/>
          </a:p>
        </p:txBody>
      </p:sp>
    </p:spTree>
    <p:extLst>
      <p:ext uri="{BB962C8B-B14F-4D97-AF65-F5344CB8AC3E}">
        <p14:creationId xmlns:p14="http://schemas.microsoft.com/office/powerpoint/2010/main" val="2781339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058E1D-1AE4-A920-24AB-834FB127D91C}"/>
              </a:ext>
            </a:extLst>
          </p:cNvPr>
          <p:cNvSpPr>
            <a:spLocks noGrp="1"/>
          </p:cNvSpPr>
          <p:nvPr>
            <p:ph type="title"/>
          </p:nvPr>
        </p:nvSpPr>
        <p:spPr>
          <a:xfrm>
            <a:off x="838200" y="0"/>
            <a:ext cx="10515600" cy="1325563"/>
          </a:xfrm>
        </p:spPr>
        <p:txBody>
          <a:bodyPr/>
          <a:lstStyle/>
          <a:p>
            <a:r>
              <a:rPr lang="en-US" dirty="0"/>
              <a:t>The Disaster Recovery Continuum</a:t>
            </a:r>
          </a:p>
        </p:txBody>
      </p:sp>
      <p:sp>
        <p:nvSpPr>
          <p:cNvPr id="4" name="Slide Number Placeholder 3">
            <a:extLst>
              <a:ext uri="{FF2B5EF4-FFF2-40B4-BE49-F238E27FC236}">
                <a16:creationId xmlns:a16="http://schemas.microsoft.com/office/drawing/2014/main" id="{555FFCAB-5C95-F9AB-94F4-B9F788A5BE91}"/>
              </a:ext>
            </a:extLst>
          </p:cNvPr>
          <p:cNvSpPr>
            <a:spLocks noGrp="1"/>
          </p:cNvSpPr>
          <p:nvPr>
            <p:ph type="sldNum" sz="quarter" idx="12"/>
          </p:nvPr>
        </p:nvSpPr>
        <p:spPr/>
        <p:txBody>
          <a:bodyPr/>
          <a:lstStyle/>
          <a:p>
            <a:fld id="{E3D20439-8241-410B-B522-E4E311509C4A}" type="slidenum">
              <a:rPr lang="en-US" smtClean="0"/>
              <a:t>14</a:t>
            </a:fld>
            <a:endParaRPr lang="en-US"/>
          </a:p>
        </p:txBody>
      </p:sp>
      <p:pic>
        <p:nvPicPr>
          <p:cNvPr id="5" name="Picture 2" descr="Disaster Phases - Center for Disaster Philanthropy">
            <a:extLst>
              <a:ext uri="{FF2B5EF4-FFF2-40B4-BE49-F238E27FC236}">
                <a16:creationId xmlns:a16="http://schemas.microsoft.com/office/drawing/2014/main" id="{491990D4-07F2-16DB-6521-9F2BB7E5BEB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3136"/>
          <a:stretch/>
        </p:blipFill>
        <p:spPr bwMode="auto">
          <a:xfrm>
            <a:off x="978191" y="1140189"/>
            <a:ext cx="10235617" cy="439637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46C059A-77C5-DAC6-6008-217A36048720}"/>
              </a:ext>
            </a:extLst>
          </p:cNvPr>
          <p:cNvSpPr txBox="1"/>
          <p:nvPr/>
        </p:nvSpPr>
        <p:spPr>
          <a:xfrm>
            <a:off x="978191" y="5736064"/>
            <a:ext cx="10083099" cy="881780"/>
          </a:xfrm>
          <a:prstGeom prst="rect">
            <a:avLst/>
          </a:prstGeom>
          <a:noFill/>
        </p:spPr>
        <p:txBody>
          <a:bodyPr wrap="square">
            <a:spAutoFit/>
          </a:bodyPr>
          <a:lstStyle/>
          <a:p>
            <a:pPr>
              <a:lnSpc>
                <a:spcPct val="134000"/>
              </a:lnSpc>
              <a:spcAft>
                <a:spcPts val="800"/>
              </a:spcAft>
            </a:pPr>
            <a:r>
              <a:rPr lang="en-US" sz="2000" dirty="0">
                <a:effectLst/>
                <a:latin typeface="Calibri" panose="020F0502020204030204" pitchFamily="34" charset="0"/>
                <a:ea typeface="Calibri" panose="020F0502020204030204" pitchFamily="34" charset="0"/>
              </a:rPr>
              <a:t>Hazards – including those related to extreme weather and climate change – occur over different timeframes and have ramifications that last for months to years.</a:t>
            </a:r>
          </a:p>
        </p:txBody>
      </p:sp>
      <p:sp>
        <p:nvSpPr>
          <p:cNvPr id="9" name="TextBox 8">
            <a:extLst>
              <a:ext uri="{FF2B5EF4-FFF2-40B4-BE49-F238E27FC236}">
                <a16:creationId xmlns:a16="http://schemas.microsoft.com/office/drawing/2014/main" id="{AA407A51-EE2F-27AD-C4EC-9C86DE36234F}"/>
              </a:ext>
            </a:extLst>
          </p:cNvPr>
          <p:cNvSpPr txBox="1"/>
          <p:nvPr/>
        </p:nvSpPr>
        <p:spPr>
          <a:xfrm>
            <a:off x="3967316" y="4624518"/>
            <a:ext cx="7801897" cy="369332"/>
          </a:xfrm>
          <a:prstGeom prst="rect">
            <a:avLst/>
          </a:prstGeom>
          <a:noFill/>
        </p:spPr>
        <p:txBody>
          <a:bodyPr wrap="square">
            <a:spAutoFit/>
          </a:bodyPr>
          <a:lstStyle/>
          <a:p>
            <a:r>
              <a:rPr lang="en-US" dirty="0">
                <a:hlinkClick r:id="rId3"/>
              </a:rPr>
              <a:t>National Disaster Recovery Framework, Second Edition (fema.gov)</a:t>
            </a:r>
            <a:endParaRPr lang="en-US" dirty="0"/>
          </a:p>
        </p:txBody>
      </p:sp>
    </p:spTree>
    <p:extLst>
      <p:ext uri="{BB962C8B-B14F-4D97-AF65-F5344CB8AC3E}">
        <p14:creationId xmlns:p14="http://schemas.microsoft.com/office/powerpoint/2010/main" val="3578390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EC214-D052-A1F2-EF26-CCB05486AC63}"/>
              </a:ext>
            </a:extLst>
          </p:cNvPr>
          <p:cNvSpPr>
            <a:spLocks noGrp="1"/>
          </p:cNvSpPr>
          <p:nvPr>
            <p:ph type="title"/>
          </p:nvPr>
        </p:nvSpPr>
        <p:spPr>
          <a:xfrm>
            <a:off x="838200" y="0"/>
            <a:ext cx="10515600" cy="1325563"/>
          </a:xfrm>
        </p:spPr>
        <p:txBody>
          <a:bodyPr/>
          <a:lstStyle/>
          <a:p>
            <a:r>
              <a:rPr lang="en-US" dirty="0"/>
              <a:t>Challenges posed by Compound Events</a:t>
            </a:r>
          </a:p>
        </p:txBody>
      </p:sp>
      <p:sp>
        <p:nvSpPr>
          <p:cNvPr id="4" name="Slide Number Placeholder 3">
            <a:extLst>
              <a:ext uri="{FF2B5EF4-FFF2-40B4-BE49-F238E27FC236}">
                <a16:creationId xmlns:a16="http://schemas.microsoft.com/office/drawing/2014/main" id="{CBCD0041-4012-71F7-910D-205A6BBCC16A}"/>
              </a:ext>
            </a:extLst>
          </p:cNvPr>
          <p:cNvSpPr>
            <a:spLocks noGrp="1"/>
          </p:cNvSpPr>
          <p:nvPr>
            <p:ph type="sldNum" sz="quarter" idx="12"/>
          </p:nvPr>
        </p:nvSpPr>
        <p:spPr/>
        <p:txBody>
          <a:bodyPr/>
          <a:lstStyle/>
          <a:p>
            <a:fld id="{E3D20439-8241-410B-B522-E4E311509C4A}" type="slidenum">
              <a:rPr lang="en-US" smtClean="0"/>
              <a:t>15</a:t>
            </a:fld>
            <a:endParaRPr lang="en-US"/>
          </a:p>
        </p:txBody>
      </p:sp>
      <p:pic>
        <p:nvPicPr>
          <p:cNvPr id="5" name="Picture 2" descr="Stages of Disaster Recovery - 2017 USA hurricanes. Key concepts explained in paragraph above.">
            <a:extLst>
              <a:ext uri="{FF2B5EF4-FFF2-40B4-BE49-F238E27FC236}">
                <a16:creationId xmlns:a16="http://schemas.microsoft.com/office/drawing/2014/main" id="{F115E557-F228-4F01-B97A-2786D75E2D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0974" y="1214475"/>
            <a:ext cx="7474974" cy="481388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F35899A-42D5-E459-4D4A-B97111FFB6C4}"/>
              </a:ext>
            </a:extLst>
          </p:cNvPr>
          <p:cNvSpPr txBox="1"/>
          <p:nvPr/>
        </p:nvSpPr>
        <p:spPr>
          <a:xfrm>
            <a:off x="0" y="6483173"/>
            <a:ext cx="9188245" cy="369332"/>
          </a:xfrm>
          <a:prstGeom prst="rect">
            <a:avLst/>
          </a:prstGeom>
          <a:noFill/>
        </p:spPr>
        <p:txBody>
          <a:bodyPr wrap="square">
            <a:spAutoFit/>
          </a:bodyPr>
          <a:lstStyle/>
          <a:p>
            <a:r>
              <a:rPr lang="en-US" b="0" i="1" dirty="0">
                <a:solidFill>
                  <a:srgbClr val="000000"/>
                </a:solidFill>
                <a:effectLst/>
                <a:latin typeface="open sans" panose="020B0606030504020204" pitchFamily="34" charset="0"/>
              </a:rPr>
              <a:t>Credit: </a:t>
            </a:r>
            <a:r>
              <a:rPr lang="en-US" b="0" i="1" u="sng" dirty="0">
                <a:solidFill>
                  <a:srgbClr val="0062A0"/>
                </a:solidFill>
                <a:effectLst/>
                <a:latin typeface="open sans" panose="020B0606030504020204" pitchFamily="34" charset="0"/>
                <a:hlinkClick r:id="rId4"/>
              </a:rPr>
              <a:t>FEMA presentation to Indiana Geographic Information Council in 2018</a:t>
            </a:r>
            <a:endParaRPr lang="en-US" dirty="0"/>
          </a:p>
        </p:txBody>
      </p:sp>
    </p:spTree>
    <p:extLst>
      <p:ext uri="{BB962C8B-B14F-4D97-AF65-F5344CB8AC3E}">
        <p14:creationId xmlns:p14="http://schemas.microsoft.com/office/powerpoint/2010/main" val="3759309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F1C3B1-7385-469A-A939-822F26E76085}"/>
              </a:ext>
            </a:extLst>
          </p:cNvPr>
          <p:cNvSpPr>
            <a:spLocks noGrp="1"/>
          </p:cNvSpPr>
          <p:nvPr>
            <p:ph type="title"/>
          </p:nvPr>
        </p:nvSpPr>
        <p:spPr/>
        <p:txBody>
          <a:bodyPr/>
          <a:lstStyle/>
          <a:p>
            <a:r>
              <a:rPr lang="en-US" dirty="0"/>
              <a:t>[include statistics on hazards]</a:t>
            </a:r>
          </a:p>
        </p:txBody>
      </p:sp>
      <p:sp>
        <p:nvSpPr>
          <p:cNvPr id="4" name="Slide Number Placeholder 3">
            <a:extLst>
              <a:ext uri="{FF2B5EF4-FFF2-40B4-BE49-F238E27FC236}">
                <a16:creationId xmlns:a16="http://schemas.microsoft.com/office/drawing/2014/main" id="{FC9AF4F8-C5A8-43BC-8474-D58E9F4E2879}"/>
              </a:ext>
            </a:extLst>
          </p:cNvPr>
          <p:cNvSpPr>
            <a:spLocks noGrp="1"/>
          </p:cNvSpPr>
          <p:nvPr>
            <p:ph type="sldNum" sz="quarter" idx="12"/>
          </p:nvPr>
        </p:nvSpPr>
        <p:spPr/>
        <p:txBody>
          <a:bodyPr/>
          <a:lstStyle/>
          <a:p>
            <a:fld id="{0F132BCE-A333-41F7-BE5A-B72F088F12AE}" type="slidenum">
              <a:rPr lang="en-US" smtClean="0"/>
              <a:t>16</a:t>
            </a:fld>
            <a:endParaRPr lang="en-US"/>
          </a:p>
        </p:txBody>
      </p:sp>
      <p:pic>
        <p:nvPicPr>
          <p:cNvPr id="2050" name="Picture 2">
            <a:extLst>
              <a:ext uri="{FF2B5EF4-FFF2-40B4-BE49-F238E27FC236}">
                <a16:creationId xmlns:a16="http://schemas.microsoft.com/office/drawing/2014/main" id="{7D5AE78C-A812-66C1-5FF8-8D4CC64041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050" y="275322"/>
            <a:ext cx="10572750" cy="5715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7211EB3-0C9E-EC3A-A865-1FEE7EE0C43C}"/>
              </a:ext>
            </a:extLst>
          </p:cNvPr>
          <p:cNvSpPr txBox="1"/>
          <p:nvPr/>
        </p:nvSpPr>
        <p:spPr>
          <a:xfrm>
            <a:off x="1322243" y="6320179"/>
            <a:ext cx="9733685" cy="307777"/>
          </a:xfrm>
          <a:prstGeom prst="rect">
            <a:avLst/>
          </a:prstGeom>
          <a:noFill/>
        </p:spPr>
        <p:txBody>
          <a:bodyPr wrap="square">
            <a:spAutoFit/>
          </a:bodyPr>
          <a:lstStyle/>
          <a:p>
            <a:r>
              <a:rPr lang="en-US" sz="1400" dirty="0">
                <a:hlinkClick r:id="rId4"/>
              </a:rPr>
              <a:t>Time Series | Billion-Dollar Weather and Climate Disasters | National Centers for Environmental Information (NCEI) (noaa.gov)</a:t>
            </a:r>
            <a:endParaRPr lang="en-US" sz="1400" dirty="0"/>
          </a:p>
        </p:txBody>
      </p:sp>
    </p:spTree>
    <p:extLst>
      <p:ext uri="{BB962C8B-B14F-4D97-AF65-F5344CB8AC3E}">
        <p14:creationId xmlns:p14="http://schemas.microsoft.com/office/powerpoint/2010/main" val="463769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36D18-54FC-46EE-98AA-AC72EDCB3080}"/>
              </a:ext>
            </a:extLst>
          </p:cNvPr>
          <p:cNvSpPr>
            <a:spLocks noGrp="1"/>
          </p:cNvSpPr>
          <p:nvPr>
            <p:ph type="title"/>
          </p:nvPr>
        </p:nvSpPr>
        <p:spPr>
          <a:xfrm>
            <a:off x="479928" y="45593"/>
            <a:ext cx="10515600" cy="1325563"/>
          </a:xfrm>
        </p:spPr>
        <p:txBody>
          <a:bodyPr/>
          <a:lstStyle/>
          <a:p>
            <a:r>
              <a:rPr lang="en-US" b="1" dirty="0"/>
              <a:t>Mitigation Saves</a:t>
            </a:r>
          </a:p>
        </p:txBody>
      </p:sp>
      <p:sp>
        <p:nvSpPr>
          <p:cNvPr id="7" name="Content Placeholder 6">
            <a:extLst>
              <a:ext uri="{FF2B5EF4-FFF2-40B4-BE49-F238E27FC236}">
                <a16:creationId xmlns:a16="http://schemas.microsoft.com/office/drawing/2014/main" id="{7643EAB4-6A8D-6AC5-67AA-69C8B4FE5A15}"/>
              </a:ext>
            </a:extLst>
          </p:cNvPr>
          <p:cNvSpPr>
            <a:spLocks noGrp="1"/>
          </p:cNvSpPr>
          <p:nvPr>
            <p:ph sz="half" idx="2"/>
          </p:nvPr>
        </p:nvSpPr>
        <p:spPr>
          <a:xfrm>
            <a:off x="5255341" y="176768"/>
            <a:ext cx="6556887" cy="6544707"/>
          </a:xfrm>
          <a:solidFill>
            <a:schemeClr val="accent4">
              <a:lumMod val="20000"/>
              <a:lumOff val="80000"/>
            </a:schemeClr>
          </a:solidFill>
        </p:spPr>
        <p:txBody>
          <a:bodyPr>
            <a:normAutofit/>
          </a:bodyPr>
          <a:lstStyle/>
          <a:p>
            <a:r>
              <a:rPr lang="en-US" dirty="0"/>
              <a:t>We know mitigation works</a:t>
            </a:r>
          </a:p>
          <a:p>
            <a:pPr lvl="1"/>
            <a:r>
              <a:rPr lang="en-US" dirty="0"/>
              <a:t>Above-code design and public sector mitigation grant projects for riverine floods save more than they cost: the losses avoided by federally funded riverine flood mitigation projects far exceeds the money spent (with a 7x return on investment).</a:t>
            </a:r>
          </a:p>
          <a:p>
            <a:pPr lvl="1"/>
            <a:endParaRPr lang="en-US" dirty="0"/>
          </a:p>
          <a:p>
            <a:pPr lvl="1"/>
            <a:r>
              <a:rPr lang="en-US" dirty="0"/>
              <a:t>Mitigating for wind hazards—in the form of building improvements, tornado safe rooms, and other methods—offers a 5:1 benefit cost ratio</a:t>
            </a:r>
          </a:p>
          <a:p>
            <a:pPr marL="0" indent="0">
              <a:buNone/>
            </a:pPr>
            <a:endParaRPr lang="en-US" dirty="0"/>
          </a:p>
          <a:p>
            <a:r>
              <a:rPr lang="en-US" dirty="0"/>
              <a:t>How can future savings estimates include natural capital in the future?</a:t>
            </a:r>
          </a:p>
        </p:txBody>
      </p:sp>
      <p:sp>
        <p:nvSpPr>
          <p:cNvPr id="4" name="Slide Number Placeholder 3">
            <a:extLst>
              <a:ext uri="{FF2B5EF4-FFF2-40B4-BE49-F238E27FC236}">
                <a16:creationId xmlns:a16="http://schemas.microsoft.com/office/drawing/2014/main" id="{7EF29B9F-B754-4AB2-8566-AF58077F9CAF}"/>
              </a:ext>
            </a:extLst>
          </p:cNvPr>
          <p:cNvSpPr>
            <a:spLocks noGrp="1"/>
          </p:cNvSpPr>
          <p:nvPr>
            <p:ph type="sldNum" sz="quarter" idx="12"/>
          </p:nvPr>
        </p:nvSpPr>
        <p:spPr/>
        <p:txBody>
          <a:bodyPr/>
          <a:lstStyle/>
          <a:p>
            <a:fld id="{E3D20439-8241-410B-B522-E4E311509C4A}" type="slidenum">
              <a:rPr lang="en-US" smtClean="0"/>
              <a:t>17</a:t>
            </a:fld>
            <a:endParaRPr lang="en-US"/>
          </a:p>
        </p:txBody>
      </p:sp>
      <p:pic>
        <p:nvPicPr>
          <p:cNvPr id="5" name="Picture 4">
            <a:extLst>
              <a:ext uri="{FF2B5EF4-FFF2-40B4-BE49-F238E27FC236}">
                <a16:creationId xmlns:a16="http://schemas.microsoft.com/office/drawing/2014/main" id="{EB2B6500-05EF-6049-6B31-83B197607687}"/>
              </a:ext>
            </a:extLst>
          </p:cNvPr>
          <p:cNvPicPr>
            <a:picLocks noChangeAspect="1"/>
          </p:cNvPicPr>
          <p:nvPr/>
        </p:nvPicPr>
        <p:blipFill>
          <a:blip r:embed="rId3"/>
          <a:stretch>
            <a:fillRect/>
          </a:stretch>
        </p:blipFill>
        <p:spPr>
          <a:xfrm>
            <a:off x="479928" y="1518435"/>
            <a:ext cx="4460781" cy="4498907"/>
          </a:xfrm>
          <a:prstGeom prst="rect">
            <a:avLst/>
          </a:prstGeom>
        </p:spPr>
      </p:pic>
      <p:sp>
        <p:nvSpPr>
          <p:cNvPr id="11" name="TextBox 10">
            <a:extLst>
              <a:ext uri="{FF2B5EF4-FFF2-40B4-BE49-F238E27FC236}">
                <a16:creationId xmlns:a16="http://schemas.microsoft.com/office/drawing/2014/main" id="{CE1716AA-D916-8D4A-44AF-10E0DBE2B51F}"/>
              </a:ext>
            </a:extLst>
          </p:cNvPr>
          <p:cNvSpPr txBox="1"/>
          <p:nvPr/>
        </p:nvSpPr>
        <p:spPr>
          <a:xfrm>
            <a:off x="379771" y="6311900"/>
            <a:ext cx="6098458" cy="369332"/>
          </a:xfrm>
          <a:prstGeom prst="rect">
            <a:avLst/>
          </a:prstGeom>
          <a:noFill/>
        </p:spPr>
        <p:txBody>
          <a:bodyPr wrap="square">
            <a:spAutoFit/>
          </a:bodyPr>
          <a:lstStyle/>
          <a:p>
            <a:r>
              <a:rPr lang="en-US" dirty="0">
                <a:hlinkClick r:id="rId4"/>
              </a:rPr>
              <a:t>Mitigation Saves Fact Sheet (fema.gov)</a:t>
            </a:r>
            <a:endParaRPr lang="en-US" dirty="0"/>
          </a:p>
        </p:txBody>
      </p:sp>
    </p:spTree>
    <p:extLst>
      <p:ext uri="{BB962C8B-B14F-4D97-AF65-F5344CB8AC3E}">
        <p14:creationId xmlns:p14="http://schemas.microsoft.com/office/powerpoint/2010/main" val="24634484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58E96-5587-4C77-AEA4-5775051CD85A}"/>
              </a:ext>
            </a:extLst>
          </p:cNvPr>
          <p:cNvSpPr>
            <a:spLocks noGrp="1"/>
          </p:cNvSpPr>
          <p:nvPr>
            <p:ph type="title"/>
          </p:nvPr>
        </p:nvSpPr>
        <p:spPr>
          <a:xfrm>
            <a:off x="353961" y="365125"/>
            <a:ext cx="6415549" cy="1325563"/>
          </a:xfrm>
        </p:spPr>
        <p:txBody>
          <a:bodyPr/>
          <a:lstStyle/>
          <a:p>
            <a:r>
              <a:rPr lang="en-US" b="1" dirty="0"/>
              <a:t>The Sendai Framework &amp; Sendai Reporting</a:t>
            </a:r>
          </a:p>
        </p:txBody>
      </p:sp>
      <p:sp>
        <p:nvSpPr>
          <p:cNvPr id="3" name="Content Placeholder 2">
            <a:extLst>
              <a:ext uri="{FF2B5EF4-FFF2-40B4-BE49-F238E27FC236}">
                <a16:creationId xmlns:a16="http://schemas.microsoft.com/office/drawing/2014/main" id="{65E8E818-24A2-4F9A-BA95-5DE8BF4159B8}"/>
              </a:ext>
            </a:extLst>
          </p:cNvPr>
          <p:cNvSpPr>
            <a:spLocks noGrp="1"/>
          </p:cNvSpPr>
          <p:nvPr>
            <p:ph idx="1"/>
          </p:nvPr>
        </p:nvSpPr>
        <p:spPr>
          <a:xfrm>
            <a:off x="353961" y="2187574"/>
            <a:ext cx="6135329" cy="4351338"/>
          </a:xfrm>
        </p:spPr>
        <p:txBody>
          <a:bodyPr>
            <a:normAutofit fontScale="92500"/>
          </a:bodyPr>
          <a:lstStyle/>
          <a:p>
            <a:pPr marL="0" indent="0">
              <a:buNone/>
            </a:pPr>
            <a:r>
              <a:rPr lang="en-US" dirty="0"/>
              <a:t>The Sendai Framework for Disaster Reduction 2015-2030 is a </a:t>
            </a:r>
            <a:r>
              <a:rPr lang="en-US" b="1" dirty="0"/>
              <a:t>non-binding </a:t>
            </a:r>
            <a:r>
              <a:rPr lang="en-US" dirty="0"/>
              <a:t>United Nations agreement that promotes disaster risk reduction and includes </a:t>
            </a:r>
            <a:r>
              <a:rPr lang="en-US" b="1" dirty="0"/>
              <a:t>38 quantitative indicators </a:t>
            </a:r>
            <a:r>
              <a:rPr lang="en-US" dirty="0"/>
              <a:t>to measure progress and determine global trends in the reduction of risk and losses due to disasters.</a:t>
            </a:r>
          </a:p>
          <a:p>
            <a:pPr marL="0" indent="0">
              <a:buNone/>
            </a:pPr>
            <a:endParaRPr lang="en-US" dirty="0"/>
          </a:p>
          <a:p>
            <a:pPr marL="0" indent="0">
              <a:buNone/>
            </a:pPr>
            <a:r>
              <a:rPr lang="en-US" dirty="0"/>
              <a:t>The Science for Disaster Reduction IWG collects and reports information on Sendai indicators for the US.</a:t>
            </a:r>
          </a:p>
        </p:txBody>
      </p:sp>
      <p:sp>
        <p:nvSpPr>
          <p:cNvPr id="4" name="Slide Number Placeholder 3">
            <a:extLst>
              <a:ext uri="{FF2B5EF4-FFF2-40B4-BE49-F238E27FC236}">
                <a16:creationId xmlns:a16="http://schemas.microsoft.com/office/drawing/2014/main" id="{E65E28F1-BDBF-4BED-B99D-65650BF95E88}"/>
              </a:ext>
            </a:extLst>
          </p:cNvPr>
          <p:cNvSpPr>
            <a:spLocks noGrp="1"/>
          </p:cNvSpPr>
          <p:nvPr>
            <p:ph type="sldNum" sz="quarter" idx="12"/>
          </p:nvPr>
        </p:nvSpPr>
        <p:spPr/>
        <p:txBody>
          <a:bodyPr/>
          <a:lstStyle/>
          <a:p>
            <a:fld id="{E3D20439-8241-410B-B522-E4E311509C4A}" type="slidenum">
              <a:rPr lang="en-US" smtClean="0"/>
              <a:t>18</a:t>
            </a:fld>
            <a:endParaRPr lang="en-US"/>
          </a:p>
        </p:txBody>
      </p:sp>
      <p:pic>
        <p:nvPicPr>
          <p:cNvPr id="5" name="Picture 2">
            <a:extLst>
              <a:ext uri="{FF2B5EF4-FFF2-40B4-BE49-F238E27FC236}">
                <a16:creationId xmlns:a16="http://schemas.microsoft.com/office/drawing/2014/main" id="{B8927572-2623-4608-BE77-4194EE8379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2930" y="0"/>
            <a:ext cx="498633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730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398AF18-966B-7AE8-A6D5-E97931493AD5}"/>
              </a:ext>
            </a:extLst>
          </p:cNvPr>
          <p:cNvSpPr>
            <a:spLocks noGrp="1"/>
          </p:cNvSpPr>
          <p:nvPr>
            <p:ph type="sldNum" sz="quarter" idx="12"/>
          </p:nvPr>
        </p:nvSpPr>
        <p:spPr/>
        <p:txBody>
          <a:bodyPr/>
          <a:lstStyle/>
          <a:p>
            <a:fld id="{E3D20439-8241-410B-B522-E4E311509C4A}" type="slidenum">
              <a:rPr lang="en-US" smtClean="0"/>
              <a:t>19</a:t>
            </a:fld>
            <a:endParaRPr lang="en-US"/>
          </a:p>
        </p:txBody>
      </p:sp>
      <p:pic>
        <p:nvPicPr>
          <p:cNvPr id="6" name="Picture 5">
            <a:extLst>
              <a:ext uri="{FF2B5EF4-FFF2-40B4-BE49-F238E27FC236}">
                <a16:creationId xmlns:a16="http://schemas.microsoft.com/office/drawing/2014/main" id="{80193814-377A-9C14-10AC-30DD75474154}"/>
              </a:ext>
            </a:extLst>
          </p:cNvPr>
          <p:cNvPicPr>
            <a:picLocks noChangeAspect="1"/>
          </p:cNvPicPr>
          <p:nvPr/>
        </p:nvPicPr>
        <p:blipFill>
          <a:blip r:embed="rId2"/>
          <a:stretch>
            <a:fillRect/>
          </a:stretch>
        </p:blipFill>
        <p:spPr>
          <a:xfrm>
            <a:off x="0" y="52049"/>
            <a:ext cx="12192000" cy="6753902"/>
          </a:xfrm>
          <a:prstGeom prst="rect">
            <a:avLst/>
          </a:prstGeom>
        </p:spPr>
      </p:pic>
      <p:sp>
        <p:nvSpPr>
          <p:cNvPr id="7" name="TextBox 6">
            <a:extLst>
              <a:ext uri="{FF2B5EF4-FFF2-40B4-BE49-F238E27FC236}">
                <a16:creationId xmlns:a16="http://schemas.microsoft.com/office/drawing/2014/main" id="{D218E247-95B9-AA5F-420D-53CD102746F1}"/>
              </a:ext>
            </a:extLst>
          </p:cNvPr>
          <p:cNvSpPr txBox="1"/>
          <p:nvPr/>
        </p:nvSpPr>
        <p:spPr>
          <a:xfrm>
            <a:off x="10082981" y="6352143"/>
            <a:ext cx="1912127" cy="369332"/>
          </a:xfrm>
          <a:prstGeom prst="rect">
            <a:avLst/>
          </a:prstGeom>
          <a:noFill/>
        </p:spPr>
        <p:txBody>
          <a:bodyPr wrap="none" rtlCol="0">
            <a:spAutoFit/>
          </a:bodyPr>
          <a:lstStyle/>
          <a:p>
            <a:r>
              <a:rPr lang="en-US" dirty="0"/>
              <a:t>Slide courtesy SDR</a:t>
            </a:r>
          </a:p>
        </p:txBody>
      </p:sp>
    </p:spTree>
    <p:extLst>
      <p:ext uri="{BB962C8B-B14F-4D97-AF65-F5344CB8AC3E}">
        <p14:creationId xmlns:p14="http://schemas.microsoft.com/office/powerpoint/2010/main" val="210399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881DF-09F5-4DA9-8FD3-0103F8224955}"/>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38BDBA10-63C4-4145-AB3F-36E027E2BEB6}"/>
              </a:ext>
            </a:extLst>
          </p:cNvPr>
          <p:cNvSpPr>
            <a:spLocks noGrp="1"/>
          </p:cNvSpPr>
          <p:nvPr>
            <p:ph idx="1"/>
          </p:nvPr>
        </p:nvSpPr>
        <p:spPr/>
        <p:txBody>
          <a:bodyPr>
            <a:normAutofit lnSpcReduction="10000"/>
          </a:bodyPr>
          <a:lstStyle/>
          <a:p>
            <a:r>
              <a:rPr lang="en-US" dirty="0"/>
              <a:t>Context for hazards account </a:t>
            </a:r>
          </a:p>
          <a:p>
            <a:r>
              <a:rPr lang="en-US" dirty="0"/>
              <a:t>Who we are</a:t>
            </a:r>
          </a:p>
          <a:p>
            <a:r>
              <a:rPr lang="en-US" dirty="0"/>
              <a:t>Importance of hazards</a:t>
            </a:r>
          </a:p>
          <a:p>
            <a:r>
              <a:rPr lang="en-US" dirty="0"/>
              <a:t>What goes into a Hazards Account? </a:t>
            </a:r>
          </a:p>
          <a:p>
            <a:r>
              <a:rPr lang="en-US" dirty="0"/>
              <a:t>Supporting recommendations</a:t>
            </a:r>
          </a:p>
          <a:p>
            <a:r>
              <a:rPr lang="en-US" dirty="0"/>
              <a:t>Agency dependencies </a:t>
            </a:r>
          </a:p>
          <a:p>
            <a:r>
              <a:rPr lang="en-US" dirty="0"/>
              <a:t>Towards an implementation plan </a:t>
            </a:r>
          </a:p>
          <a:p>
            <a:r>
              <a:rPr lang="en-US" dirty="0"/>
              <a:t>Community engagement</a:t>
            </a:r>
          </a:p>
          <a:p>
            <a:r>
              <a:rPr lang="en-US" dirty="0"/>
              <a:t>Q&amp;A</a:t>
            </a:r>
          </a:p>
        </p:txBody>
      </p:sp>
      <p:sp>
        <p:nvSpPr>
          <p:cNvPr id="4" name="Slide Number Placeholder 3">
            <a:extLst>
              <a:ext uri="{FF2B5EF4-FFF2-40B4-BE49-F238E27FC236}">
                <a16:creationId xmlns:a16="http://schemas.microsoft.com/office/drawing/2014/main" id="{0F3A8B74-ACAC-40F6-9035-53537D67FB70}"/>
              </a:ext>
            </a:extLst>
          </p:cNvPr>
          <p:cNvSpPr>
            <a:spLocks noGrp="1"/>
          </p:cNvSpPr>
          <p:nvPr>
            <p:ph type="sldNum" sz="quarter" idx="12"/>
          </p:nvPr>
        </p:nvSpPr>
        <p:spPr/>
        <p:txBody>
          <a:bodyPr/>
          <a:lstStyle/>
          <a:p>
            <a:fld id="{0F132BCE-A333-41F7-BE5A-B72F088F12AE}" type="slidenum">
              <a:rPr lang="en-US" smtClean="0"/>
              <a:t>2</a:t>
            </a:fld>
            <a:endParaRPr lang="en-US" dirty="0"/>
          </a:p>
        </p:txBody>
      </p:sp>
    </p:spTree>
    <p:extLst>
      <p:ext uri="{BB962C8B-B14F-4D97-AF65-F5344CB8AC3E}">
        <p14:creationId xmlns:p14="http://schemas.microsoft.com/office/powerpoint/2010/main" val="37077758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E0D0C87-626D-4D62-AEAB-47F90919E751}"/>
              </a:ext>
            </a:extLst>
          </p:cNvPr>
          <p:cNvSpPr>
            <a:spLocks noGrp="1"/>
          </p:cNvSpPr>
          <p:nvPr>
            <p:ph type="title"/>
          </p:nvPr>
        </p:nvSpPr>
        <p:spPr/>
        <p:txBody>
          <a:bodyPr/>
          <a:lstStyle/>
          <a:p>
            <a:r>
              <a:rPr lang="en-US" b="1" dirty="0"/>
              <a:t>Assessing impact: Beyond deaths and dollars</a:t>
            </a:r>
          </a:p>
        </p:txBody>
      </p:sp>
      <p:sp>
        <p:nvSpPr>
          <p:cNvPr id="5" name="Content Placeholder 4">
            <a:extLst>
              <a:ext uri="{FF2B5EF4-FFF2-40B4-BE49-F238E27FC236}">
                <a16:creationId xmlns:a16="http://schemas.microsoft.com/office/drawing/2014/main" id="{E2645147-06B5-4AF6-8EBB-B798478208A3}"/>
              </a:ext>
            </a:extLst>
          </p:cNvPr>
          <p:cNvSpPr>
            <a:spLocks noGrp="1"/>
          </p:cNvSpPr>
          <p:nvPr>
            <p:ph idx="1"/>
          </p:nvPr>
        </p:nvSpPr>
        <p:spPr>
          <a:noFill/>
        </p:spPr>
        <p:txBody>
          <a:bodyPr>
            <a:noAutofit/>
          </a:bodyPr>
          <a:lstStyle/>
          <a:p>
            <a:pPr>
              <a:lnSpc>
                <a:spcPct val="134000"/>
              </a:lnSpc>
              <a:spcAft>
                <a:spcPts val="800"/>
              </a:spcAft>
            </a:pPr>
            <a:r>
              <a:rPr lang="en-US" sz="2400" dirty="0">
                <a:latin typeface="Calibri" panose="020F0502020204030204" pitchFamily="34" charset="0"/>
                <a:ea typeface="Calibri" panose="020F0502020204030204" pitchFamily="34" charset="0"/>
              </a:rPr>
              <a:t>The cost of hazard events is historically measured in terms of fatalities, damage to the built environment (including loss of physical assets), and economic tolls (e.g.,  business or supply chain disruption). </a:t>
            </a:r>
            <a:endParaRPr lang="en-US" sz="2400" dirty="0">
              <a:effectLst/>
              <a:latin typeface="Calibri" panose="020F0502020204030204" pitchFamily="34" charset="0"/>
              <a:ea typeface="Calibri" panose="020F0502020204030204" pitchFamily="34" charset="0"/>
            </a:endParaRPr>
          </a:p>
          <a:p>
            <a:pPr>
              <a:lnSpc>
                <a:spcPct val="134000"/>
              </a:lnSpc>
            </a:pPr>
            <a:r>
              <a:rPr lang="en-US" sz="2400" dirty="0">
                <a:effectLst/>
                <a:latin typeface="Calibri" panose="020F0502020204030204" pitchFamily="34" charset="0"/>
                <a:ea typeface="Calibri" panose="020F0502020204030204" pitchFamily="34" charset="0"/>
              </a:rPr>
              <a:t>Despite the high profile and significant costs of disasters globally, a clearly articulated linkage between hazards, natural capital, and the economy does not explicitly appear in the System of National Accounts (SNA) nor System of Environmental-Economic Accounting (SEEA). </a:t>
            </a:r>
            <a:endParaRPr lang="en-US" sz="2400" dirty="0"/>
          </a:p>
          <a:p>
            <a:endParaRPr lang="en-US" sz="2400" dirty="0"/>
          </a:p>
        </p:txBody>
      </p:sp>
      <p:sp>
        <p:nvSpPr>
          <p:cNvPr id="2" name="Slide Number Placeholder 1">
            <a:extLst>
              <a:ext uri="{FF2B5EF4-FFF2-40B4-BE49-F238E27FC236}">
                <a16:creationId xmlns:a16="http://schemas.microsoft.com/office/drawing/2014/main" id="{EF2A0BFE-0247-4888-B6BD-BDC7441927E8}"/>
              </a:ext>
            </a:extLst>
          </p:cNvPr>
          <p:cNvSpPr>
            <a:spLocks noGrp="1"/>
          </p:cNvSpPr>
          <p:nvPr>
            <p:ph type="sldNum" sz="quarter" idx="12"/>
          </p:nvPr>
        </p:nvSpPr>
        <p:spPr/>
        <p:txBody>
          <a:bodyPr/>
          <a:lstStyle/>
          <a:p>
            <a:fld id="{E3D20439-8241-410B-B522-E4E311509C4A}" type="slidenum">
              <a:rPr lang="en-US" smtClean="0"/>
              <a:t>20</a:t>
            </a:fld>
            <a:endParaRPr lang="en-US"/>
          </a:p>
        </p:txBody>
      </p:sp>
    </p:spTree>
    <p:extLst>
      <p:ext uri="{BB962C8B-B14F-4D97-AF65-F5344CB8AC3E}">
        <p14:creationId xmlns:p14="http://schemas.microsoft.com/office/powerpoint/2010/main" val="13742235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a:xfrm>
            <a:off x="831849" y="1709738"/>
            <a:ext cx="10914673" cy="2852737"/>
          </a:xfrm>
        </p:spPr>
        <p:txBody>
          <a:bodyPr/>
          <a:lstStyle/>
          <a:p>
            <a:r>
              <a:rPr lang="en-US" dirty="0"/>
              <a:t>What goes into a hazards account?</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Examples from the literature</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21</a:t>
            </a:fld>
            <a:endParaRPr lang="en-US"/>
          </a:p>
        </p:txBody>
      </p:sp>
    </p:spTree>
    <p:extLst>
      <p:ext uri="{BB962C8B-B14F-4D97-AF65-F5344CB8AC3E}">
        <p14:creationId xmlns:p14="http://schemas.microsoft.com/office/powerpoint/2010/main" val="1810038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C7046-CAED-A97D-704C-0E0905D031BD}"/>
              </a:ext>
            </a:extLst>
          </p:cNvPr>
          <p:cNvSpPr>
            <a:spLocks noGrp="1"/>
          </p:cNvSpPr>
          <p:nvPr>
            <p:ph type="title"/>
          </p:nvPr>
        </p:nvSpPr>
        <p:spPr/>
        <p:txBody>
          <a:bodyPr/>
          <a:lstStyle/>
          <a:p>
            <a:r>
              <a:rPr lang="en-US" b="1" dirty="0"/>
              <a:t>The challenge of defensive expenditures &amp; accounting boundaries: example </a:t>
            </a:r>
          </a:p>
        </p:txBody>
      </p:sp>
      <p:sp>
        <p:nvSpPr>
          <p:cNvPr id="3" name="Content Placeholder 2">
            <a:extLst>
              <a:ext uri="{FF2B5EF4-FFF2-40B4-BE49-F238E27FC236}">
                <a16:creationId xmlns:a16="http://schemas.microsoft.com/office/drawing/2014/main" id="{232B98EB-9DD2-1297-61C1-9B45C13E182D}"/>
              </a:ext>
            </a:extLst>
          </p:cNvPr>
          <p:cNvSpPr>
            <a:spLocks noGrp="1"/>
          </p:cNvSpPr>
          <p:nvPr>
            <p:ph idx="1"/>
          </p:nvPr>
        </p:nvSpPr>
        <p:spPr/>
        <p:txBody>
          <a:bodyPr>
            <a:normAutofit lnSpcReduction="10000"/>
          </a:bodyPr>
          <a:lstStyle/>
          <a:p>
            <a:r>
              <a:rPr lang="en-US" sz="2400" dirty="0">
                <a:effectLst/>
                <a:ea typeface="Calibri" panose="020F0502020204030204" pitchFamily="34" charset="0"/>
                <a:cs typeface="TimesNewRomanPSMT"/>
              </a:rPr>
              <a:t>Imagine an investment where:</a:t>
            </a:r>
          </a:p>
          <a:p>
            <a:pPr lvl="1"/>
            <a:r>
              <a:rPr lang="en-US" sz="1800" dirty="0">
                <a:effectLst/>
                <a:ea typeface="Calibri" panose="020F0502020204030204" pitchFamily="34" charset="0"/>
                <a:cs typeface="TimesNewRomanPSMT"/>
              </a:rPr>
              <a:t>$40 million in restoration of wetlands reduces flood damage to downstream buildings by $60 million (net present value, NPV)</a:t>
            </a:r>
          </a:p>
          <a:p>
            <a:pPr lvl="1"/>
            <a:r>
              <a:rPr lang="en-US" sz="1800" dirty="0">
                <a:effectLst/>
                <a:ea typeface="Calibri" panose="020F0502020204030204" pitchFamily="34" charset="0"/>
                <a:cs typeface="TimesNewRomanPSMT"/>
              </a:rPr>
              <a:t>Economy receives $20 million in net benefits of avoided flood damage; resources saved</a:t>
            </a:r>
          </a:p>
          <a:p>
            <a:pPr lvl="1"/>
            <a:r>
              <a:rPr lang="en-US" sz="1800" dirty="0">
                <a:ea typeface="Calibri" panose="020F0502020204030204" pitchFamily="34" charset="0"/>
                <a:cs typeface="TimesNewRomanPSMT"/>
              </a:rPr>
              <a:t>BUT GDP is $20 million less!</a:t>
            </a:r>
          </a:p>
          <a:p>
            <a:pPr lvl="1"/>
            <a:r>
              <a:rPr lang="en-US" sz="1800" dirty="0">
                <a:ea typeface="Calibri" panose="020F0502020204030204" pitchFamily="34" charset="0"/>
                <a:cs typeface="TimesNewRomanPSMT"/>
              </a:rPr>
              <a:t>Some or all of the $20 million might be spent elsewhere (so GDP might not shrink by the full $20 million), but spending in other parts of the economy won’t be attributed to the value saved by wetlands, which enables potentially more worthwhile economic activity </a:t>
            </a:r>
            <a:endParaRPr lang="en-US" sz="1800" dirty="0">
              <a:effectLst/>
              <a:ea typeface="Calibri" panose="020F0502020204030204" pitchFamily="34" charset="0"/>
              <a:cs typeface="TimesNewRomanPSMT"/>
            </a:endParaRPr>
          </a:p>
          <a:p>
            <a:r>
              <a:rPr lang="en-US" sz="2400" dirty="0">
                <a:effectLst/>
                <a:ea typeface="Calibri" panose="020F0502020204030204" pitchFamily="34" charset="0"/>
                <a:cs typeface="TimesNewRomanPSMT"/>
              </a:rPr>
              <a:t>Solution:</a:t>
            </a:r>
          </a:p>
          <a:p>
            <a:pPr lvl="1"/>
            <a:r>
              <a:rPr lang="en-US" sz="1800" dirty="0">
                <a:effectLst/>
                <a:ea typeface="Calibri" panose="020F0502020204030204" pitchFamily="34" charset="0"/>
                <a:cs typeface="TimesNewRomanPSMT"/>
              </a:rPr>
              <a:t>Recognize that GDP alone paints an incomplete and counterintuitive picture</a:t>
            </a:r>
          </a:p>
          <a:p>
            <a:pPr lvl="1"/>
            <a:r>
              <a:rPr lang="en-US" sz="1800" dirty="0">
                <a:ea typeface="Calibri" panose="020F0502020204030204" pitchFamily="34" charset="0"/>
                <a:cs typeface="TimesNewRomanPSMT"/>
              </a:rPr>
              <a:t>Place</a:t>
            </a:r>
            <a:r>
              <a:rPr lang="en-US" sz="1800" dirty="0">
                <a:effectLst/>
                <a:ea typeface="Calibri" panose="020F0502020204030204" pitchFamily="34" charset="0"/>
                <a:cs typeface="TimesNewRomanPSMT"/>
              </a:rPr>
              <a:t> wetlands on the national balance sheet, valued at the NPV of the flow of services ($60 million increase in wealth)</a:t>
            </a:r>
          </a:p>
          <a:p>
            <a:pPr lvl="1"/>
            <a:r>
              <a:rPr lang="en-US" sz="1800" dirty="0">
                <a:effectLst/>
                <a:ea typeface="Calibri" panose="020F0502020204030204" pitchFamily="34" charset="0"/>
                <a:cs typeface="TimesNewRomanPSMT"/>
              </a:rPr>
              <a:t>Use defensive expenditures within natural capital accounts + economic accounts together to provide a fuller picture of the economy (showing both cost of provision and NPV of services provided by natural assets)</a:t>
            </a:r>
          </a:p>
        </p:txBody>
      </p:sp>
      <p:sp>
        <p:nvSpPr>
          <p:cNvPr id="5" name="TextBox 4">
            <a:extLst>
              <a:ext uri="{FF2B5EF4-FFF2-40B4-BE49-F238E27FC236}">
                <a16:creationId xmlns:a16="http://schemas.microsoft.com/office/drawing/2014/main" id="{FF511F60-E832-8D71-F1C5-07BF72219E00}"/>
              </a:ext>
            </a:extLst>
          </p:cNvPr>
          <p:cNvSpPr txBox="1"/>
          <p:nvPr/>
        </p:nvSpPr>
        <p:spPr>
          <a:xfrm>
            <a:off x="6593840" y="6431280"/>
            <a:ext cx="4188839" cy="369332"/>
          </a:xfrm>
          <a:prstGeom prst="rect">
            <a:avLst/>
          </a:prstGeom>
          <a:noFill/>
        </p:spPr>
        <p:txBody>
          <a:bodyPr wrap="none" rtlCol="0">
            <a:spAutoFit/>
          </a:bodyPr>
          <a:lstStyle/>
          <a:p>
            <a:r>
              <a:rPr lang="en-US" dirty="0"/>
              <a:t>Adapted from </a:t>
            </a:r>
            <a:r>
              <a:rPr lang="en-US" i="1" dirty="0"/>
              <a:t>National Strategy</a:t>
            </a:r>
            <a:r>
              <a:rPr lang="en-US" dirty="0"/>
              <a:t>, pp. 23-24</a:t>
            </a:r>
          </a:p>
        </p:txBody>
      </p:sp>
      <p:sp>
        <p:nvSpPr>
          <p:cNvPr id="4" name="Slide Number Placeholder 3">
            <a:extLst>
              <a:ext uri="{FF2B5EF4-FFF2-40B4-BE49-F238E27FC236}">
                <a16:creationId xmlns:a16="http://schemas.microsoft.com/office/drawing/2014/main" id="{1DD16FEC-3751-8A77-00E3-28BD40C280BE}"/>
              </a:ext>
            </a:extLst>
          </p:cNvPr>
          <p:cNvSpPr>
            <a:spLocks noGrp="1"/>
          </p:cNvSpPr>
          <p:nvPr>
            <p:ph type="sldNum" sz="quarter" idx="12"/>
          </p:nvPr>
        </p:nvSpPr>
        <p:spPr/>
        <p:txBody>
          <a:bodyPr/>
          <a:lstStyle/>
          <a:p>
            <a:fld id="{0F132BCE-A333-41F7-BE5A-B72F088F12AE}" type="slidenum">
              <a:rPr lang="en-US" smtClean="0"/>
              <a:t>22</a:t>
            </a:fld>
            <a:endParaRPr lang="en-US"/>
          </a:p>
        </p:txBody>
      </p:sp>
    </p:spTree>
    <p:extLst>
      <p:ext uri="{BB962C8B-B14F-4D97-AF65-F5344CB8AC3E}">
        <p14:creationId xmlns:p14="http://schemas.microsoft.com/office/powerpoint/2010/main" val="235627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FEA9B-ABEF-6FB5-B51A-170CBAE139D0}"/>
              </a:ext>
            </a:extLst>
          </p:cNvPr>
          <p:cNvSpPr>
            <a:spLocks noGrp="1"/>
          </p:cNvSpPr>
          <p:nvPr>
            <p:ph type="title"/>
          </p:nvPr>
        </p:nvSpPr>
        <p:spPr/>
        <p:txBody>
          <a:bodyPr/>
          <a:lstStyle/>
          <a:p>
            <a:r>
              <a:rPr lang="en-US" b="1" dirty="0"/>
              <a:t>Example 1: Nakamura &amp; </a:t>
            </a:r>
            <a:r>
              <a:rPr lang="en-US" b="1" dirty="0" err="1"/>
              <a:t>Sliker</a:t>
            </a:r>
            <a:r>
              <a:rPr lang="en-US" b="1" dirty="0"/>
              <a:t> 2023</a:t>
            </a:r>
          </a:p>
        </p:txBody>
      </p:sp>
      <p:sp>
        <p:nvSpPr>
          <p:cNvPr id="3" name="Content Placeholder 2">
            <a:extLst>
              <a:ext uri="{FF2B5EF4-FFF2-40B4-BE49-F238E27FC236}">
                <a16:creationId xmlns:a16="http://schemas.microsoft.com/office/drawing/2014/main" id="{7E2FCE62-B140-492A-973A-D5C72F78DCD5}"/>
              </a:ext>
            </a:extLst>
          </p:cNvPr>
          <p:cNvSpPr>
            <a:spLocks noGrp="1"/>
          </p:cNvSpPr>
          <p:nvPr>
            <p:ph idx="1"/>
          </p:nvPr>
        </p:nvSpPr>
        <p:spPr>
          <a:xfrm>
            <a:off x="838200" y="1825624"/>
            <a:ext cx="5867400" cy="4826845"/>
          </a:xfrm>
        </p:spPr>
        <p:txBody>
          <a:bodyPr>
            <a:normAutofit fontScale="92500" lnSpcReduction="10000"/>
          </a:bodyPr>
          <a:lstStyle/>
          <a:p>
            <a:r>
              <a:rPr lang="en-US" dirty="0"/>
              <a:t>Connections to </a:t>
            </a:r>
            <a:r>
              <a:rPr lang="en-US" u="sng" dirty="0"/>
              <a:t>headline indicators </a:t>
            </a:r>
            <a:r>
              <a:rPr lang="en-US" dirty="0"/>
              <a:t>(change in natural capital wealth, net domestic product inclusive of natural assets) very useful</a:t>
            </a:r>
          </a:p>
          <a:p>
            <a:r>
              <a:rPr lang="en-US" dirty="0"/>
              <a:t>Climate change causes more/worse disasters, “implying faster depreciation of real assets… expected depreciation from these events could be included in consumption of fixed capital, which then would lead to lower… growth rates for NDP”</a:t>
            </a:r>
          </a:p>
          <a:p>
            <a:r>
              <a:rPr lang="en-US" dirty="0"/>
              <a:t>Propose 2 methods to net out the costs of climate-induced property damage from GDP</a:t>
            </a:r>
          </a:p>
        </p:txBody>
      </p:sp>
      <p:pic>
        <p:nvPicPr>
          <p:cNvPr id="6" name="Picture 5">
            <a:extLst>
              <a:ext uri="{FF2B5EF4-FFF2-40B4-BE49-F238E27FC236}">
                <a16:creationId xmlns:a16="http://schemas.microsoft.com/office/drawing/2014/main" id="{715B61B5-A05B-BEE3-8033-7C624AF3A294}"/>
              </a:ext>
            </a:extLst>
          </p:cNvPr>
          <p:cNvPicPr>
            <a:picLocks noChangeAspect="1"/>
          </p:cNvPicPr>
          <p:nvPr/>
        </p:nvPicPr>
        <p:blipFill>
          <a:blip r:embed="rId2"/>
          <a:stretch>
            <a:fillRect/>
          </a:stretch>
        </p:blipFill>
        <p:spPr>
          <a:xfrm>
            <a:off x="6846016" y="1825625"/>
            <a:ext cx="5075055" cy="3568991"/>
          </a:xfrm>
          <a:prstGeom prst="rect">
            <a:avLst/>
          </a:prstGeom>
        </p:spPr>
      </p:pic>
      <p:sp>
        <p:nvSpPr>
          <p:cNvPr id="4" name="Slide Number Placeholder 3">
            <a:extLst>
              <a:ext uri="{FF2B5EF4-FFF2-40B4-BE49-F238E27FC236}">
                <a16:creationId xmlns:a16="http://schemas.microsoft.com/office/drawing/2014/main" id="{CF0FBB93-609A-4652-8930-AD0F3E6E250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Tree>
    <p:extLst>
      <p:ext uri="{BB962C8B-B14F-4D97-AF65-F5344CB8AC3E}">
        <p14:creationId xmlns:p14="http://schemas.microsoft.com/office/powerpoint/2010/main" val="34552762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FEA9B-ABEF-6FB5-B51A-170CBAE139D0}"/>
              </a:ext>
            </a:extLst>
          </p:cNvPr>
          <p:cNvSpPr>
            <a:spLocks noGrp="1"/>
          </p:cNvSpPr>
          <p:nvPr>
            <p:ph type="title"/>
          </p:nvPr>
        </p:nvSpPr>
        <p:spPr/>
        <p:txBody>
          <a:bodyPr/>
          <a:lstStyle/>
          <a:p>
            <a:r>
              <a:rPr lang="en-US" b="1" dirty="0"/>
              <a:t>Example 2: Hass &amp; Wentland 2023</a:t>
            </a:r>
          </a:p>
        </p:txBody>
      </p:sp>
      <p:sp>
        <p:nvSpPr>
          <p:cNvPr id="3" name="Content Placeholder 2">
            <a:extLst>
              <a:ext uri="{FF2B5EF4-FFF2-40B4-BE49-F238E27FC236}">
                <a16:creationId xmlns:a16="http://schemas.microsoft.com/office/drawing/2014/main" id="{7E2FCE62-B140-492A-973A-D5C72F78DCD5}"/>
              </a:ext>
            </a:extLst>
          </p:cNvPr>
          <p:cNvSpPr>
            <a:spLocks noGrp="1"/>
          </p:cNvSpPr>
          <p:nvPr>
            <p:ph idx="1"/>
          </p:nvPr>
        </p:nvSpPr>
        <p:spPr>
          <a:xfrm>
            <a:off x="451338" y="1712067"/>
            <a:ext cx="5867400" cy="4826845"/>
          </a:xfrm>
        </p:spPr>
        <p:txBody>
          <a:bodyPr>
            <a:normAutofit/>
          </a:bodyPr>
          <a:lstStyle/>
          <a:p>
            <a:pPr lvl="1"/>
            <a:r>
              <a:rPr lang="en-US" sz="2200" dirty="0">
                <a:effectLst/>
                <a:latin typeface="Calibri  "/>
                <a:ea typeface="Calibri" panose="020F0502020204030204" pitchFamily="34" charset="0"/>
                <a:cs typeface="Times New Roman" panose="02020603050405020304" pitchFamily="18" charset="0"/>
              </a:rPr>
              <a:t>“(existing) standards generally account for expenditures for climate change mitigation… adaptation expenditures, on the other hand, have not been included… and there is currently no comprehensive standard for classifying expenditures in the economy for the purpose of climate adaptation.”</a:t>
            </a:r>
            <a:endParaRPr lang="en-US" sz="2200" dirty="0">
              <a:latin typeface="Calibri  "/>
            </a:endParaRPr>
          </a:p>
          <a:p>
            <a:pPr lvl="1"/>
            <a:r>
              <a:rPr lang="en-US" sz="2200" dirty="0">
                <a:effectLst/>
                <a:latin typeface="Calibri  "/>
                <a:ea typeface="Calibri" panose="020F0502020204030204" pitchFamily="34" charset="0"/>
                <a:cs typeface="Times New Roman" panose="02020603050405020304" pitchFamily="18" charset="0"/>
              </a:rPr>
              <a:t>“we briefly outline potential paths forward for research and development of climate change mitigation and adaptation statistics in the U.S., building on recent pilot efforts in natural capital accounting”</a:t>
            </a:r>
          </a:p>
          <a:p>
            <a:pPr lvl="1"/>
            <a:endParaRPr lang="en-US" dirty="0"/>
          </a:p>
        </p:txBody>
      </p:sp>
      <p:pic>
        <p:nvPicPr>
          <p:cNvPr id="8" name="Picture 7">
            <a:extLst>
              <a:ext uri="{FF2B5EF4-FFF2-40B4-BE49-F238E27FC236}">
                <a16:creationId xmlns:a16="http://schemas.microsoft.com/office/drawing/2014/main" id="{35ABBF31-3D45-AAE9-19B2-37927DA51168}"/>
              </a:ext>
            </a:extLst>
          </p:cNvPr>
          <p:cNvPicPr>
            <a:picLocks noChangeAspect="1"/>
          </p:cNvPicPr>
          <p:nvPr/>
        </p:nvPicPr>
        <p:blipFill>
          <a:blip r:embed="rId2"/>
          <a:stretch>
            <a:fillRect/>
          </a:stretch>
        </p:blipFill>
        <p:spPr>
          <a:xfrm>
            <a:off x="6705600" y="1947989"/>
            <a:ext cx="5323367" cy="2756744"/>
          </a:xfrm>
          <a:prstGeom prst="rect">
            <a:avLst/>
          </a:prstGeom>
        </p:spPr>
      </p:pic>
      <p:sp>
        <p:nvSpPr>
          <p:cNvPr id="4" name="Slide Number Placeholder 3">
            <a:extLst>
              <a:ext uri="{FF2B5EF4-FFF2-40B4-BE49-F238E27FC236}">
                <a16:creationId xmlns:a16="http://schemas.microsoft.com/office/drawing/2014/main" id="{A2982B05-0871-49F1-95DB-96BBFCB5DC0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Tree>
    <p:extLst>
      <p:ext uri="{BB962C8B-B14F-4D97-AF65-F5344CB8AC3E}">
        <p14:creationId xmlns:p14="http://schemas.microsoft.com/office/powerpoint/2010/main" val="25795974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FEA9B-ABEF-6FB5-B51A-170CBAE139D0}"/>
              </a:ext>
            </a:extLst>
          </p:cNvPr>
          <p:cNvSpPr>
            <a:spLocks noGrp="1"/>
          </p:cNvSpPr>
          <p:nvPr>
            <p:ph type="title"/>
          </p:nvPr>
        </p:nvSpPr>
        <p:spPr/>
        <p:txBody>
          <a:bodyPr/>
          <a:lstStyle/>
          <a:p>
            <a:r>
              <a:rPr lang="en-US" b="1" dirty="0"/>
              <a:t>Example 3: </a:t>
            </a:r>
            <a:r>
              <a:rPr lang="en-US" b="1" dirty="0" err="1"/>
              <a:t>Storlazzi</a:t>
            </a:r>
            <a:r>
              <a:rPr lang="en-US" b="1" dirty="0"/>
              <a:t> et al. 2019</a:t>
            </a:r>
          </a:p>
        </p:txBody>
      </p:sp>
      <p:sp>
        <p:nvSpPr>
          <p:cNvPr id="3" name="Content Placeholder 2">
            <a:extLst>
              <a:ext uri="{FF2B5EF4-FFF2-40B4-BE49-F238E27FC236}">
                <a16:creationId xmlns:a16="http://schemas.microsoft.com/office/drawing/2014/main" id="{7E2FCE62-B140-492A-973A-D5C72F78DCD5}"/>
              </a:ext>
            </a:extLst>
          </p:cNvPr>
          <p:cNvSpPr>
            <a:spLocks noGrp="1"/>
          </p:cNvSpPr>
          <p:nvPr>
            <p:ph idx="1"/>
          </p:nvPr>
        </p:nvSpPr>
        <p:spPr>
          <a:xfrm>
            <a:off x="337038" y="1610097"/>
            <a:ext cx="5867400" cy="4826845"/>
          </a:xfrm>
        </p:spPr>
        <p:txBody>
          <a:bodyPr>
            <a:normAutofit/>
          </a:bodyPr>
          <a:lstStyle/>
          <a:p>
            <a:pPr lvl="1"/>
            <a:r>
              <a:rPr lang="en-US" sz="2200" dirty="0">
                <a:ea typeface="Calibri" panose="020F0502020204030204" pitchFamily="34" charset="0"/>
                <a:cs typeface="Times New Roman" panose="02020603050405020304" pitchFamily="18" charset="0"/>
              </a:rPr>
              <a:t>Couple best-available hydrodynamic models &amp; economic benefits data</a:t>
            </a:r>
          </a:p>
          <a:p>
            <a:pPr lvl="1"/>
            <a:r>
              <a:rPr lang="en-US" sz="2200" dirty="0">
                <a:effectLst/>
                <a:ea typeface="Calibri" panose="020F0502020204030204" pitchFamily="34" charset="0"/>
                <a:cs typeface="Times New Roman" panose="02020603050405020304" pitchFamily="18" charset="0"/>
              </a:rPr>
              <a:t>“The annual value of flood risk reduction provided by U.S. coral reefs is more than 18,000 lives and $1.805 billion in 2010 U.S. dollars”</a:t>
            </a:r>
          </a:p>
          <a:p>
            <a:pPr lvl="1"/>
            <a:r>
              <a:rPr lang="en-US" sz="2200" dirty="0"/>
              <a:t>Tracking change over time and attribution to economic units (supply-use tables) would enable full alignment with NCA</a:t>
            </a:r>
          </a:p>
        </p:txBody>
      </p:sp>
      <p:pic>
        <p:nvPicPr>
          <p:cNvPr id="5" name="Picture 4">
            <a:extLst>
              <a:ext uri="{FF2B5EF4-FFF2-40B4-BE49-F238E27FC236}">
                <a16:creationId xmlns:a16="http://schemas.microsoft.com/office/drawing/2014/main" id="{72CC6B52-08D8-7A93-CD73-DCC257981BB4}"/>
              </a:ext>
            </a:extLst>
          </p:cNvPr>
          <p:cNvPicPr>
            <a:picLocks noChangeAspect="1"/>
          </p:cNvPicPr>
          <p:nvPr/>
        </p:nvPicPr>
        <p:blipFill>
          <a:blip r:embed="rId2"/>
          <a:stretch>
            <a:fillRect/>
          </a:stretch>
        </p:blipFill>
        <p:spPr>
          <a:xfrm>
            <a:off x="7526245" y="1484568"/>
            <a:ext cx="4028416" cy="5167901"/>
          </a:xfrm>
          <a:prstGeom prst="rect">
            <a:avLst/>
          </a:prstGeom>
        </p:spPr>
      </p:pic>
      <p:sp>
        <p:nvSpPr>
          <p:cNvPr id="4" name="Slide Number Placeholder 3">
            <a:extLst>
              <a:ext uri="{FF2B5EF4-FFF2-40B4-BE49-F238E27FC236}">
                <a16:creationId xmlns:a16="http://schemas.microsoft.com/office/drawing/2014/main" id="{C3625EF5-85C1-4E86-8FB2-6629401F12A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Tree>
    <p:extLst>
      <p:ext uri="{BB962C8B-B14F-4D97-AF65-F5344CB8AC3E}">
        <p14:creationId xmlns:p14="http://schemas.microsoft.com/office/powerpoint/2010/main" val="7382192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B8286-FD80-52AB-179A-10A8DA54A875}"/>
              </a:ext>
            </a:extLst>
          </p:cNvPr>
          <p:cNvSpPr>
            <a:spLocks noGrp="1"/>
          </p:cNvSpPr>
          <p:nvPr>
            <p:ph type="title"/>
          </p:nvPr>
        </p:nvSpPr>
        <p:spPr/>
        <p:txBody>
          <a:bodyPr/>
          <a:lstStyle/>
          <a:p>
            <a:r>
              <a:rPr lang="en-US" b="1" dirty="0"/>
              <a:t>Example: A major hurricane makes landfall on the U.S. coast</a:t>
            </a:r>
          </a:p>
        </p:txBody>
      </p:sp>
      <p:sp>
        <p:nvSpPr>
          <p:cNvPr id="4" name="Slide Number Placeholder 3">
            <a:extLst>
              <a:ext uri="{FF2B5EF4-FFF2-40B4-BE49-F238E27FC236}">
                <a16:creationId xmlns:a16="http://schemas.microsoft.com/office/drawing/2014/main" id="{87768EAC-CA06-89AA-DD2A-91E612A1736C}"/>
              </a:ext>
            </a:extLst>
          </p:cNvPr>
          <p:cNvSpPr>
            <a:spLocks noGrp="1"/>
          </p:cNvSpPr>
          <p:nvPr>
            <p:ph type="sldNum" sz="quarter" idx="12"/>
          </p:nvPr>
        </p:nvSpPr>
        <p:spPr/>
        <p:txBody>
          <a:bodyPr/>
          <a:lstStyle/>
          <a:p>
            <a:fld id="{0F132BCE-A333-41F7-BE5A-B72F088F12AE}" type="slidenum">
              <a:rPr lang="en-US" smtClean="0"/>
              <a:t>26</a:t>
            </a:fld>
            <a:endParaRPr lang="en-US"/>
          </a:p>
        </p:txBody>
      </p:sp>
      <p:pic>
        <p:nvPicPr>
          <p:cNvPr id="1026" name="Picture 2" descr="Hurricanes | National Oceanic and Atmospheric Administration">
            <a:extLst>
              <a:ext uri="{FF2B5EF4-FFF2-40B4-BE49-F238E27FC236}">
                <a16:creationId xmlns:a16="http://schemas.microsoft.com/office/drawing/2014/main" id="{65A60631-8643-C9A5-BBCC-3E8860B204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2524" y="1979628"/>
            <a:ext cx="3955842" cy="222457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D52F201B-2A6A-3643-326D-77AC80B6416C}"/>
              </a:ext>
            </a:extLst>
          </p:cNvPr>
          <p:cNvSpPr/>
          <p:nvPr/>
        </p:nvSpPr>
        <p:spPr>
          <a:xfrm>
            <a:off x="168896" y="1825625"/>
            <a:ext cx="3809214" cy="148318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Impacts to people (human capital)</a:t>
            </a:r>
          </a:p>
          <a:p>
            <a:pPr marL="285750" indent="-285750" algn="ctr">
              <a:buFont typeface="Arial" panose="020B0604020202020204" pitchFamily="34" charset="0"/>
              <a:buChar char="•"/>
            </a:pPr>
            <a:r>
              <a:rPr lang="en-US" dirty="0"/>
              <a:t>Loss of life</a:t>
            </a:r>
          </a:p>
          <a:p>
            <a:pPr marL="285750" indent="-285750" algn="ctr">
              <a:buFont typeface="Arial" panose="020B0604020202020204" pitchFamily="34" charset="0"/>
              <a:buChar char="•"/>
            </a:pPr>
            <a:r>
              <a:rPr lang="en-US" dirty="0"/>
              <a:t>Physical &amp; mental health impacts</a:t>
            </a:r>
          </a:p>
          <a:p>
            <a:pPr marL="285750" indent="-285750" algn="ctr">
              <a:buFont typeface="Arial" panose="020B0604020202020204" pitchFamily="34" charset="0"/>
              <a:buChar char="•"/>
            </a:pPr>
            <a:r>
              <a:rPr lang="en-US" dirty="0"/>
              <a:t>Displacement</a:t>
            </a:r>
          </a:p>
        </p:txBody>
      </p:sp>
      <p:sp>
        <p:nvSpPr>
          <p:cNvPr id="8" name="Rectangle: Rounded Corners 7">
            <a:extLst>
              <a:ext uri="{FF2B5EF4-FFF2-40B4-BE49-F238E27FC236}">
                <a16:creationId xmlns:a16="http://schemas.microsoft.com/office/drawing/2014/main" id="{6588F638-2171-FD14-6B15-85C30491AAD6}"/>
              </a:ext>
            </a:extLst>
          </p:cNvPr>
          <p:cNvSpPr/>
          <p:nvPr/>
        </p:nvSpPr>
        <p:spPr>
          <a:xfrm>
            <a:off x="168896" y="3561726"/>
            <a:ext cx="3809214" cy="1483183"/>
          </a:xfrm>
          <a:prstGeom prst="round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Impacts to built capital</a:t>
            </a:r>
          </a:p>
          <a:p>
            <a:pPr marL="285750" indent="-285750" algn="ctr">
              <a:buFont typeface="Arial" panose="020B0604020202020204" pitchFamily="34" charset="0"/>
              <a:buChar char="•"/>
            </a:pPr>
            <a:r>
              <a:rPr lang="en-US" dirty="0"/>
              <a:t>Loss/damage to buildings &amp; infrastructure</a:t>
            </a:r>
          </a:p>
          <a:p>
            <a:pPr marL="285750" indent="-285750" algn="ctr">
              <a:buFont typeface="Arial" panose="020B0604020202020204" pitchFamily="34" charset="0"/>
              <a:buChar char="•"/>
            </a:pPr>
            <a:r>
              <a:rPr lang="en-US" dirty="0"/>
              <a:t>$ spent to rebuild diverted from other more productive uses</a:t>
            </a:r>
          </a:p>
        </p:txBody>
      </p:sp>
      <p:sp>
        <p:nvSpPr>
          <p:cNvPr id="9" name="Rectangle: Rounded Corners 8">
            <a:extLst>
              <a:ext uri="{FF2B5EF4-FFF2-40B4-BE49-F238E27FC236}">
                <a16:creationId xmlns:a16="http://schemas.microsoft.com/office/drawing/2014/main" id="{7E2891C0-4D7B-5E79-4171-AA0F199F6145}"/>
              </a:ext>
            </a:extLst>
          </p:cNvPr>
          <p:cNvSpPr/>
          <p:nvPr/>
        </p:nvSpPr>
        <p:spPr>
          <a:xfrm>
            <a:off x="4195710" y="1812978"/>
            <a:ext cx="3809214" cy="1508476"/>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Impacts to business &amp; the economy</a:t>
            </a:r>
          </a:p>
          <a:p>
            <a:pPr marL="285750" indent="-285750" algn="ctr">
              <a:buFont typeface="Arial" panose="020B0604020202020204" pitchFamily="34" charset="0"/>
              <a:buChar char="•"/>
            </a:pPr>
            <a:r>
              <a:rPr lang="en-US" dirty="0"/>
              <a:t>Business disruptions</a:t>
            </a:r>
          </a:p>
          <a:p>
            <a:pPr marL="285750" indent="-285750" algn="ctr">
              <a:buFont typeface="Arial" panose="020B0604020202020204" pitchFamily="34" charset="0"/>
              <a:buChar char="•"/>
            </a:pPr>
            <a:r>
              <a:rPr lang="en-US" dirty="0"/>
              <a:t>Supply chain impacts</a:t>
            </a:r>
          </a:p>
        </p:txBody>
      </p:sp>
      <p:sp>
        <p:nvSpPr>
          <p:cNvPr id="10" name="Rectangle: Rounded Corners 9">
            <a:extLst>
              <a:ext uri="{FF2B5EF4-FFF2-40B4-BE49-F238E27FC236}">
                <a16:creationId xmlns:a16="http://schemas.microsoft.com/office/drawing/2014/main" id="{05EAA215-3978-7B78-67B8-D51B48DD547C}"/>
              </a:ext>
            </a:extLst>
          </p:cNvPr>
          <p:cNvSpPr/>
          <p:nvPr/>
        </p:nvSpPr>
        <p:spPr>
          <a:xfrm>
            <a:off x="4195710" y="3560189"/>
            <a:ext cx="3809214" cy="1508476"/>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Impacts to natural capital</a:t>
            </a:r>
          </a:p>
          <a:p>
            <a:pPr marL="285750" indent="-285750" algn="ctr">
              <a:buFont typeface="Arial" panose="020B0604020202020204" pitchFamily="34" charset="0"/>
              <a:buChar char="•"/>
            </a:pPr>
            <a:r>
              <a:rPr lang="en-US" dirty="0"/>
              <a:t>Damage to ecosystems</a:t>
            </a:r>
          </a:p>
          <a:p>
            <a:pPr marL="285750" indent="-285750" algn="ctr">
              <a:buFont typeface="Arial" panose="020B0604020202020204" pitchFamily="34" charset="0"/>
              <a:buChar char="•"/>
            </a:pPr>
            <a:r>
              <a:rPr lang="en-US" dirty="0"/>
              <a:t>Loss of timber, crops, etc.</a:t>
            </a:r>
          </a:p>
          <a:p>
            <a:pPr marL="285750" indent="-285750" algn="ctr">
              <a:buFont typeface="Arial" panose="020B0604020202020204" pitchFamily="34" charset="0"/>
              <a:buChar char="•"/>
            </a:pPr>
            <a:r>
              <a:rPr lang="en-US" dirty="0"/>
              <a:t>Water pollution e.g., runoff</a:t>
            </a:r>
          </a:p>
        </p:txBody>
      </p:sp>
      <p:sp>
        <p:nvSpPr>
          <p:cNvPr id="11" name="Rectangle: Rounded Corners 10">
            <a:extLst>
              <a:ext uri="{FF2B5EF4-FFF2-40B4-BE49-F238E27FC236}">
                <a16:creationId xmlns:a16="http://schemas.microsoft.com/office/drawing/2014/main" id="{42B6F66B-5506-6076-5A15-E37EBDE02C7F}"/>
              </a:ext>
            </a:extLst>
          </p:cNvPr>
          <p:cNvSpPr/>
          <p:nvPr/>
        </p:nvSpPr>
        <p:spPr>
          <a:xfrm>
            <a:off x="2172252" y="5212999"/>
            <a:ext cx="3809214" cy="1508476"/>
          </a:xfrm>
          <a:prstGeom prst="round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Impacts </a:t>
            </a:r>
            <a:r>
              <a:rPr lang="en-US" b="1" i="1" dirty="0"/>
              <a:t>are mitigated by</a:t>
            </a:r>
          </a:p>
          <a:p>
            <a:pPr marL="285750" indent="-285750" algn="ctr">
              <a:buFont typeface="Arial" panose="020B0604020202020204" pitchFamily="34" charset="0"/>
              <a:buChar char="•"/>
            </a:pPr>
            <a:r>
              <a:rPr lang="en-US" dirty="0"/>
              <a:t>Ecosystems</a:t>
            </a:r>
          </a:p>
          <a:p>
            <a:pPr marL="285750" indent="-285750" algn="ctr">
              <a:buFont typeface="Arial" panose="020B0604020202020204" pitchFamily="34" charset="0"/>
              <a:buChar char="•"/>
            </a:pPr>
            <a:r>
              <a:rPr lang="en-US" dirty="0"/>
              <a:t>Gray infrastructure</a:t>
            </a:r>
          </a:p>
          <a:p>
            <a:pPr marL="285750" indent="-285750" algn="ctr">
              <a:buFont typeface="Arial" panose="020B0604020202020204" pitchFamily="34" charset="0"/>
              <a:buChar char="•"/>
            </a:pPr>
            <a:r>
              <a:rPr lang="en-US" dirty="0"/>
              <a:t>Hardened infrastructure (e.g., building codes</a:t>
            </a:r>
          </a:p>
        </p:txBody>
      </p:sp>
      <p:sp>
        <p:nvSpPr>
          <p:cNvPr id="12" name="TextBox 11">
            <a:extLst>
              <a:ext uri="{FF2B5EF4-FFF2-40B4-BE49-F238E27FC236}">
                <a16:creationId xmlns:a16="http://schemas.microsoft.com/office/drawing/2014/main" id="{93EC5FF9-220A-ADE4-032B-98A186712A00}"/>
              </a:ext>
            </a:extLst>
          </p:cNvPr>
          <p:cNvSpPr txBox="1"/>
          <p:nvPr/>
        </p:nvSpPr>
        <p:spPr>
          <a:xfrm>
            <a:off x="8524240" y="4444744"/>
            <a:ext cx="3210560" cy="1323439"/>
          </a:xfrm>
          <a:prstGeom prst="rect">
            <a:avLst/>
          </a:prstGeom>
          <a:noFill/>
        </p:spPr>
        <p:txBody>
          <a:bodyPr wrap="square" rtlCol="0">
            <a:spAutoFit/>
          </a:bodyPr>
          <a:lstStyle/>
          <a:p>
            <a:pPr algn="ctr"/>
            <a:r>
              <a:rPr lang="en-US" sz="2000" dirty="0"/>
              <a:t>Which of these hazard-related costs &amp; benefits are already included in our reporting systems?</a:t>
            </a:r>
          </a:p>
        </p:txBody>
      </p:sp>
    </p:spTree>
    <p:extLst>
      <p:ext uri="{BB962C8B-B14F-4D97-AF65-F5344CB8AC3E}">
        <p14:creationId xmlns:p14="http://schemas.microsoft.com/office/powerpoint/2010/main" val="4422958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43ECD2-A697-4E18-9B6B-F03993E2794D}"/>
              </a:ext>
            </a:extLst>
          </p:cNvPr>
          <p:cNvSpPr>
            <a:spLocks noGrp="1"/>
          </p:cNvSpPr>
          <p:nvPr>
            <p:ph type="title"/>
          </p:nvPr>
        </p:nvSpPr>
        <p:spPr>
          <a:xfrm>
            <a:off x="196361" y="162901"/>
            <a:ext cx="11497408" cy="1325563"/>
          </a:xfrm>
        </p:spPr>
        <p:txBody>
          <a:bodyPr>
            <a:noAutofit/>
          </a:bodyPr>
          <a:lstStyle/>
          <a:p>
            <a:pPr algn="ctr"/>
            <a:r>
              <a:rPr lang="en-US" sz="3600" b="1" dirty="0">
                <a:effectLst/>
                <a:latin typeface="Calibri" panose="020F0502020204030204" pitchFamily="34" charset="0"/>
                <a:ea typeface="Calibri" panose="020F0502020204030204" pitchFamily="34" charset="0"/>
                <a:cs typeface="Arial" panose="020B0604020202020204" pitchFamily="34" charset="0"/>
              </a:rPr>
              <a:t>Proposed scope of Hazards, Extreme Weather and Climate Events, and Resilience satellite account</a:t>
            </a:r>
            <a:br>
              <a:rPr lang="en-US" sz="3600" b="1" dirty="0"/>
            </a:br>
            <a:endParaRPr lang="en-US" sz="3600" b="1" dirty="0"/>
          </a:p>
        </p:txBody>
      </p:sp>
      <p:pic>
        <p:nvPicPr>
          <p:cNvPr id="4" name="Picture 3">
            <a:extLst>
              <a:ext uri="{FF2B5EF4-FFF2-40B4-BE49-F238E27FC236}">
                <a16:creationId xmlns:a16="http://schemas.microsoft.com/office/drawing/2014/main" id="{CCB291E3-0DE7-4743-8D9F-6F4C7622BD17}"/>
              </a:ext>
            </a:extLst>
          </p:cNvPr>
          <p:cNvPicPr/>
          <p:nvPr/>
        </p:nvPicPr>
        <p:blipFill>
          <a:blip r:embed="rId3"/>
          <a:stretch>
            <a:fillRect/>
          </a:stretch>
        </p:blipFill>
        <p:spPr>
          <a:xfrm>
            <a:off x="105044" y="1488464"/>
            <a:ext cx="5990956" cy="4804044"/>
          </a:xfrm>
          <a:prstGeom prst="rect">
            <a:avLst/>
          </a:prstGeom>
        </p:spPr>
      </p:pic>
      <p:pic>
        <p:nvPicPr>
          <p:cNvPr id="5" name="Picture 4">
            <a:extLst>
              <a:ext uri="{FF2B5EF4-FFF2-40B4-BE49-F238E27FC236}">
                <a16:creationId xmlns:a16="http://schemas.microsoft.com/office/drawing/2014/main" id="{09E5CF5B-352F-D5B4-D7A4-D56C78250019}"/>
              </a:ext>
            </a:extLst>
          </p:cNvPr>
          <p:cNvPicPr>
            <a:picLocks noChangeAspect="1"/>
          </p:cNvPicPr>
          <p:nvPr/>
        </p:nvPicPr>
        <p:blipFill>
          <a:blip r:embed="rId4"/>
          <a:stretch>
            <a:fillRect/>
          </a:stretch>
        </p:blipFill>
        <p:spPr>
          <a:xfrm>
            <a:off x="6211015" y="1933904"/>
            <a:ext cx="5763716" cy="3605048"/>
          </a:xfrm>
          <a:prstGeom prst="rect">
            <a:avLst/>
          </a:prstGeom>
        </p:spPr>
      </p:pic>
      <p:sp>
        <p:nvSpPr>
          <p:cNvPr id="2" name="Slide Number Placeholder 1">
            <a:extLst>
              <a:ext uri="{FF2B5EF4-FFF2-40B4-BE49-F238E27FC236}">
                <a16:creationId xmlns:a16="http://schemas.microsoft.com/office/drawing/2014/main" id="{73821EA0-677D-5034-FE84-01A41BD4AE30}"/>
              </a:ext>
            </a:extLst>
          </p:cNvPr>
          <p:cNvSpPr>
            <a:spLocks noGrp="1"/>
          </p:cNvSpPr>
          <p:nvPr>
            <p:ph type="sldNum" sz="quarter" idx="12"/>
          </p:nvPr>
        </p:nvSpPr>
        <p:spPr/>
        <p:txBody>
          <a:bodyPr/>
          <a:lstStyle/>
          <a:p>
            <a:fld id="{4EF4370C-F3CC-4B56-8727-B077D9699015}" type="slidenum">
              <a:rPr lang="en-US" smtClean="0"/>
              <a:t>27</a:t>
            </a:fld>
            <a:endParaRPr lang="en-US"/>
          </a:p>
        </p:txBody>
      </p:sp>
    </p:spTree>
    <p:extLst>
      <p:ext uri="{BB962C8B-B14F-4D97-AF65-F5344CB8AC3E}">
        <p14:creationId xmlns:p14="http://schemas.microsoft.com/office/powerpoint/2010/main" val="806571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a:xfrm>
            <a:off x="831849" y="1709738"/>
            <a:ext cx="10914673" cy="2852737"/>
          </a:xfrm>
        </p:spPr>
        <p:txBody>
          <a:bodyPr/>
          <a:lstStyle/>
          <a:p>
            <a:r>
              <a:rPr lang="en-US" dirty="0"/>
              <a:t>Supporting Recommendations</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Building timely, relevant, rigorous accounts for Hazards &amp; Natural Capital</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28</a:t>
            </a:fld>
            <a:endParaRPr lang="en-US"/>
          </a:p>
        </p:txBody>
      </p:sp>
    </p:spTree>
    <p:extLst>
      <p:ext uri="{BB962C8B-B14F-4D97-AF65-F5344CB8AC3E}">
        <p14:creationId xmlns:p14="http://schemas.microsoft.com/office/powerpoint/2010/main" val="31394408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69E9E-26BD-42C8-BE77-EF69B4E5DBF7}"/>
              </a:ext>
            </a:extLst>
          </p:cNvPr>
          <p:cNvSpPr>
            <a:spLocks noGrp="1"/>
          </p:cNvSpPr>
          <p:nvPr>
            <p:ph type="title"/>
          </p:nvPr>
        </p:nvSpPr>
        <p:spPr/>
        <p:txBody>
          <a:bodyPr/>
          <a:lstStyle/>
          <a:p>
            <a:r>
              <a:rPr lang="en-US" b="1" dirty="0"/>
              <a:t>Supporting Recommendations</a:t>
            </a:r>
          </a:p>
        </p:txBody>
      </p:sp>
      <p:sp>
        <p:nvSpPr>
          <p:cNvPr id="3" name="Content Placeholder 2">
            <a:extLst>
              <a:ext uri="{FF2B5EF4-FFF2-40B4-BE49-F238E27FC236}">
                <a16:creationId xmlns:a16="http://schemas.microsoft.com/office/drawing/2014/main" id="{ACCB98E4-B28A-4EDC-9CBC-111F69D0B330}"/>
              </a:ext>
            </a:extLst>
          </p:cNvPr>
          <p:cNvSpPr>
            <a:spLocks noGrp="1"/>
          </p:cNvSpPr>
          <p:nvPr>
            <p:ph idx="1"/>
          </p:nvPr>
        </p:nvSpPr>
        <p:spPr/>
        <p:txBody>
          <a:bodyPr/>
          <a:lstStyle/>
          <a:p>
            <a:pPr marL="514350" indent="-514350">
              <a:buFont typeface="+mj-lt"/>
              <a:buAutoNum type="arabicPeriod"/>
            </a:pPr>
            <a:r>
              <a:rPr lang="en-US" dirty="0"/>
              <a:t>Scope</a:t>
            </a:r>
          </a:p>
          <a:p>
            <a:pPr marL="514350" indent="-514350">
              <a:buFont typeface="+mj-lt"/>
              <a:buAutoNum type="arabicPeriod"/>
            </a:pPr>
            <a:r>
              <a:rPr lang="en-US" dirty="0"/>
              <a:t>Goals</a:t>
            </a:r>
          </a:p>
          <a:p>
            <a:pPr marL="514350" indent="-514350">
              <a:buFont typeface="+mj-lt"/>
              <a:buAutoNum type="arabicPeriod"/>
            </a:pPr>
            <a:r>
              <a:rPr lang="en-US" dirty="0"/>
              <a:t>Coherence with international and national statistical standards</a:t>
            </a:r>
          </a:p>
          <a:p>
            <a:pPr marL="514350" indent="-514350">
              <a:buFont typeface="+mj-lt"/>
              <a:buAutoNum type="arabicPeriod"/>
            </a:pPr>
            <a:r>
              <a:rPr lang="en-US" dirty="0"/>
              <a:t>Connection to existing, related Federal govt reporting efforts</a:t>
            </a:r>
          </a:p>
          <a:p>
            <a:pPr marL="514350" indent="-514350">
              <a:buFont typeface="+mj-lt"/>
              <a:buAutoNum type="arabicPeriod"/>
            </a:pPr>
            <a:r>
              <a:rPr lang="en-US" dirty="0"/>
              <a:t>Content prioritization</a:t>
            </a:r>
          </a:p>
          <a:p>
            <a:pPr marL="514350" indent="-514350">
              <a:buFont typeface="+mj-lt"/>
              <a:buAutoNum type="arabicPeriod"/>
            </a:pPr>
            <a:r>
              <a:rPr lang="en-US" dirty="0"/>
              <a:t>Support for distributional analysis</a:t>
            </a:r>
          </a:p>
          <a:p>
            <a:pPr marL="514350" indent="-514350">
              <a:buFont typeface="+mj-lt"/>
              <a:buAutoNum type="arabicPeriod"/>
            </a:pPr>
            <a:r>
              <a:rPr lang="en-US" dirty="0"/>
              <a:t>Outreach</a:t>
            </a:r>
          </a:p>
        </p:txBody>
      </p:sp>
      <p:sp>
        <p:nvSpPr>
          <p:cNvPr id="4" name="Slide Number Placeholder 3">
            <a:extLst>
              <a:ext uri="{FF2B5EF4-FFF2-40B4-BE49-F238E27FC236}">
                <a16:creationId xmlns:a16="http://schemas.microsoft.com/office/drawing/2014/main" id="{908F8160-DFC5-B33D-34C8-7FDE8C58931E}"/>
              </a:ext>
            </a:extLst>
          </p:cNvPr>
          <p:cNvSpPr>
            <a:spLocks noGrp="1"/>
          </p:cNvSpPr>
          <p:nvPr>
            <p:ph type="sldNum" sz="quarter" idx="12"/>
          </p:nvPr>
        </p:nvSpPr>
        <p:spPr/>
        <p:txBody>
          <a:bodyPr/>
          <a:lstStyle/>
          <a:p>
            <a:fld id="{4EF4370C-F3CC-4B56-8727-B077D9699015}" type="slidenum">
              <a:rPr lang="en-US" smtClean="0"/>
              <a:t>29</a:t>
            </a:fld>
            <a:endParaRPr lang="en-US"/>
          </a:p>
        </p:txBody>
      </p:sp>
    </p:spTree>
    <p:extLst>
      <p:ext uri="{BB962C8B-B14F-4D97-AF65-F5344CB8AC3E}">
        <p14:creationId xmlns:p14="http://schemas.microsoft.com/office/powerpoint/2010/main" val="24747596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p:txBody>
          <a:bodyPr/>
          <a:lstStyle/>
          <a:p>
            <a:r>
              <a:rPr lang="en-US" dirty="0"/>
              <a:t>Context</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The Hazards Account in the National Strategy</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3</a:t>
            </a:fld>
            <a:endParaRPr lang="en-US"/>
          </a:p>
        </p:txBody>
      </p:sp>
    </p:spTree>
    <p:extLst>
      <p:ext uri="{BB962C8B-B14F-4D97-AF65-F5344CB8AC3E}">
        <p14:creationId xmlns:p14="http://schemas.microsoft.com/office/powerpoint/2010/main" val="4140063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8F180-6CF9-4F8D-897F-C1F47EC079A9}"/>
              </a:ext>
            </a:extLst>
          </p:cNvPr>
          <p:cNvSpPr>
            <a:spLocks noGrp="1"/>
          </p:cNvSpPr>
          <p:nvPr>
            <p:ph type="title"/>
          </p:nvPr>
        </p:nvSpPr>
        <p:spPr>
          <a:xfrm>
            <a:off x="838200" y="-92073"/>
            <a:ext cx="10515600" cy="1325563"/>
          </a:xfrm>
        </p:spPr>
        <p:txBody>
          <a:bodyPr>
            <a:normAutofit/>
          </a:bodyPr>
          <a:lstStyle/>
          <a:p>
            <a:r>
              <a:rPr lang="en-US" sz="3600" b="1" dirty="0"/>
              <a:t>Supporting Recommendations</a:t>
            </a:r>
            <a:endParaRPr lang="en-US" sz="3600" b="1" dirty="0">
              <a:highlight>
                <a:srgbClr val="FFFF00"/>
              </a:highlight>
            </a:endParaRPr>
          </a:p>
        </p:txBody>
      </p:sp>
      <p:sp>
        <p:nvSpPr>
          <p:cNvPr id="3" name="Content Placeholder 2">
            <a:extLst>
              <a:ext uri="{FF2B5EF4-FFF2-40B4-BE49-F238E27FC236}">
                <a16:creationId xmlns:a16="http://schemas.microsoft.com/office/drawing/2014/main" id="{752E6563-20E9-40D3-973D-83553570AF0D}"/>
              </a:ext>
            </a:extLst>
          </p:cNvPr>
          <p:cNvSpPr>
            <a:spLocks noGrp="1"/>
          </p:cNvSpPr>
          <p:nvPr>
            <p:ph idx="1"/>
          </p:nvPr>
        </p:nvSpPr>
        <p:spPr>
          <a:xfrm>
            <a:off x="838200" y="1266092"/>
            <a:ext cx="10515600" cy="4910871"/>
          </a:xfrm>
        </p:spPr>
        <p:txBody>
          <a:bodyPr>
            <a:normAutofit/>
          </a:bodyPr>
          <a:lstStyle/>
          <a:p>
            <a:pPr marL="342900" indent="-342900">
              <a:lnSpc>
                <a:spcPct val="107000"/>
              </a:lnSpc>
              <a:spcBef>
                <a:spcPts val="0"/>
              </a:spcBef>
              <a:spcAft>
                <a:spcPts val="800"/>
              </a:spcAft>
              <a:buFont typeface="+mj-lt"/>
              <a:buAutoNum type="arabicPeriod"/>
            </a:pPr>
            <a:r>
              <a:rPr lang="en-US" sz="1800" b="1" dirty="0">
                <a:latin typeface="Calibri" panose="020F0502020204030204" pitchFamily="34" charset="0"/>
                <a:ea typeface="Calibri" panose="020F0502020204030204" pitchFamily="34" charset="0"/>
                <a:cs typeface="Arial" panose="020B0604020202020204" pitchFamily="34" charset="0"/>
              </a:rPr>
              <a:t>Scope. </a:t>
            </a:r>
            <a:r>
              <a:rPr lang="en-US" sz="1800" dirty="0">
                <a:effectLst/>
                <a:latin typeface="Calibri" panose="020F0502020204030204" pitchFamily="34" charset="0"/>
                <a:ea typeface="Calibri" panose="020F0502020204030204" pitchFamily="34" charset="0"/>
                <a:cs typeface="Arial" panose="020B0604020202020204" pitchFamily="34" charset="0"/>
              </a:rPr>
              <a:t>(1) Costs of natural capital loss from natural hazards, (2) Benefits natural capital provides in mitigating certain hazards (e.g., floods, wildfire), (3) human &amp; built capital costs of natural hazards.</a:t>
            </a:r>
          </a:p>
          <a:p>
            <a:pPr marL="342900" indent="-342900">
              <a:buFont typeface="+mj-lt"/>
              <a:buAutoNum type="arabicPeriod"/>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indent="-342900">
              <a:lnSpc>
                <a:spcPct val="107000"/>
              </a:lnSpc>
              <a:spcBef>
                <a:spcPts val="0"/>
              </a:spcBef>
              <a:spcAft>
                <a:spcPts val="800"/>
              </a:spcAft>
              <a:buFont typeface="+mj-lt"/>
              <a:buAutoNum type="arabicPeriod"/>
            </a:pPr>
            <a:r>
              <a:rPr lang="en-US" sz="1800" b="1" dirty="0">
                <a:effectLst/>
                <a:latin typeface="Calibri" panose="020F0502020204030204" pitchFamily="34" charset="0"/>
                <a:ea typeface="Calibri" panose="020F0502020204030204" pitchFamily="34" charset="0"/>
                <a:cs typeface="Arial" panose="020B0604020202020204" pitchFamily="34" charset="0"/>
              </a:rPr>
              <a:t>Goals</a:t>
            </a:r>
            <a:r>
              <a:rPr lang="en-US" sz="1800" dirty="0">
                <a:effectLst/>
                <a:latin typeface="Calibri" panose="020F0502020204030204" pitchFamily="34" charset="0"/>
                <a:ea typeface="Calibri" panose="020F0502020204030204" pitchFamily="34" charset="0"/>
                <a:cs typeface="Arial" panose="020B0604020202020204" pitchFamily="34" charset="0"/>
              </a:rPr>
              <a:t>. Establish a broad data collection effort to capture net costs of natural hazards to U.S. natural capital &amp; the economy, &amp; the benefits of natural capital for mitigating hazards, to amplify adaptation &amp; mitigation efforts.</a:t>
            </a:r>
          </a:p>
          <a:p>
            <a:pPr marL="342900" indent="-342900">
              <a:buFont typeface="+mj-lt"/>
              <a:buAutoNum type="arabicPeriod"/>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mj-lt"/>
              <a:buAutoNum type="arabicPeriod"/>
            </a:pPr>
            <a:r>
              <a:rPr lang="en-US" sz="1800" b="1" dirty="0">
                <a:effectLst/>
                <a:latin typeface="Calibri" panose="020F0502020204030204" pitchFamily="34" charset="0"/>
                <a:ea typeface="Calibri" panose="020F0502020204030204" pitchFamily="34" charset="0"/>
                <a:cs typeface="Arial" panose="020B0604020202020204" pitchFamily="34" charset="0"/>
              </a:rPr>
              <a:t>Coherence with international and national statistical standards</a:t>
            </a:r>
            <a:r>
              <a:rPr lang="en-US" sz="1800" dirty="0">
                <a:effectLst/>
                <a:latin typeface="Calibri" panose="020F0502020204030204" pitchFamily="34" charset="0"/>
                <a:ea typeface="Calibri" panose="020F0502020204030204" pitchFamily="34" charset="0"/>
                <a:cs typeface="Arial" panose="020B0604020202020204" pitchFamily="34" charset="0"/>
              </a:rPr>
              <a:t>. Use SNA, SEEA, &amp; SEED </a:t>
            </a:r>
            <a:r>
              <a:rPr lang="en-US" sz="1800" dirty="0" err="1">
                <a:effectLst/>
                <a:latin typeface="Calibri" panose="020F0502020204030204" pitchFamily="34" charset="0"/>
                <a:ea typeface="Calibri" panose="020F0502020204030204" pitchFamily="34" charset="0"/>
                <a:cs typeface="Arial" panose="020B0604020202020204" pitchFamily="34" charset="0"/>
              </a:rPr>
              <a:t>guidances</a:t>
            </a:r>
            <a:r>
              <a:rPr lang="en-US" sz="1800" dirty="0">
                <a:effectLst/>
                <a:latin typeface="Calibri" panose="020F0502020204030204" pitchFamily="34" charset="0"/>
                <a:ea typeface="Calibri" panose="020F0502020204030204" pitchFamily="34" charset="0"/>
                <a:cs typeface="Arial" panose="020B0604020202020204" pitchFamily="34" charset="0"/>
              </a:rPr>
              <a:t> to categorize net costs, ensure full accounting, avoid double counting. </a:t>
            </a:r>
          </a:p>
          <a:p>
            <a:pPr marL="342900" marR="0" lvl="0" indent="-342900">
              <a:lnSpc>
                <a:spcPct val="107000"/>
              </a:lnSpc>
              <a:spcBef>
                <a:spcPts val="0"/>
              </a:spcBef>
              <a:spcAft>
                <a:spcPts val="0"/>
              </a:spcAft>
              <a:buFont typeface="+mj-lt"/>
              <a:buAutoNum type="arabicPeriod"/>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mj-lt"/>
              <a:buAutoNum type="arabicPeriod"/>
            </a:pPr>
            <a:r>
              <a:rPr lang="en-US" sz="1800" b="1" dirty="0">
                <a:effectLst/>
                <a:latin typeface="Calibri" panose="020F0502020204030204" pitchFamily="34" charset="0"/>
                <a:ea typeface="Calibri" panose="020F0502020204030204" pitchFamily="34" charset="0"/>
                <a:cs typeface="Arial" panose="020B0604020202020204" pitchFamily="34" charset="0"/>
              </a:rPr>
              <a:t>Connection to existing, related Federal government reporting efforts</a:t>
            </a:r>
            <a:r>
              <a:rPr lang="en-US" sz="1800" dirty="0">
                <a:effectLst/>
                <a:latin typeface="Calibri" panose="020F0502020204030204" pitchFamily="34" charset="0"/>
                <a:ea typeface="Calibri" panose="020F0502020204030204" pitchFamily="34" charset="0"/>
                <a:cs typeface="Arial" panose="020B0604020202020204" pitchFamily="34" charset="0"/>
              </a:rPr>
              <a:t>. Build on &amp; find synergies between existing Federal hazard-related reporting (e.g., NOAA’s Billion Dollar Disasters, Sendai Framework reporting, BEA mitigation &amp; adaptation expenditures data), plus other relevant information produced by U.S. statistical agencies.</a:t>
            </a:r>
          </a:p>
          <a:p>
            <a:pPr marL="342900" indent="-342900">
              <a:buFont typeface="+mj-lt"/>
              <a:buAutoNum type="arabicPeriod"/>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indent="-342900">
              <a:buFont typeface="+mj-lt"/>
              <a:buAutoNum type="arabicPeriod"/>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E13EA321-CD0A-30FD-AC9B-A0165AF41E92}"/>
              </a:ext>
            </a:extLst>
          </p:cNvPr>
          <p:cNvSpPr>
            <a:spLocks noGrp="1"/>
          </p:cNvSpPr>
          <p:nvPr>
            <p:ph type="sldNum" sz="quarter" idx="12"/>
          </p:nvPr>
        </p:nvSpPr>
        <p:spPr/>
        <p:txBody>
          <a:bodyPr/>
          <a:lstStyle/>
          <a:p>
            <a:fld id="{4EF4370C-F3CC-4B56-8727-B077D9699015}" type="slidenum">
              <a:rPr lang="en-US" smtClean="0"/>
              <a:t>30</a:t>
            </a:fld>
            <a:endParaRPr lang="en-US"/>
          </a:p>
        </p:txBody>
      </p:sp>
    </p:spTree>
    <p:extLst>
      <p:ext uri="{BB962C8B-B14F-4D97-AF65-F5344CB8AC3E}">
        <p14:creationId xmlns:p14="http://schemas.microsoft.com/office/powerpoint/2010/main" val="2007430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8F180-6CF9-4F8D-897F-C1F47EC079A9}"/>
              </a:ext>
            </a:extLst>
          </p:cNvPr>
          <p:cNvSpPr>
            <a:spLocks noGrp="1"/>
          </p:cNvSpPr>
          <p:nvPr>
            <p:ph type="title"/>
          </p:nvPr>
        </p:nvSpPr>
        <p:spPr>
          <a:xfrm>
            <a:off x="838200" y="-92073"/>
            <a:ext cx="10515600" cy="1325563"/>
          </a:xfrm>
        </p:spPr>
        <p:txBody>
          <a:bodyPr>
            <a:normAutofit/>
          </a:bodyPr>
          <a:lstStyle/>
          <a:p>
            <a:r>
              <a:rPr lang="en-US" sz="3600" b="1" dirty="0"/>
              <a:t>Supporting Recommendations</a:t>
            </a:r>
          </a:p>
        </p:txBody>
      </p:sp>
      <p:sp>
        <p:nvSpPr>
          <p:cNvPr id="3" name="Content Placeholder 2">
            <a:extLst>
              <a:ext uri="{FF2B5EF4-FFF2-40B4-BE49-F238E27FC236}">
                <a16:creationId xmlns:a16="http://schemas.microsoft.com/office/drawing/2014/main" id="{752E6563-20E9-40D3-973D-83553570AF0D}"/>
              </a:ext>
            </a:extLst>
          </p:cNvPr>
          <p:cNvSpPr>
            <a:spLocks noGrp="1"/>
          </p:cNvSpPr>
          <p:nvPr>
            <p:ph idx="1"/>
          </p:nvPr>
        </p:nvSpPr>
        <p:spPr>
          <a:xfrm>
            <a:off x="838200" y="1266092"/>
            <a:ext cx="10515600" cy="4910871"/>
          </a:xfrm>
        </p:spPr>
        <p:txBody>
          <a:bodyPr>
            <a:normAutofit/>
          </a:bodyPr>
          <a:lstStyle/>
          <a:p>
            <a:pPr marL="342900" marR="0" lvl="0" indent="-342900">
              <a:lnSpc>
                <a:spcPct val="97000"/>
              </a:lnSpc>
              <a:spcBef>
                <a:spcPts val="0"/>
              </a:spcBef>
              <a:spcAft>
                <a:spcPts val="800"/>
              </a:spcAft>
              <a:buFont typeface="+mj-lt"/>
              <a:buAutoNum type="arabicPeriod" startAt="5"/>
            </a:pPr>
            <a:r>
              <a:rPr lang="en-US" sz="1800" b="1" dirty="0">
                <a:latin typeface="Calibri" panose="020F0502020204030204" pitchFamily="34" charset="0"/>
                <a:ea typeface="Calibri" panose="020F0502020204030204" pitchFamily="34" charset="0"/>
                <a:cs typeface="Arial" panose="020B0604020202020204" pitchFamily="34" charset="0"/>
              </a:rPr>
              <a:t>Content prioritization</a:t>
            </a:r>
            <a:r>
              <a:rPr lang="en-US" sz="1800" dirty="0">
                <a:latin typeface="Calibri" panose="020F0502020204030204" pitchFamily="34" charset="0"/>
                <a:ea typeface="Calibri" panose="020F0502020204030204" pitchFamily="34" charset="0"/>
                <a:cs typeface="Arial" panose="020B0604020202020204" pitchFamily="34" charset="0"/>
              </a:rPr>
              <a:t>. Prioritize measurement of hazard costs associated with climate change &amp; distribute those costs across national income &amp; natural capital accounts. Hazard costs not associated with climate change will be included but have a lower priority in the phased development process.</a:t>
            </a:r>
          </a:p>
          <a:p>
            <a:pPr marL="342900" marR="0" lvl="0" indent="-342900">
              <a:lnSpc>
                <a:spcPct val="107000"/>
              </a:lnSpc>
              <a:spcBef>
                <a:spcPts val="0"/>
              </a:spcBef>
              <a:spcAft>
                <a:spcPts val="800"/>
              </a:spcAft>
              <a:buFont typeface="+mj-lt"/>
              <a:buAutoNum type="arabicPeriod" startAt="5"/>
            </a:pPr>
            <a:endParaRPr lang="en-US" sz="1800" dirty="0">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mj-lt"/>
              <a:buAutoNum type="arabicPeriod" startAt="5"/>
            </a:pPr>
            <a:r>
              <a:rPr lang="en-US" sz="1800" b="1" dirty="0">
                <a:latin typeface="Calibri" panose="020F0502020204030204" pitchFamily="34" charset="0"/>
                <a:ea typeface="Calibri" panose="020F0502020204030204" pitchFamily="34" charset="0"/>
                <a:cs typeface="Arial" panose="020B0604020202020204" pitchFamily="34" charset="0"/>
              </a:rPr>
              <a:t>Support for distributional analysis</a:t>
            </a:r>
            <a:r>
              <a:rPr lang="en-US" sz="1800" dirty="0">
                <a:latin typeface="Calibri" panose="020F0502020204030204" pitchFamily="34" charset="0"/>
                <a:ea typeface="Calibri" panose="020F0502020204030204" pitchFamily="34" charset="0"/>
                <a:cs typeface="Arial" panose="020B0604020202020204" pitchFamily="34" charset="0"/>
              </a:rPr>
              <a:t>. Enable analysis of distributional issues related to hazards, the economy, &amp; natural capital, e.g., hazard impacts on vulnerable populations, broad distributional impacts on wellbeing. </a:t>
            </a:r>
          </a:p>
          <a:p>
            <a:pPr marL="342900" marR="0" lvl="0" indent="-342900">
              <a:lnSpc>
                <a:spcPct val="107000"/>
              </a:lnSpc>
              <a:spcBef>
                <a:spcPts val="0"/>
              </a:spcBef>
              <a:spcAft>
                <a:spcPts val="800"/>
              </a:spcAft>
              <a:buFont typeface="+mj-lt"/>
              <a:buAutoNum type="arabicPeriod" startAt="5"/>
            </a:pPr>
            <a:endParaRPr lang="en-US" sz="1800" dirty="0">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mj-lt"/>
              <a:buAutoNum type="arabicPeriod" startAt="5"/>
            </a:pPr>
            <a:r>
              <a:rPr lang="en-US" sz="1800" b="1" dirty="0">
                <a:latin typeface="Calibri" panose="020F0502020204030204" pitchFamily="34" charset="0"/>
                <a:ea typeface="Calibri" panose="020F0502020204030204" pitchFamily="34" charset="0"/>
                <a:cs typeface="Arial" panose="020B0604020202020204" pitchFamily="34" charset="0"/>
              </a:rPr>
              <a:t>Outreach</a:t>
            </a:r>
            <a:r>
              <a:rPr lang="en-US" sz="1800" dirty="0">
                <a:latin typeface="Calibri" panose="020F0502020204030204" pitchFamily="34" charset="0"/>
                <a:ea typeface="Calibri" panose="020F0502020204030204" pitchFamily="34" charset="0"/>
                <a:cs typeface="Arial" panose="020B0604020202020204" pitchFamily="34" charset="0"/>
              </a:rPr>
              <a:t>. Engage science &amp; policy communities domestically &amp; internationally, to maximize the hazard accounts’ value for decision making, use best-available science, &amp; advance the state of practice. </a:t>
            </a:r>
          </a:p>
          <a:p>
            <a:pPr marL="342900" marR="0" lvl="0" indent="-342900">
              <a:lnSpc>
                <a:spcPct val="107000"/>
              </a:lnSpc>
              <a:spcBef>
                <a:spcPts val="0"/>
              </a:spcBef>
              <a:spcAft>
                <a:spcPts val="800"/>
              </a:spcAft>
              <a:buFont typeface="+mj-lt"/>
              <a:buAutoNum type="arabicPeriod" startAt="5"/>
            </a:pPr>
            <a:endParaRPr lang="en-US" sz="1800" dirty="0">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mj-lt"/>
              <a:buAutoNum type="arabicPeriod" startAt="4"/>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C83D7E66-EB09-E419-1C43-CDD72D94527C}"/>
              </a:ext>
            </a:extLst>
          </p:cNvPr>
          <p:cNvSpPr>
            <a:spLocks noGrp="1"/>
          </p:cNvSpPr>
          <p:nvPr>
            <p:ph type="sldNum" sz="quarter" idx="12"/>
          </p:nvPr>
        </p:nvSpPr>
        <p:spPr/>
        <p:txBody>
          <a:bodyPr/>
          <a:lstStyle/>
          <a:p>
            <a:fld id="{4EF4370C-F3CC-4B56-8727-B077D9699015}" type="slidenum">
              <a:rPr lang="en-US" smtClean="0"/>
              <a:t>31</a:t>
            </a:fld>
            <a:endParaRPr lang="en-US"/>
          </a:p>
        </p:txBody>
      </p:sp>
    </p:spTree>
    <p:extLst>
      <p:ext uri="{BB962C8B-B14F-4D97-AF65-F5344CB8AC3E}">
        <p14:creationId xmlns:p14="http://schemas.microsoft.com/office/powerpoint/2010/main" val="2068767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a:xfrm>
            <a:off x="831849" y="1709738"/>
            <a:ext cx="10914673" cy="2852737"/>
          </a:xfrm>
        </p:spPr>
        <p:txBody>
          <a:bodyPr/>
          <a:lstStyle/>
          <a:p>
            <a:r>
              <a:rPr lang="en-US" dirty="0"/>
              <a:t>Data Availability &amp; Collection</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Agency dependencies diagram</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32</a:t>
            </a:fld>
            <a:endParaRPr lang="en-US"/>
          </a:p>
        </p:txBody>
      </p:sp>
    </p:spTree>
    <p:extLst>
      <p:ext uri="{BB962C8B-B14F-4D97-AF65-F5344CB8AC3E}">
        <p14:creationId xmlns:p14="http://schemas.microsoft.com/office/powerpoint/2010/main" val="14172042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64DFED-0492-477C-AA75-60CB82121071}"/>
              </a:ext>
            </a:extLst>
          </p:cNvPr>
          <p:cNvPicPr>
            <a:picLocks noChangeAspect="1"/>
          </p:cNvPicPr>
          <p:nvPr/>
        </p:nvPicPr>
        <p:blipFill>
          <a:blip r:embed="rId2"/>
          <a:stretch>
            <a:fillRect/>
          </a:stretch>
        </p:blipFill>
        <p:spPr>
          <a:xfrm>
            <a:off x="1257962" y="521400"/>
            <a:ext cx="9304747" cy="5320600"/>
          </a:xfrm>
          <a:prstGeom prst="rect">
            <a:avLst/>
          </a:prstGeom>
        </p:spPr>
      </p:pic>
      <p:sp>
        <p:nvSpPr>
          <p:cNvPr id="2" name="Slide Number Placeholder 1">
            <a:extLst>
              <a:ext uri="{FF2B5EF4-FFF2-40B4-BE49-F238E27FC236}">
                <a16:creationId xmlns:a16="http://schemas.microsoft.com/office/drawing/2014/main" id="{859A33C7-D39E-CE09-EB21-4DC06ED2B688}"/>
              </a:ext>
            </a:extLst>
          </p:cNvPr>
          <p:cNvSpPr>
            <a:spLocks noGrp="1"/>
          </p:cNvSpPr>
          <p:nvPr>
            <p:ph type="sldNum" sz="quarter" idx="12"/>
          </p:nvPr>
        </p:nvSpPr>
        <p:spPr/>
        <p:txBody>
          <a:bodyPr/>
          <a:lstStyle/>
          <a:p>
            <a:fld id="{4EF4370C-F3CC-4B56-8727-B077D9699015}" type="slidenum">
              <a:rPr lang="en-US" smtClean="0"/>
              <a:t>33</a:t>
            </a:fld>
            <a:endParaRPr lang="en-US"/>
          </a:p>
        </p:txBody>
      </p:sp>
    </p:spTree>
    <p:extLst>
      <p:ext uri="{BB962C8B-B14F-4D97-AF65-F5344CB8AC3E}">
        <p14:creationId xmlns:p14="http://schemas.microsoft.com/office/powerpoint/2010/main" val="15465180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5CAC999-5EFD-41DB-8A9B-73E28A713E14}"/>
              </a:ext>
            </a:extLst>
          </p:cNvPr>
          <p:cNvSpPr txBox="1"/>
          <p:nvPr/>
        </p:nvSpPr>
        <p:spPr>
          <a:xfrm>
            <a:off x="4182534" y="18532"/>
            <a:ext cx="3420533" cy="369332"/>
          </a:xfrm>
          <a:prstGeom prst="rect">
            <a:avLst/>
          </a:prstGeom>
          <a:no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Hazards Account 1/26/24</a:t>
            </a:r>
          </a:p>
        </p:txBody>
      </p:sp>
      <p:sp>
        <p:nvSpPr>
          <p:cNvPr id="19" name="Rectangle 18">
            <a:extLst>
              <a:ext uri="{FF2B5EF4-FFF2-40B4-BE49-F238E27FC236}">
                <a16:creationId xmlns:a16="http://schemas.microsoft.com/office/drawing/2014/main" id="{F23A091D-DACA-6AD7-3210-D5A90AD02558}"/>
              </a:ext>
            </a:extLst>
          </p:cNvPr>
          <p:cNvSpPr/>
          <p:nvPr/>
        </p:nvSpPr>
        <p:spPr>
          <a:xfrm>
            <a:off x="0" y="6574055"/>
            <a:ext cx="12192000" cy="13598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DC1744D-92D8-C470-5E91-60BA365B4C11}"/>
              </a:ext>
            </a:extLst>
          </p:cNvPr>
          <p:cNvSpPr txBox="1"/>
          <p:nvPr/>
        </p:nvSpPr>
        <p:spPr>
          <a:xfrm>
            <a:off x="1045135" y="668242"/>
            <a:ext cx="2048933" cy="646331"/>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Bio-physical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Data Providers</a:t>
            </a:r>
          </a:p>
        </p:txBody>
      </p:sp>
      <p:sp>
        <p:nvSpPr>
          <p:cNvPr id="21" name="TextBox 20">
            <a:extLst>
              <a:ext uri="{FF2B5EF4-FFF2-40B4-BE49-F238E27FC236}">
                <a16:creationId xmlns:a16="http://schemas.microsoft.com/office/drawing/2014/main" id="{CDF40822-B0B5-5C1C-87C7-3025E66E941A}"/>
              </a:ext>
            </a:extLst>
          </p:cNvPr>
          <p:cNvSpPr txBox="1"/>
          <p:nvPr/>
        </p:nvSpPr>
        <p:spPr>
          <a:xfrm>
            <a:off x="3284621" y="668242"/>
            <a:ext cx="2376160" cy="646331"/>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Socio-Economic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Data Providers</a:t>
            </a:r>
          </a:p>
        </p:txBody>
      </p:sp>
      <p:sp>
        <p:nvSpPr>
          <p:cNvPr id="22" name="TextBox 21">
            <a:extLst>
              <a:ext uri="{FF2B5EF4-FFF2-40B4-BE49-F238E27FC236}">
                <a16:creationId xmlns:a16="http://schemas.microsoft.com/office/drawing/2014/main" id="{CAD2B0C4-B878-A916-27DA-4E3C407C6ECA}"/>
              </a:ext>
            </a:extLst>
          </p:cNvPr>
          <p:cNvSpPr txBox="1"/>
          <p:nvPr/>
        </p:nvSpPr>
        <p:spPr>
          <a:xfrm>
            <a:off x="5851334" y="668241"/>
            <a:ext cx="1845733" cy="646331"/>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Monetization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E6F190AD-4E8A-7321-F3F8-AC3D531E1F34}"/>
              </a:ext>
            </a:extLst>
          </p:cNvPr>
          <p:cNvSpPr txBox="1"/>
          <p:nvPr/>
        </p:nvSpPr>
        <p:spPr>
          <a:xfrm>
            <a:off x="7871366" y="651304"/>
            <a:ext cx="1964979" cy="738664"/>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Compiling and Normalizing Account Data</a:t>
            </a:r>
          </a:p>
        </p:txBody>
      </p:sp>
      <p:sp>
        <p:nvSpPr>
          <p:cNvPr id="24" name="TextBox 23">
            <a:extLst>
              <a:ext uri="{FF2B5EF4-FFF2-40B4-BE49-F238E27FC236}">
                <a16:creationId xmlns:a16="http://schemas.microsoft.com/office/drawing/2014/main" id="{F5BD3A83-CB61-DF6E-321A-ECA6E06FE97D}"/>
              </a:ext>
            </a:extLst>
          </p:cNvPr>
          <p:cNvSpPr txBox="1"/>
          <p:nvPr/>
        </p:nvSpPr>
        <p:spPr>
          <a:xfrm>
            <a:off x="10032616" y="658795"/>
            <a:ext cx="1845733" cy="646331"/>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Publishing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Account Data</a:t>
            </a:r>
          </a:p>
        </p:txBody>
      </p:sp>
      <p:sp>
        <p:nvSpPr>
          <p:cNvPr id="25" name="TextBox 24">
            <a:extLst>
              <a:ext uri="{FF2B5EF4-FFF2-40B4-BE49-F238E27FC236}">
                <a16:creationId xmlns:a16="http://schemas.microsoft.com/office/drawing/2014/main" id="{75DD2CBB-3588-DDB2-A841-08CCBF7D60E8}"/>
              </a:ext>
            </a:extLst>
          </p:cNvPr>
          <p:cNvSpPr txBox="1"/>
          <p:nvPr/>
        </p:nvSpPr>
        <p:spPr>
          <a:xfrm rot="16200000">
            <a:off x="-261465" y="2146490"/>
            <a:ext cx="1845733" cy="369332"/>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Lead Agencies</a:t>
            </a:r>
          </a:p>
        </p:txBody>
      </p:sp>
      <p:sp>
        <p:nvSpPr>
          <p:cNvPr id="26" name="TextBox 25">
            <a:extLst>
              <a:ext uri="{FF2B5EF4-FFF2-40B4-BE49-F238E27FC236}">
                <a16:creationId xmlns:a16="http://schemas.microsoft.com/office/drawing/2014/main" id="{2B8C557C-8302-73A0-496B-210472E2DAC7}"/>
              </a:ext>
            </a:extLst>
          </p:cNvPr>
          <p:cNvSpPr txBox="1"/>
          <p:nvPr/>
        </p:nvSpPr>
        <p:spPr>
          <a:xfrm rot="16200000">
            <a:off x="-417498" y="4648378"/>
            <a:ext cx="2157801" cy="369332"/>
          </a:xfrm>
          <a:prstGeom prst="rect">
            <a:avLst/>
          </a:prstGeom>
          <a:solidFill>
            <a:schemeClr val="bg2"/>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Supporting Agencies</a:t>
            </a:r>
          </a:p>
        </p:txBody>
      </p:sp>
      <p:sp>
        <p:nvSpPr>
          <p:cNvPr id="28" name="TextBox 27">
            <a:extLst>
              <a:ext uri="{FF2B5EF4-FFF2-40B4-BE49-F238E27FC236}">
                <a16:creationId xmlns:a16="http://schemas.microsoft.com/office/drawing/2014/main" id="{CBB2EE3E-EF58-4C30-2E9B-098988910BC6}"/>
              </a:ext>
            </a:extLst>
          </p:cNvPr>
          <p:cNvSpPr txBox="1"/>
          <p:nvPr/>
        </p:nvSpPr>
        <p:spPr>
          <a:xfrm>
            <a:off x="1045136" y="1409322"/>
            <a:ext cx="2048933" cy="1169551"/>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DOI – USGS (hz, nc)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DOC – NOAA (hz, nc)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HHS – CDC (hz)</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USDA – REE (hz, nc)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USDA  -USFS (hz, nc)</a:t>
            </a:r>
          </a:p>
        </p:txBody>
      </p:sp>
      <p:sp>
        <p:nvSpPr>
          <p:cNvPr id="29" name="TextBox 28">
            <a:extLst>
              <a:ext uri="{FF2B5EF4-FFF2-40B4-BE49-F238E27FC236}">
                <a16:creationId xmlns:a16="http://schemas.microsoft.com/office/drawing/2014/main" id="{81139916-FA47-8F24-F033-AFAFEC0E3391}"/>
              </a:ext>
            </a:extLst>
          </p:cNvPr>
          <p:cNvSpPr txBox="1"/>
          <p:nvPr/>
        </p:nvSpPr>
        <p:spPr>
          <a:xfrm>
            <a:off x="1177953" y="3754144"/>
            <a:ext cx="1916115" cy="1600438"/>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DHS – FEMA (hz)</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EPA (nc)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HHS – ASPR (hz)</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NASA (hz)</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NIFC (hz)</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States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Private sector</a:t>
            </a:r>
          </a:p>
        </p:txBody>
      </p:sp>
      <p:sp>
        <p:nvSpPr>
          <p:cNvPr id="30" name="TextBox 29">
            <a:extLst>
              <a:ext uri="{FF2B5EF4-FFF2-40B4-BE49-F238E27FC236}">
                <a16:creationId xmlns:a16="http://schemas.microsoft.com/office/drawing/2014/main" id="{B72D6361-4DC4-C317-B501-80CC2298B10F}"/>
              </a:ext>
            </a:extLst>
          </p:cNvPr>
          <p:cNvSpPr txBox="1"/>
          <p:nvPr/>
        </p:nvSpPr>
        <p:spPr>
          <a:xfrm>
            <a:off x="3283177" y="3757042"/>
            <a:ext cx="2376160" cy="3970318"/>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Financial Regulators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CFPB</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CFTC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FDIC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Federal Reserve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FHFA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OCC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SEC </a:t>
            </a: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Statistical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BLS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DOC – BEA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DOE – EIA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IRS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Others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DOD (USACE)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DOI (USBR)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HHS (CDC, ASPR, NIOSH)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HUD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Private sector data</a:t>
            </a:r>
          </a:p>
        </p:txBody>
      </p:sp>
      <p:sp>
        <p:nvSpPr>
          <p:cNvPr id="31" name="TextBox 30">
            <a:extLst>
              <a:ext uri="{FF2B5EF4-FFF2-40B4-BE49-F238E27FC236}">
                <a16:creationId xmlns:a16="http://schemas.microsoft.com/office/drawing/2014/main" id="{B3B89775-DC70-8D04-DAAF-7C96FD0E24C8}"/>
              </a:ext>
            </a:extLst>
          </p:cNvPr>
          <p:cNvSpPr txBox="1"/>
          <p:nvPr/>
        </p:nvSpPr>
        <p:spPr>
          <a:xfrm>
            <a:off x="5851334" y="1408289"/>
            <a:ext cx="1845734" cy="2246769"/>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DHS - FEMA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DOC – BEA, Census, NOAA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NIFC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GSA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HUD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SBA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USDA – RMA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Insurance/ Reinsurance sector</a:t>
            </a:r>
          </a:p>
        </p:txBody>
      </p:sp>
      <p:sp>
        <p:nvSpPr>
          <p:cNvPr id="32" name="TextBox 31">
            <a:extLst>
              <a:ext uri="{FF2B5EF4-FFF2-40B4-BE49-F238E27FC236}">
                <a16:creationId xmlns:a16="http://schemas.microsoft.com/office/drawing/2014/main" id="{0D3E2BCF-0944-6E17-4451-538E93EEEEF8}"/>
              </a:ext>
            </a:extLst>
          </p:cNvPr>
          <p:cNvSpPr txBox="1"/>
          <p:nvPr/>
        </p:nvSpPr>
        <p:spPr>
          <a:xfrm>
            <a:off x="7871366" y="1412149"/>
            <a:ext cx="1964979" cy="954107"/>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DHS - FEMA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DOC – BEA, Census, NOAA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DOI - USGS</a:t>
            </a:r>
          </a:p>
        </p:txBody>
      </p:sp>
      <p:sp>
        <p:nvSpPr>
          <p:cNvPr id="33" name="TextBox 32">
            <a:extLst>
              <a:ext uri="{FF2B5EF4-FFF2-40B4-BE49-F238E27FC236}">
                <a16:creationId xmlns:a16="http://schemas.microsoft.com/office/drawing/2014/main" id="{89B3D080-3DEE-493B-189B-B09C1FB20D73}"/>
              </a:ext>
            </a:extLst>
          </p:cNvPr>
          <p:cNvSpPr txBox="1"/>
          <p:nvPr/>
        </p:nvSpPr>
        <p:spPr>
          <a:xfrm>
            <a:off x="10032617" y="1412810"/>
            <a:ext cx="1874644" cy="307777"/>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DOC - BEA</a:t>
            </a:r>
          </a:p>
        </p:txBody>
      </p:sp>
      <p:sp>
        <p:nvSpPr>
          <p:cNvPr id="34" name="TextBox 33">
            <a:extLst>
              <a:ext uri="{FF2B5EF4-FFF2-40B4-BE49-F238E27FC236}">
                <a16:creationId xmlns:a16="http://schemas.microsoft.com/office/drawing/2014/main" id="{5C06A90D-F3E2-34EF-F10F-2B39F753726A}"/>
              </a:ext>
            </a:extLst>
          </p:cNvPr>
          <p:cNvSpPr txBox="1"/>
          <p:nvPr/>
        </p:nvSpPr>
        <p:spPr>
          <a:xfrm>
            <a:off x="7871366" y="3759093"/>
            <a:ext cx="1964979" cy="738664"/>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DOS (Sendai)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SBA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USDA</a:t>
            </a:r>
          </a:p>
        </p:txBody>
      </p:sp>
      <p:sp>
        <p:nvSpPr>
          <p:cNvPr id="35" name="TextBox 34">
            <a:extLst>
              <a:ext uri="{FF2B5EF4-FFF2-40B4-BE49-F238E27FC236}">
                <a16:creationId xmlns:a16="http://schemas.microsoft.com/office/drawing/2014/main" id="{2EF4B866-3771-E1BF-BC33-7E03A857F6E2}"/>
              </a:ext>
            </a:extLst>
          </p:cNvPr>
          <p:cNvSpPr txBox="1"/>
          <p:nvPr/>
        </p:nvSpPr>
        <p:spPr>
          <a:xfrm>
            <a:off x="713582" y="6189758"/>
            <a:ext cx="2376160" cy="584775"/>
          </a:xfrm>
          <a:prstGeom prst="rect">
            <a:avLst/>
          </a:prstGeom>
          <a:noFill/>
          <a:ln>
            <a:solidFill>
              <a:schemeClr val="accent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hz = Hazards Data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nc = Natural Capital Data</a:t>
            </a:r>
          </a:p>
        </p:txBody>
      </p:sp>
      <p:sp>
        <p:nvSpPr>
          <p:cNvPr id="36" name="TextBox 35">
            <a:extLst>
              <a:ext uri="{FF2B5EF4-FFF2-40B4-BE49-F238E27FC236}">
                <a16:creationId xmlns:a16="http://schemas.microsoft.com/office/drawing/2014/main" id="{43594EB6-5DAC-E290-6060-F4E62D20C8C9}"/>
              </a:ext>
            </a:extLst>
          </p:cNvPr>
          <p:cNvSpPr txBox="1"/>
          <p:nvPr/>
        </p:nvSpPr>
        <p:spPr>
          <a:xfrm>
            <a:off x="5842484" y="3770268"/>
            <a:ext cx="1845733" cy="954107"/>
          </a:xfrm>
          <a:prstGeom prst="rect">
            <a:avLst/>
          </a:prstGeom>
          <a:noFill/>
          <a:ln>
            <a:solidFill>
              <a:schemeClr val="tx1"/>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CEA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OMB</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DOI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EPA</a:t>
            </a:r>
          </a:p>
        </p:txBody>
      </p:sp>
      <p:sp>
        <p:nvSpPr>
          <p:cNvPr id="37" name="Arrow: Right 36">
            <a:extLst>
              <a:ext uri="{FF2B5EF4-FFF2-40B4-BE49-F238E27FC236}">
                <a16:creationId xmlns:a16="http://schemas.microsoft.com/office/drawing/2014/main" id="{43FACAF8-DE1E-E9B9-174A-C6CD14AEE240}"/>
              </a:ext>
            </a:extLst>
          </p:cNvPr>
          <p:cNvSpPr/>
          <p:nvPr/>
        </p:nvSpPr>
        <p:spPr>
          <a:xfrm>
            <a:off x="5433508" y="933784"/>
            <a:ext cx="502129" cy="1264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Arrow: Right 37">
            <a:extLst>
              <a:ext uri="{FF2B5EF4-FFF2-40B4-BE49-F238E27FC236}">
                <a16:creationId xmlns:a16="http://schemas.microsoft.com/office/drawing/2014/main" id="{39F2E5E1-3E47-0C83-A5B8-8929430FAD16}"/>
              </a:ext>
            </a:extLst>
          </p:cNvPr>
          <p:cNvSpPr/>
          <p:nvPr/>
        </p:nvSpPr>
        <p:spPr>
          <a:xfrm>
            <a:off x="7482153" y="924934"/>
            <a:ext cx="502129" cy="1264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Arrow: Right 38">
            <a:extLst>
              <a:ext uri="{FF2B5EF4-FFF2-40B4-BE49-F238E27FC236}">
                <a16:creationId xmlns:a16="http://schemas.microsoft.com/office/drawing/2014/main" id="{DFF7C9AD-AA8B-EA36-952E-0AE7E608F946}"/>
              </a:ext>
            </a:extLst>
          </p:cNvPr>
          <p:cNvSpPr/>
          <p:nvPr/>
        </p:nvSpPr>
        <p:spPr>
          <a:xfrm>
            <a:off x="9722294" y="928162"/>
            <a:ext cx="502129" cy="1264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Arrow: Right 39">
            <a:extLst>
              <a:ext uri="{FF2B5EF4-FFF2-40B4-BE49-F238E27FC236}">
                <a16:creationId xmlns:a16="http://schemas.microsoft.com/office/drawing/2014/main" id="{5B299728-05F0-1C1C-48EB-A50D90487E92}"/>
              </a:ext>
            </a:extLst>
          </p:cNvPr>
          <p:cNvSpPr/>
          <p:nvPr/>
        </p:nvSpPr>
        <p:spPr>
          <a:xfrm rot="5400000">
            <a:off x="6595573" y="510490"/>
            <a:ext cx="313801" cy="1207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Rectangle 40">
            <a:extLst>
              <a:ext uri="{FF2B5EF4-FFF2-40B4-BE49-F238E27FC236}">
                <a16:creationId xmlns:a16="http://schemas.microsoft.com/office/drawing/2014/main" id="{9BF693A2-99B5-339D-2306-10D9C0DAADFE}"/>
              </a:ext>
            </a:extLst>
          </p:cNvPr>
          <p:cNvSpPr/>
          <p:nvPr/>
        </p:nvSpPr>
        <p:spPr>
          <a:xfrm>
            <a:off x="2065106" y="413939"/>
            <a:ext cx="4716897" cy="563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Rectangle 41">
            <a:extLst>
              <a:ext uri="{FF2B5EF4-FFF2-40B4-BE49-F238E27FC236}">
                <a16:creationId xmlns:a16="http://schemas.microsoft.com/office/drawing/2014/main" id="{D5D7930D-B2F4-16AE-C917-EBEE0B62B226}"/>
              </a:ext>
            </a:extLst>
          </p:cNvPr>
          <p:cNvSpPr/>
          <p:nvPr/>
        </p:nvSpPr>
        <p:spPr>
          <a:xfrm flipH="1">
            <a:off x="1993187" y="413940"/>
            <a:ext cx="81652" cy="24485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7C552EDD-F4EA-2D8F-7FF9-D45F7CCA54A3}"/>
              </a:ext>
            </a:extLst>
          </p:cNvPr>
          <p:cNvSpPr txBox="1"/>
          <p:nvPr/>
        </p:nvSpPr>
        <p:spPr>
          <a:xfrm>
            <a:off x="3278902" y="1405424"/>
            <a:ext cx="2376160" cy="1754326"/>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Financial Regulators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TREAS/FIO</a:t>
            </a: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Statistical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DOC – Census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USDA – REE, FPAC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Others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DHS - FEMA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DOC - NOAA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SBA</a:t>
            </a:r>
          </a:p>
        </p:txBody>
      </p:sp>
      <p:sp>
        <p:nvSpPr>
          <p:cNvPr id="2" name="TextBox 1">
            <a:extLst>
              <a:ext uri="{FF2B5EF4-FFF2-40B4-BE49-F238E27FC236}">
                <a16:creationId xmlns:a16="http://schemas.microsoft.com/office/drawing/2014/main" id="{107B2C32-0487-4C7E-B592-10DFC395BDB3}"/>
              </a:ext>
            </a:extLst>
          </p:cNvPr>
          <p:cNvSpPr txBox="1"/>
          <p:nvPr/>
        </p:nvSpPr>
        <p:spPr>
          <a:xfrm>
            <a:off x="8289758" y="5450305"/>
            <a:ext cx="3188660" cy="646331"/>
          </a:xfrm>
          <a:prstGeom prst="rect">
            <a:avLst/>
          </a:prstGeom>
          <a:noFill/>
        </p:spPr>
        <p:txBody>
          <a:bodyPr wrap="square" rtlCol="0">
            <a:spAutoFit/>
          </a:bodyPr>
          <a:lstStyle/>
          <a:p>
            <a:r>
              <a:rPr lang="en-US" i="1" dirty="0">
                <a:solidFill>
                  <a:srgbClr val="FF0000"/>
                </a:solidFill>
              </a:rPr>
              <a:t>Is your agency represented? </a:t>
            </a:r>
          </a:p>
          <a:p>
            <a:r>
              <a:rPr lang="en-US" i="1" dirty="0">
                <a:solidFill>
                  <a:srgbClr val="FF0000"/>
                </a:solidFill>
              </a:rPr>
              <a:t>Are there any agencies missing?</a:t>
            </a:r>
          </a:p>
        </p:txBody>
      </p:sp>
      <p:sp>
        <p:nvSpPr>
          <p:cNvPr id="3" name="Slide Number Placeholder 2">
            <a:extLst>
              <a:ext uri="{FF2B5EF4-FFF2-40B4-BE49-F238E27FC236}">
                <a16:creationId xmlns:a16="http://schemas.microsoft.com/office/drawing/2014/main" id="{C3CF8EED-84E9-C112-C6E9-D82AB89F0C05}"/>
              </a:ext>
            </a:extLst>
          </p:cNvPr>
          <p:cNvSpPr>
            <a:spLocks noGrp="1"/>
          </p:cNvSpPr>
          <p:nvPr>
            <p:ph type="sldNum" sz="quarter" idx="12"/>
          </p:nvPr>
        </p:nvSpPr>
        <p:spPr/>
        <p:txBody>
          <a:bodyPr/>
          <a:lstStyle/>
          <a:p>
            <a:fld id="{4EF4370C-F3CC-4B56-8727-B077D9699015}" type="slidenum">
              <a:rPr lang="en-US" smtClean="0"/>
              <a:t>34</a:t>
            </a:fld>
            <a:endParaRPr lang="en-US"/>
          </a:p>
        </p:txBody>
      </p:sp>
    </p:spTree>
    <p:extLst>
      <p:ext uri="{BB962C8B-B14F-4D97-AF65-F5344CB8AC3E}">
        <p14:creationId xmlns:p14="http://schemas.microsoft.com/office/powerpoint/2010/main" val="36445687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a:xfrm>
            <a:off x="831849" y="1709738"/>
            <a:ext cx="10914673" cy="2852737"/>
          </a:xfrm>
        </p:spPr>
        <p:txBody>
          <a:bodyPr/>
          <a:lstStyle/>
          <a:p>
            <a:r>
              <a:rPr lang="en-US" dirty="0"/>
              <a:t>Towards an Implementation Plan</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An interagency consensus blueprint for hazard accounts</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35</a:t>
            </a:fld>
            <a:endParaRPr lang="en-US"/>
          </a:p>
        </p:txBody>
      </p:sp>
    </p:spTree>
    <p:extLst>
      <p:ext uri="{BB962C8B-B14F-4D97-AF65-F5344CB8AC3E}">
        <p14:creationId xmlns:p14="http://schemas.microsoft.com/office/powerpoint/2010/main" val="34868033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3FEA9-F7B0-4777-8F23-622950598693}"/>
              </a:ext>
            </a:extLst>
          </p:cNvPr>
          <p:cNvSpPr>
            <a:spLocks noGrp="1"/>
          </p:cNvSpPr>
          <p:nvPr>
            <p:ph type="title"/>
          </p:nvPr>
        </p:nvSpPr>
        <p:spPr/>
        <p:txBody>
          <a:bodyPr/>
          <a:lstStyle/>
          <a:p>
            <a:r>
              <a:rPr lang="en-US" dirty="0"/>
              <a:t>Implementation Plan Outline</a:t>
            </a:r>
          </a:p>
        </p:txBody>
      </p:sp>
      <p:sp>
        <p:nvSpPr>
          <p:cNvPr id="3" name="Content Placeholder 2">
            <a:extLst>
              <a:ext uri="{FF2B5EF4-FFF2-40B4-BE49-F238E27FC236}">
                <a16:creationId xmlns:a16="http://schemas.microsoft.com/office/drawing/2014/main" id="{6FBB7766-76BD-48F7-BC7C-5556255CC01C}"/>
              </a:ext>
            </a:extLst>
          </p:cNvPr>
          <p:cNvSpPr>
            <a:spLocks noGrp="1"/>
          </p:cNvSpPr>
          <p:nvPr>
            <p:ph idx="1"/>
          </p:nvPr>
        </p:nvSpPr>
        <p:spPr>
          <a:xfrm>
            <a:off x="838200" y="1544271"/>
            <a:ext cx="10515600" cy="4351338"/>
          </a:xfrm>
        </p:spPr>
        <p:txBody>
          <a:bodyPr>
            <a:normAutofit/>
          </a:bodyPr>
          <a:lstStyle/>
          <a:p>
            <a:r>
              <a:rPr lang="en-US" sz="2400" dirty="0"/>
              <a:t>Importance of hazards and natural capital</a:t>
            </a:r>
          </a:p>
          <a:p>
            <a:r>
              <a:rPr lang="en-US" sz="2400" dirty="0">
                <a:effectLst/>
                <a:latin typeface="Calibri" panose="020F0502020204030204" pitchFamily="34" charset="0"/>
                <a:ea typeface="Calibri" panose="020F0502020204030204" pitchFamily="34" charset="0"/>
                <a:cs typeface="Arial" panose="020B0604020202020204" pitchFamily="34" charset="0"/>
              </a:rPr>
              <a:t>Overview of future development of hazards topic area within the U.S. System of Environmental-Economic Accounts </a:t>
            </a:r>
          </a:p>
          <a:p>
            <a:r>
              <a:rPr lang="en-US" sz="2400" dirty="0">
                <a:effectLst/>
                <a:latin typeface="Calibri" panose="020F0502020204030204" pitchFamily="34" charset="0"/>
                <a:ea typeface="Calibri" panose="020F0502020204030204" pitchFamily="34" charset="0"/>
                <a:cs typeface="Arial" panose="020B0604020202020204" pitchFamily="34" charset="0"/>
              </a:rPr>
              <a:t>State of work on hazards and natural capital</a:t>
            </a:r>
          </a:p>
          <a:p>
            <a:r>
              <a:rPr lang="en-US" sz="2400" dirty="0">
                <a:effectLst/>
                <a:latin typeface="Calibri" panose="020F0502020204030204" pitchFamily="34" charset="0"/>
                <a:ea typeface="Calibri" panose="020F0502020204030204" pitchFamily="34" charset="0"/>
                <a:cs typeface="Arial" panose="020B0604020202020204" pitchFamily="34" charset="0"/>
              </a:rPr>
              <a:t>Source Data and Methodologies </a:t>
            </a:r>
          </a:p>
          <a:p>
            <a:pPr lvl="1"/>
            <a:r>
              <a:rPr lang="en-US" sz="2000" dirty="0">
                <a:latin typeface="Calibri" panose="020F0502020204030204" pitchFamily="34" charset="0"/>
                <a:ea typeface="Calibri" panose="020F0502020204030204" pitchFamily="34" charset="0"/>
                <a:cs typeface="Arial" panose="020B0604020202020204" pitchFamily="34" charset="0"/>
              </a:rPr>
              <a:t>Novel data collection needs</a:t>
            </a:r>
          </a:p>
          <a:p>
            <a:pPr lvl="1"/>
            <a:r>
              <a:rPr lang="en-US" sz="2000" dirty="0">
                <a:latin typeface="Calibri" panose="020F0502020204030204" pitchFamily="34" charset="0"/>
                <a:ea typeface="Calibri" panose="020F0502020204030204" pitchFamily="34" charset="0"/>
                <a:cs typeface="Arial" panose="020B0604020202020204" pitchFamily="34" charset="0"/>
              </a:rPr>
              <a:t>MOUs or data purchase required</a:t>
            </a:r>
          </a:p>
          <a:p>
            <a:pPr lvl="1"/>
            <a:r>
              <a:rPr lang="en-US" sz="2000" dirty="0">
                <a:latin typeface="Calibri" panose="020F0502020204030204" pitchFamily="34" charset="0"/>
                <a:ea typeface="Calibri" panose="020F0502020204030204" pitchFamily="34" charset="0"/>
                <a:cs typeface="Arial" panose="020B0604020202020204" pitchFamily="34" charset="0"/>
              </a:rPr>
              <a:t>Heavy-lift data management tasks</a:t>
            </a:r>
          </a:p>
          <a:p>
            <a:pPr lvl="1"/>
            <a:r>
              <a:rPr lang="en-US" sz="2000" dirty="0">
                <a:latin typeface="Calibri" panose="020F0502020204030204" pitchFamily="34" charset="0"/>
                <a:ea typeface="Calibri" panose="020F0502020204030204" pitchFamily="34" charset="0"/>
                <a:cs typeface="Arial" panose="020B0604020202020204" pitchFamily="34" charset="0"/>
              </a:rPr>
              <a:t>Methodologies and method development</a:t>
            </a:r>
          </a:p>
          <a:p>
            <a:pPr lvl="1"/>
            <a:r>
              <a:rPr lang="en-US" sz="2000" dirty="0">
                <a:latin typeface="Calibri" panose="020F0502020204030204" pitchFamily="34" charset="0"/>
                <a:ea typeface="Calibri" panose="020F0502020204030204" pitchFamily="34" charset="0"/>
                <a:cs typeface="Arial" panose="020B0604020202020204" pitchFamily="34" charset="0"/>
              </a:rPr>
              <a:t>Agency dependencies</a:t>
            </a:r>
          </a:p>
          <a:p>
            <a:r>
              <a:rPr lang="en-US" sz="2400" dirty="0">
                <a:latin typeface="Calibri" panose="020F0502020204030204" pitchFamily="34" charset="0"/>
                <a:cs typeface="Arial" panose="020B0604020202020204" pitchFamily="34" charset="0"/>
              </a:rPr>
              <a:t>Tasks FY24 - FY27</a:t>
            </a:r>
            <a:endParaRPr lang="en-US" sz="2400" dirty="0"/>
          </a:p>
        </p:txBody>
      </p:sp>
      <p:sp>
        <p:nvSpPr>
          <p:cNvPr id="4" name="Slide Number Placeholder 3">
            <a:extLst>
              <a:ext uri="{FF2B5EF4-FFF2-40B4-BE49-F238E27FC236}">
                <a16:creationId xmlns:a16="http://schemas.microsoft.com/office/drawing/2014/main" id="{B151E3F3-4E83-46CC-8B85-323FA738DE1A}"/>
              </a:ext>
            </a:extLst>
          </p:cNvPr>
          <p:cNvSpPr>
            <a:spLocks noGrp="1"/>
          </p:cNvSpPr>
          <p:nvPr>
            <p:ph type="sldNum" sz="quarter" idx="12"/>
          </p:nvPr>
        </p:nvSpPr>
        <p:spPr/>
        <p:txBody>
          <a:bodyPr/>
          <a:lstStyle/>
          <a:p>
            <a:fld id="{E3D20439-8241-410B-B522-E4E311509C4A}" type="slidenum">
              <a:rPr lang="en-US" smtClean="0"/>
              <a:t>36</a:t>
            </a:fld>
            <a:endParaRPr lang="en-US"/>
          </a:p>
        </p:txBody>
      </p:sp>
      <p:sp>
        <p:nvSpPr>
          <p:cNvPr id="5" name="TextBox 4">
            <a:extLst>
              <a:ext uri="{FF2B5EF4-FFF2-40B4-BE49-F238E27FC236}">
                <a16:creationId xmlns:a16="http://schemas.microsoft.com/office/drawing/2014/main" id="{DB05E2BD-9F94-4003-B9EE-C0502264FA8A}"/>
              </a:ext>
            </a:extLst>
          </p:cNvPr>
          <p:cNvSpPr txBox="1"/>
          <p:nvPr/>
        </p:nvSpPr>
        <p:spPr>
          <a:xfrm>
            <a:off x="2222642" y="6171684"/>
            <a:ext cx="7746715" cy="369332"/>
          </a:xfrm>
          <a:prstGeom prst="rect">
            <a:avLst/>
          </a:prstGeom>
          <a:noFill/>
        </p:spPr>
        <p:txBody>
          <a:bodyPr wrap="square" rtlCol="0">
            <a:spAutoFit/>
          </a:bodyPr>
          <a:lstStyle/>
          <a:p>
            <a:pPr algn="ctr"/>
            <a:r>
              <a:rPr lang="en-US" i="1" dirty="0"/>
              <a:t>The implementation plan will be submitted to OMB in May 2024</a:t>
            </a:r>
          </a:p>
        </p:txBody>
      </p:sp>
    </p:spTree>
    <p:extLst>
      <p:ext uri="{BB962C8B-B14F-4D97-AF65-F5344CB8AC3E}">
        <p14:creationId xmlns:p14="http://schemas.microsoft.com/office/powerpoint/2010/main" val="4045737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a:xfrm>
            <a:off x="831849" y="1709738"/>
            <a:ext cx="10914673" cy="2852737"/>
          </a:xfrm>
        </p:spPr>
        <p:txBody>
          <a:bodyPr/>
          <a:lstStyle/>
          <a:p>
            <a:r>
              <a:rPr lang="en-US" dirty="0"/>
              <a:t>Community Engagement</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Improving and maximizing the value of the Hazards Account development</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37</a:t>
            </a:fld>
            <a:endParaRPr lang="en-US"/>
          </a:p>
        </p:txBody>
      </p:sp>
    </p:spTree>
    <p:extLst>
      <p:ext uri="{BB962C8B-B14F-4D97-AF65-F5344CB8AC3E}">
        <p14:creationId xmlns:p14="http://schemas.microsoft.com/office/powerpoint/2010/main" val="33106127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3A605E6C-E501-5775-01A5-10CB2B773228}"/>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Light" panose="020F0302020204030204"/>
                <a:ea typeface="+mj-ea"/>
                <a:cs typeface="+mj-cs"/>
              </a:rPr>
              <a:t>HANC IWG Outreach</a:t>
            </a:r>
            <a:endParaRPr kumimoji="0" lang="en-US" sz="4400" b="0" i="0" u="none" strike="noStrike" kern="1200" cap="none" spc="0" normalizeH="0" baseline="0" noProof="0" dirty="0">
              <a:ln>
                <a:noFill/>
              </a:ln>
              <a:solidFill>
                <a:prstClr val="black"/>
              </a:solidFill>
              <a:effectLst/>
              <a:highlight>
                <a:srgbClr val="FFFF00"/>
              </a:highlight>
              <a:uLnTx/>
              <a:uFillTx/>
              <a:latin typeface="Calibri Light" panose="020F0302020204030204"/>
              <a:ea typeface="+mj-ea"/>
              <a:cs typeface="+mj-cs"/>
            </a:endParaRPr>
          </a:p>
        </p:txBody>
      </p:sp>
      <p:graphicFrame>
        <p:nvGraphicFramePr>
          <p:cNvPr id="3" name="Table 8">
            <a:extLst>
              <a:ext uri="{FF2B5EF4-FFF2-40B4-BE49-F238E27FC236}">
                <a16:creationId xmlns:a16="http://schemas.microsoft.com/office/drawing/2014/main" id="{C5C245DA-CFD5-C048-FCF7-20CE48F7440C}"/>
              </a:ext>
            </a:extLst>
          </p:cNvPr>
          <p:cNvGraphicFramePr>
            <a:graphicFrameLocks/>
          </p:cNvGraphicFramePr>
          <p:nvPr>
            <p:extLst>
              <p:ext uri="{D42A27DB-BD31-4B8C-83A1-F6EECF244321}">
                <p14:modId xmlns:p14="http://schemas.microsoft.com/office/powerpoint/2010/main" val="2353463139"/>
              </p:ext>
            </p:extLst>
          </p:nvPr>
        </p:nvGraphicFramePr>
        <p:xfrm>
          <a:off x="299545" y="1925392"/>
          <a:ext cx="11394225" cy="3434884"/>
        </p:xfrm>
        <a:graphic>
          <a:graphicData uri="http://schemas.openxmlformats.org/drawingml/2006/table">
            <a:tbl>
              <a:tblPr firstRow="1" bandRow="1">
                <a:tableStyleId>{5C22544A-7EE6-4342-B048-85BDC9FD1C3A}</a:tableStyleId>
              </a:tblPr>
              <a:tblGrid>
                <a:gridCol w="3402023">
                  <a:extLst>
                    <a:ext uri="{9D8B030D-6E8A-4147-A177-3AD203B41FA5}">
                      <a16:colId xmlns:a16="http://schemas.microsoft.com/office/drawing/2014/main" val="1966039533"/>
                    </a:ext>
                  </a:extLst>
                </a:gridCol>
                <a:gridCol w="2277570">
                  <a:extLst>
                    <a:ext uri="{9D8B030D-6E8A-4147-A177-3AD203B41FA5}">
                      <a16:colId xmlns:a16="http://schemas.microsoft.com/office/drawing/2014/main" val="839254128"/>
                    </a:ext>
                  </a:extLst>
                </a:gridCol>
                <a:gridCol w="2857316">
                  <a:extLst>
                    <a:ext uri="{9D8B030D-6E8A-4147-A177-3AD203B41FA5}">
                      <a16:colId xmlns:a16="http://schemas.microsoft.com/office/drawing/2014/main" val="3257725448"/>
                    </a:ext>
                  </a:extLst>
                </a:gridCol>
                <a:gridCol w="2857316">
                  <a:extLst>
                    <a:ext uri="{9D8B030D-6E8A-4147-A177-3AD203B41FA5}">
                      <a16:colId xmlns:a16="http://schemas.microsoft.com/office/drawing/2014/main" val="980598666"/>
                    </a:ext>
                  </a:extLst>
                </a:gridCol>
              </a:tblGrid>
              <a:tr h="490698">
                <a:tc>
                  <a:txBody>
                    <a:bodyPr/>
                    <a:lstStyle/>
                    <a:p>
                      <a:r>
                        <a:rPr lang="en-US" dirty="0"/>
                        <a:t>Event</a:t>
                      </a:r>
                    </a:p>
                  </a:txBody>
                  <a:tcPr/>
                </a:tc>
                <a:tc>
                  <a:txBody>
                    <a:bodyPr/>
                    <a:lstStyle/>
                    <a:p>
                      <a:r>
                        <a:rPr lang="en-US" dirty="0"/>
                        <a:t>Location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Event Dates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Abstract Deadline</a:t>
                      </a:r>
                    </a:p>
                  </a:txBody>
                  <a:tcPr/>
                </a:tc>
                <a:extLst>
                  <a:ext uri="{0D108BD9-81ED-4DB2-BD59-A6C34878D82A}">
                    <a16:rowId xmlns:a16="http://schemas.microsoft.com/office/drawing/2014/main" val="4073833102"/>
                  </a:ext>
                </a:extLst>
              </a:tr>
              <a:tr h="858721">
                <a:tc>
                  <a:txBody>
                    <a:bodyPr/>
                    <a:lstStyle/>
                    <a:p>
                      <a:r>
                        <a:rPr lang="en-US" dirty="0"/>
                        <a:t>Natural Hazards Center annual </a:t>
                      </a:r>
                      <a:r>
                        <a:rPr lang="en-US" sz="1800" b="1" u="sng" kern="1200" dirty="0">
                          <a:solidFill>
                            <a:schemeClr val="dk1"/>
                          </a:solidFill>
                          <a:effectLst/>
                          <a:latin typeface="+mn-lt"/>
                          <a:ea typeface="+mn-ea"/>
                          <a:cs typeface="+mn-cs"/>
                          <a:hlinkClick r:id="rId2"/>
                        </a:rPr>
                        <a:t>Workshop</a:t>
                      </a:r>
                      <a:r>
                        <a:rPr lang="en-US" sz="1800" b="0" u="sng" kern="1200" dirty="0">
                          <a:solidFill>
                            <a:schemeClr val="dk1"/>
                          </a:solidFill>
                          <a:effectLst/>
                          <a:latin typeface="+mn-lt"/>
                          <a:ea typeface="+mn-ea"/>
                          <a:cs typeface="+mn-cs"/>
                        </a:rPr>
                        <a:t>) (submitted)</a:t>
                      </a:r>
                      <a:endParaRPr lang="en-US" b="0" dirty="0"/>
                    </a:p>
                  </a:txBody>
                  <a:tcPr/>
                </a:tc>
                <a:tc>
                  <a:txBody>
                    <a:bodyPr/>
                    <a:lstStyle/>
                    <a:p>
                      <a:r>
                        <a:rPr lang="en-US" dirty="0"/>
                        <a:t>Boulder, CO</a:t>
                      </a:r>
                    </a:p>
                  </a:txBody>
                  <a:tcPr/>
                </a:tc>
                <a:tc>
                  <a:txBody>
                    <a:bodyPr/>
                    <a:lstStyle/>
                    <a:p>
                      <a:r>
                        <a:rPr lang="en-US" dirty="0"/>
                        <a:t>July 14-17, 2024</a:t>
                      </a:r>
                    </a:p>
                  </a:txBody>
                  <a:tcPr/>
                </a:tc>
                <a:tc>
                  <a:txBody>
                    <a:bodyPr/>
                    <a:lstStyle/>
                    <a:p>
                      <a:r>
                        <a:rPr lang="en-US" dirty="0"/>
                        <a:t>1/26/24</a:t>
                      </a:r>
                    </a:p>
                  </a:txBody>
                  <a:tcPr/>
                </a:tc>
                <a:extLst>
                  <a:ext uri="{0D108BD9-81ED-4DB2-BD59-A6C34878D82A}">
                    <a16:rowId xmlns:a16="http://schemas.microsoft.com/office/drawing/2014/main" val="557817714"/>
                  </a:ext>
                </a:extLst>
              </a:tr>
              <a:tr h="858721">
                <a:tc>
                  <a:txBody>
                    <a:bodyPr/>
                    <a:lstStyle/>
                    <a:p>
                      <a:r>
                        <a:rPr lang="en-US" dirty="0">
                          <a:hlinkClick r:id="rId3"/>
                        </a:rPr>
                        <a:t>London Group Environmental Accounting Meeting</a:t>
                      </a:r>
                      <a:r>
                        <a:rPr lang="en-US" dirty="0"/>
                        <a:t> (submitted) </a:t>
                      </a:r>
                    </a:p>
                  </a:txBody>
                  <a:tcPr/>
                </a:tc>
                <a:tc>
                  <a:txBody>
                    <a:bodyPr/>
                    <a:lstStyle/>
                    <a:p>
                      <a:r>
                        <a:rPr lang="en-US" dirty="0"/>
                        <a:t>Washington, DC</a:t>
                      </a:r>
                    </a:p>
                  </a:txBody>
                  <a:tcPr/>
                </a:tc>
                <a:tc>
                  <a:txBody>
                    <a:bodyPr/>
                    <a:lstStyle/>
                    <a:p>
                      <a:r>
                        <a:rPr lang="en-US" dirty="0"/>
                        <a:t>Sept. 30 – Oct 3, 2024</a:t>
                      </a:r>
                    </a:p>
                  </a:txBody>
                  <a:tcPr/>
                </a:tc>
                <a:tc>
                  <a:txBody>
                    <a:bodyPr/>
                    <a:lstStyle/>
                    <a:p>
                      <a:r>
                        <a:rPr lang="en-US" dirty="0"/>
                        <a:t>1/19/24</a:t>
                      </a:r>
                    </a:p>
                  </a:txBody>
                  <a:tcPr/>
                </a:tc>
                <a:extLst>
                  <a:ext uri="{0D108BD9-81ED-4DB2-BD59-A6C34878D82A}">
                    <a16:rowId xmlns:a16="http://schemas.microsoft.com/office/drawing/2014/main" val="3037877833"/>
                  </a:ext>
                </a:extLst>
              </a:tr>
              <a:tr h="1226744">
                <a:tc>
                  <a:txBody>
                    <a:bodyPr/>
                    <a:lstStyle/>
                    <a:p>
                      <a:r>
                        <a:rPr lang="en-US" dirty="0">
                          <a:hlinkClick r:id="rId4"/>
                        </a:rPr>
                        <a:t>A Community on Ecosystem Services (ACES) Conference </a:t>
                      </a:r>
                      <a:r>
                        <a:rPr lang="en-US" dirty="0"/>
                        <a:t> (TBD)</a:t>
                      </a:r>
                    </a:p>
                  </a:txBody>
                  <a:tcPr/>
                </a:tc>
                <a:tc>
                  <a:txBody>
                    <a:bodyPr/>
                    <a:lstStyle/>
                    <a:p>
                      <a:r>
                        <a:rPr lang="en-US" dirty="0"/>
                        <a:t>Austin, TX</a:t>
                      </a:r>
                    </a:p>
                  </a:txBody>
                  <a:tcPr/>
                </a:tc>
                <a:tc>
                  <a:txBody>
                    <a:bodyPr/>
                    <a:lstStyle/>
                    <a:p>
                      <a:r>
                        <a:rPr lang="en-US" dirty="0"/>
                        <a:t>Dec. 9-12, 2024</a:t>
                      </a:r>
                    </a:p>
                  </a:txBody>
                  <a:tcPr/>
                </a:tc>
                <a:tc>
                  <a:txBody>
                    <a:bodyPr/>
                    <a:lstStyle/>
                    <a:p>
                      <a:r>
                        <a:rPr lang="en-US" dirty="0"/>
                        <a:t>4/5/24 - Session proposals </a:t>
                      </a:r>
                    </a:p>
                    <a:p>
                      <a:r>
                        <a:rPr lang="en-US" dirty="0"/>
                        <a:t>7/12/24 - Abstracts</a:t>
                      </a:r>
                    </a:p>
                  </a:txBody>
                  <a:tcPr/>
                </a:tc>
                <a:extLst>
                  <a:ext uri="{0D108BD9-81ED-4DB2-BD59-A6C34878D82A}">
                    <a16:rowId xmlns:a16="http://schemas.microsoft.com/office/drawing/2014/main" val="2123193294"/>
                  </a:ext>
                </a:extLst>
              </a:tr>
            </a:tbl>
          </a:graphicData>
        </a:graphic>
      </p:graphicFrame>
      <p:sp>
        <p:nvSpPr>
          <p:cNvPr id="4" name="Slide Number Placeholder 3">
            <a:extLst>
              <a:ext uri="{FF2B5EF4-FFF2-40B4-BE49-F238E27FC236}">
                <a16:creationId xmlns:a16="http://schemas.microsoft.com/office/drawing/2014/main" id="{9E67031C-FAD0-37D3-9B2C-0732E59330F7}"/>
              </a:ext>
            </a:extLst>
          </p:cNvPr>
          <p:cNvSpPr>
            <a:spLocks noGrp="1"/>
          </p:cNvSpPr>
          <p:nvPr>
            <p:ph type="sldNum" sz="quarter" idx="12"/>
          </p:nvPr>
        </p:nvSpPr>
        <p:spPr/>
        <p:txBody>
          <a:bodyPr/>
          <a:lstStyle/>
          <a:p>
            <a:fld id="{4EF4370C-F3CC-4B56-8727-B077D9699015}" type="slidenum">
              <a:rPr lang="en-US" smtClean="0"/>
              <a:t>38</a:t>
            </a:fld>
            <a:endParaRPr lang="en-US"/>
          </a:p>
        </p:txBody>
      </p:sp>
    </p:spTree>
    <p:extLst>
      <p:ext uri="{BB962C8B-B14F-4D97-AF65-F5344CB8AC3E}">
        <p14:creationId xmlns:p14="http://schemas.microsoft.com/office/powerpoint/2010/main" val="38594183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a:xfrm>
            <a:off x="831849" y="1709738"/>
            <a:ext cx="10914673" cy="2852737"/>
          </a:xfrm>
        </p:spPr>
        <p:txBody>
          <a:bodyPr/>
          <a:lstStyle/>
          <a:p>
            <a:r>
              <a:rPr lang="en-US" dirty="0"/>
              <a:t>Thank you!</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Discussion </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39</a:t>
            </a:fld>
            <a:endParaRPr lang="en-US"/>
          </a:p>
        </p:txBody>
      </p:sp>
    </p:spTree>
    <p:extLst>
      <p:ext uri="{BB962C8B-B14F-4D97-AF65-F5344CB8AC3E}">
        <p14:creationId xmlns:p14="http://schemas.microsoft.com/office/powerpoint/2010/main" val="2943114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FDC84-1E8C-4F21-8F81-1335086DEB44}"/>
              </a:ext>
            </a:extLst>
          </p:cNvPr>
          <p:cNvSpPr>
            <a:spLocks noGrp="1"/>
          </p:cNvSpPr>
          <p:nvPr>
            <p:ph type="title"/>
          </p:nvPr>
        </p:nvSpPr>
        <p:spPr>
          <a:xfrm>
            <a:off x="838200" y="353554"/>
            <a:ext cx="6183385" cy="1325563"/>
          </a:xfrm>
        </p:spPr>
        <p:txBody>
          <a:bodyPr/>
          <a:lstStyle/>
          <a:p>
            <a:r>
              <a:rPr lang="en-US" b="1" dirty="0"/>
              <a:t>Natural capital accounting in the U.S.</a:t>
            </a:r>
          </a:p>
        </p:txBody>
      </p:sp>
      <p:sp>
        <p:nvSpPr>
          <p:cNvPr id="3" name="Content Placeholder 2">
            <a:extLst>
              <a:ext uri="{FF2B5EF4-FFF2-40B4-BE49-F238E27FC236}">
                <a16:creationId xmlns:a16="http://schemas.microsoft.com/office/drawing/2014/main" id="{33B3EF57-6564-40AE-B1A3-ACF420070A53}"/>
              </a:ext>
            </a:extLst>
          </p:cNvPr>
          <p:cNvSpPr>
            <a:spLocks noGrp="1"/>
          </p:cNvSpPr>
          <p:nvPr>
            <p:ph idx="1"/>
          </p:nvPr>
        </p:nvSpPr>
        <p:spPr>
          <a:xfrm>
            <a:off x="838199" y="1916354"/>
            <a:ext cx="6367943" cy="5285595"/>
          </a:xfrm>
        </p:spPr>
        <p:txBody>
          <a:bodyPr>
            <a:normAutofit/>
          </a:bodyPr>
          <a:lstStyle/>
          <a:p>
            <a:r>
              <a:rPr lang="en-US" dirty="0"/>
              <a:t>Systematically measure connections between the Nation’s environment &amp; economy </a:t>
            </a:r>
          </a:p>
          <a:p>
            <a:r>
              <a:rPr lang="en-US" dirty="0"/>
              <a:t>Its change over time</a:t>
            </a:r>
          </a:p>
          <a:p>
            <a:r>
              <a:rPr lang="en-US" dirty="0"/>
              <a:t>In a manner compatible with national economic statistics</a:t>
            </a:r>
          </a:p>
          <a:p>
            <a:r>
              <a:rPr lang="en-US" dirty="0"/>
              <a:t>10-15 year strategy to develop comprehensive U.S. accounts through a common, cross-USG vision</a:t>
            </a:r>
          </a:p>
        </p:txBody>
      </p:sp>
      <p:sp>
        <p:nvSpPr>
          <p:cNvPr id="6" name="TextBox 5">
            <a:extLst>
              <a:ext uri="{FF2B5EF4-FFF2-40B4-BE49-F238E27FC236}">
                <a16:creationId xmlns:a16="http://schemas.microsoft.com/office/drawing/2014/main" id="{DEE2619D-AC94-5ACC-D996-E1CDA749E5AC}"/>
              </a:ext>
            </a:extLst>
          </p:cNvPr>
          <p:cNvSpPr txBox="1"/>
          <p:nvPr/>
        </p:nvSpPr>
        <p:spPr>
          <a:xfrm>
            <a:off x="5632077" y="6308986"/>
            <a:ext cx="6766852"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a:ea typeface="+mn-ea"/>
                <a:cs typeface="+mn-cs"/>
              </a:rPr>
              <a:t>https://www.whitehouse.gov/ostp/news-updates/2023/01/19/fact-sheet-biden-harris-administration-releases-national-strategy-to-put-nature-on-the-nations-balance-sheet/</a:t>
            </a:r>
          </a:p>
        </p:txBody>
      </p:sp>
      <p:pic>
        <p:nvPicPr>
          <p:cNvPr id="9" name="Picture 8">
            <a:extLst>
              <a:ext uri="{FF2B5EF4-FFF2-40B4-BE49-F238E27FC236}">
                <a16:creationId xmlns:a16="http://schemas.microsoft.com/office/drawing/2014/main" id="{F0E5E051-D559-A1A0-5706-7D508F56D503}"/>
              </a:ext>
            </a:extLst>
          </p:cNvPr>
          <p:cNvPicPr>
            <a:picLocks noChangeAspect="1"/>
          </p:cNvPicPr>
          <p:nvPr/>
        </p:nvPicPr>
        <p:blipFill>
          <a:blip r:embed="rId3"/>
          <a:stretch>
            <a:fillRect/>
          </a:stretch>
        </p:blipFill>
        <p:spPr>
          <a:xfrm>
            <a:off x="7692705" y="681037"/>
            <a:ext cx="4315910" cy="5627949"/>
          </a:xfrm>
          <a:prstGeom prst="rect">
            <a:avLst/>
          </a:prstGeom>
        </p:spPr>
      </p:pic>
      <p:sp>
        <p:nvSpPr>
          <p:cNvPr id="4" name="Slide Number Placeholder 3">
            <a:extLst>
              <a:ext uri="{FF2B5EF4-FFF2-40B4-BE49-F238E27FC236}">
                <a16:creationId xmlns:a16="http://schemas.microsoft.com/office/drawing/2014/main" id="{5AC304E4-08D8-4E62-9928-D10ED45FB37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Tree>
    <p:extLst>
      <p:ext uri="{BB962C8B-B14F-4D97-AF65-F5344CB8AC3E}">
        <p14:creationId xmlns:p14="http://schemas.microsoft.com/office/powerpoint/2010/main" val="22722183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8A52A-3536-4D25-B85F-E9E7A7119A3C}"/>
              </a:ext>
            </a:extLst>
          </p:cNvPr>
          <p:cNvSpPr>
            <a:spLocks noGrp="1"/>
          </p:cNvSpPr>
          <p:nvPr>
            <p:ph type="title"/>
          </p:nvPr>
        </p:nvSpPr>
        <p:spPr/>
        <p:txBody>
          <a:bodyPr/>
          <a:lstStyle/>
          <a:p>
            <a:r>
              <a:rPr lang="en-US" dirty="0"/>
              <a:t>Discussion Questions</a:t>
            </a:r>
          </a:p>
        </p:txBody>
      </p:sp>
      <p:sp>
        <p:nvSpPr>
          <p:cNvPr id="3" name="Content Placeholder 2">
            <a:extLst>
              <a:ext uri="{FF2B5EF4-FFF2-40B4-BE49-F238E27FC236}">
                <a16:creationId xmlns:a16="http://schemas.microsoft.com/office/drawing/2014/main" id="{34C945D8-F0B9-47B1-8296-09E063EDA71C}"/>
              </a:ext>
            </a:extLst>
          </p:cNvPr>
          <p:cNvSpPr>
            <a:spLocks noGrp="1"/>
          </p:cNvSpPr>
          <p:nvPr>
            <p:ph idx="1"/>
          </p:nvPr>
        </p:nvSpPr>
        <p:spPr/>
        <p:txBody>
          <a:bodyPr/>
          <a:lstStyle/>
          <a:p>
            <a:r>
              <a:rPr lang="en-US" dirty="0"/>
              <a:t>Are there uses of this account we haven’t thought of (e.g., beyond informing insurance industry, mitigation measures, other)?</a:t>
            </a:r>
          </a:p>
          <a:p>
            <a:r>
              <a:rPr lang="en-US" dirty="0"/>
              <a:t>What are the linkages to other accounts we should all be considering in developing the Hazards account?</a:t>
            </a:r>
          </a:p>
        </p:txBody>
      </p:sp>
      <p:sp>
        <p:nvSpPr>
          <p:cNvPr id="4" name="Slide Number Placeholder 3">
            <a:extLst>
              <a:ext uri="{FF2B5EF4-FFF2-40B4-BE49-F238E27FC236}">
                <a16:creationId xmlns:a16="http://schemas.microsoft.com/office/drawing/2014/main" id="{C29E308D-87E1-16E8-CD3A-69CD7B6C841B}"/>
              </a:ext>
            </a:extLst>
          </p:cNvPr>
          <p:cNvSpPr>
            <a:spLocks noGrp="1"/>
          </p:cNvSpPr>
          <p:nvPr>
            <p:ph type="sldNum" sz="quarter" idx="12"/>
          </p:nvPr>
        </p:nvSpPr>
        <p:spPr/>
        <p:txBody>
          <a:bodyPr/>
          <a:lstStyle/>
          <a:p>
            <a:fld id="{4EF4370C-F3CC-4B56-8727-B077D9699015}" type="slidenum">
              <a:rPr lang="en-US" smtClean="0"/>
              <a:t>40</a:t>
            </a:fld>
            <a:endParaRPr lang="en-US"/>
          </a:p>
        </p:txBody>
      </p:sp>
    </p:spTree>
    <p:extLst>
      <p:ext uri="{BB962C8B-B14F-4D97-AF65-F5344CB8AC3E}">
        <p14:creationId xmlns:p14="http://schemas.microsoft.com/office/powerpoint/2010/main" val="9287994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A6F62-93DB-4DC4-B1A1-4619F6F26462}"/>
              </a:ext>
            </a:extLst>
          </p:cNvPr>
          <p:cNvSpPr>
            <a:spLocks noGrp="1"/>
          </p:cNvSpPr>
          <p:nvPr>
            <p:ph type="title"/>
          </p:nvPr>
        </p:nvSpPr>
        <p:spPr/>
        <p:txBody>
          <a:bodyPr/>
          <a:lstStyle/>
          <a:p>
            <a:r>
              <a:rPr lang="en-US" dirty="0"/>
              <a:t>Questions? Suggestions? Please reach out!</a:t>
            </a:r>
          </a:p>
        </p:txBody>
      </p:sp>
      <p:sp>
        <p:nvSpPr>
          <p:cNvPr id="3" name="Content Placeholder 2">
            <a:extLst>
              <a:ext uri="{FF2B5EF4-FFF2-40B4-BE49-F238E27FC236}">
                <a16:creationId xmlns:a16="http://schemas.microsoft.com/office/drawing/2014/main" id="{9AD9C84F-1647-4E29-A684-0B186EC4E80D}"/>
              </a:ext>
            </a:extLst>
          </p:cNvPr>
          <p:cNvSpPr>
            <a:spLocks noGrp="1"/>
          </p:cNvSpPr>
          <p:nvPr>
            <p:ph idx="1"/>
          </p:nvPr>
        </p:nvSpPr>
        <p:spPr/>
        <p:txBody>
          <a:bodyPr/>
          <a:lstStyle/>
          <a:p>
            <a:pPr marL="0" indent="0">
              <a:buNone/>
            </a:pPr>
            <a:r>
              <a:rPr lang="en-US" dirty="0"/>
              <a:t>Hazards and Natural Capital IWG co-chairs</a:t>
            </a:r>
          </a:p>
          <a:p>
            <a:r>
              <a:rPr lang="en-US" dirty="0"/>
              <a:t>Ken Bagstad, USGS Research Economist, kjbagstad@usgs.gov</a:t>
            </a:r>
          </a:p>
          <a:p>
            <a:r>
              <a:rPr lang="en-US" dirty="0"/>
              <a:t>Monica Grasso, NOAA Chief Economist, monica.grasso@noaa.gov</a:t>
            </a:r>
          </a:p>
          <a:p>
            <a:r>
              <a:rPr lang="en-US" dirty="0"/>
              <a:t>Kris Ludwig, OSTP Asst. Director for Resilience S&amp;T kristin.a.ludwig@ostp.eop.gov</a:t>
            </a:r>
          </a:p>
        </p:txBody>
      </p:sp>
      <p:sp>
        <p:nvSpPr>
          <p:cNvPr id="4" name="Slide Number Placeholder 3">
            <a:extLst>
              <a:ext uri="{FF2B5EF4-FFF2-40B4-BE49-F238E27FC236}">
                <a16:creationId xmlns:a16="http://schemas.microsoft.com/office/drawing/2014/main" id="{895C5214-A39F-414A-9140-40306E9F2787}"/>
              </a:ext>
            </a:extLst>
          </p:cNvPr>
          <p:cNvSpPr>
            <a:spLocks noGrp="1"/>
          </p:cNvSpPr>
          <p:nvPr>
            <p:ph type="sldNum" sz="quarter" idx="12"/>
          </p:nvPr>
        </p:nvSpPr>
        <p:spPr/>
        <p:txBody>
          <a:bodyPr/>
          <a:lstStyle/>
          <a:p>
            <a:fld id="{0F132BCE-A333-41F7-BE5A-B72F088F12AE}" type="slidenum">
              <a:rPr lang="en-US" smtClean="0"/>
              <a:t>41</a:t>
            </a:fld>
            <a:endParaRPr lang="en-US"/>
          </a:p>
        </p:txBody>
      </p:sp>
    </p:spTree>
    <p:extLst>
      <p:ext uri="{BB962C8B-B14F-4D97-AF65-F5344CB8AC3E}">
        <p14:creationId xmlns:p14="http://schemas.microsoft.com/office/powerpoint/2010/main" val="35499380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97063-1B8E-4887-6909-1410530E1389}"/>
              </a:ext>
            </a:extLst>
          </p:cNvPr>
          <p:cNvSpPr>
            <a:spLocks noGrp="1"/>
          </p:cNvSpPr>
          <p:nvPr>
            <p:ph type="title"/>
          </p:nvPr>
        </p:nvSpPr>
        <p:spPr>
          <a:xfrm>
            <a:off x="397934" y="-196094"/>
            <a:ext cx="10515600" cy="1325563"/>
          </a:xfrm>
        </p:spPr>
        <p:txBody>
          <a:bodyPr/>
          <a:lstStyle/>
          <a:p>
            <a:r>
              <a:rPr lang="en-US" b="1" dirty="0"/>
              <a:t>Timeline</a:t>
            </a:r>
          </a:p>
        </p:txBody>
      </p:sp>
      <p:graphicFrame>
        <p:nvGraphicFramePr>
          <p:cNvPr id="5" name="Content Placeholder 4">
            <a:extLst>
              <a:ext uri="{FF2B5EF4-FFF2-40B4-BE49-F238E27FC236}">
                <a16:creationId xmlns:a16="http://schemas.microsoft.com/office/drawing/2014/main" id="{B9AD8786-0620-594D-4E50-5AF43B519106}"/>
              </a:ext>
            </a:extLst>
          </p:cNvPr>
          <p:cNvGraphicFramePr>
            <a:graphicFrameLocks noGrp="1"/>
          </p:cNvGraphicFramePr>
          <p:nvPr>
            <p:ph idx="1"/>
          </p:nvPr>
        </p:nvGraphicFramePr>
        <p:xfrm>
          <a:off x="272562" y="807016"/>
          <a:ext cx="11350546" cy="3845863"/>
        </p:xfrm>
        <a:graphic>
          <a:graphicData uri="http://schemas.openxmlformats.org/drawingml/2006/table">
            <a:tbl>
              <a:tblPr firstRow="1" firstCol="1" bandRow="1">
                <a:tableStyleId>{5C22544A-7EE6-4342-B048-85BDC9FD1C3A}</a:tableStyleId>
              </a:tblPr>
              <a:tblGrid>
                <a:gridCol w="1622330">
                  <a:extLst>
                    <a:ext uri="{9D8B030D-6E8A-4147-A177-3AD203B41FA5}">
                      <a16:colId xmlns:a16="http://schemas.microsoft.com/office/drawing/2014/main" val="4089021229"/>
                    </a:ext>
                  </a:extLst>
                </a:gridCol>
                <a:gridCol w="9728216">
                  <a:extLst>
                    <a:ext uri="{9D8B030D-6E8A-4147-A177-3AD203B41FA5}">
                      <a16:colId xmlns:a16="http://schemas.microsoft.com/office/drawing/2014/main" val="2541917358"/>
                    </a:ext>
                  </a:extLst>
                </a:gridCol>
              </a:tblGrid>
              <a:tr h="303523">
                <a:tc>
                  <a:txBody>
                    <a:bodyPr/>
                    <a:lstStyle/>
                    <a:p>
                      <a:pPr marL="0" marR="0">
                        <a:lnSpc>
                          <a:spcPct val="107000"/>
                        </a:lnSpc>
                        <a:spcBef>
                          <a:spcPts val="0"/>
                        </a:spcBef>
                        <a:spcAft>
                          <a:spcPts val="0"/>
                        </a:spcAft>
                      </a:pPr>
                      <a:r>
                        <a:rPr lang="en-US" sz="1800" dirty="0">
                          <a:effectLst/>
                        </a:rPr>
                        <a:t>Meeting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dirty="0">
                          <a:effectLst/>
                        </a:rPr>
                        <a:t>Activity/Deliverable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07771009"/>
                  </a:ext>
                </a:extLst>
              </a:tr>
              <a:tr h="303523">
                <a:tc>
                  <a:txBody>
                    <a:bodyPr/>
                    <a:lstStyle/>
                    <a:p>
                      <a:pPr marL="0" marR="0">
                        <a:lnSpc>
                          <a:spcPct val="107000"/>
                        </a:lnSpc>
                        <a:spcBef>
                          <a:spcPts val="0"/>
                        </a:spcBef>
                        <a:spcAft>
                          <a:spcPts val="0"/>
                        </a:spcAft>
                      </a:pPr>
                      <a:r>
                        <a:rPr lang="en-US" sz="1800" dirty="0">
                          <a:effectLst/>
                        </a:rPr>
                        <a:t>2/6/24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en-US" sz="1800" dirty="0">
                          <a:solidFill>
                            <a:srgbClr val="FF0000"/>
                          </a:solidFill>
                        </a:rPr>
                        <a:t>Deadline: Agency account writeups </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800" dirty="0"/>
                        <a:t>Adam Dutton, UK Office of National Statistics (UK perspectives on HANC)</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800" dirty="0"/>
                        <a:t>Tom Brandeis, USFS (cost of timber losses from hurricanes) </a:t>
                      </a:r>
                    </a:p>
                  </a:txBody>
                  <a:tcPr marL="68580" marR="68580" marT="0" marB="0"/>
                </a:tc>
                <a:extLst>
                  <a:ext uri="{0D108BD9-81ED-4DB2-BD59-A6C34878D82A}">
                    <a16:rowId xmlns:a16="http://schemas.microsoft.com/office/drawing/2014/main" val="3688625843"/>
                  </a:ext>
                </a:extLst>
              </a:tr>
              <a:tr h="303523">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2/20/24</a:t>
                      </a:r>
                    </a:p>
                  </a:txBody>
                  <a:tcPr marL="68580" marR="68580" marT="0" marB="0"/>
                </a:tc>
                <a:tc>
                  <a:txBody>
                    <a:bodyPr/>
                    <a:lstStyle/>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800" dirty="0">
                          <a:effectLst/>
                        </a:rPr>
                        <a:t>Adam Rose, USC (supply chain impacts)</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800" dirty="0">
                          <a:effectLst/>
                        </a:rPr>
                        <a:t>Writing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44030844"/>
                  </a:ext>
                </a:extLst>
              </a:tr>
              <a:tr h="303523">
                <a:tc>
                  <a:txBody>
                    <a:bodyPr/>
                    <a:lstStyle/>
                    <a:p>
                      <a:pPr marL="0" marR="0">
                        <a:lnSpc>
                          <a:spcPct val="107000"/>
                        </a:lnSpc>
                        <a:spcBef>
                          <a:spcPts val="0"/>
                        </a:spcBef>
                        <a:spcAft>
                          <a:spcPts val="0"/>
                        </a:spcAft>
                      </a:pPr>
                      <a:r>
                        <a:rPr lang="en-US" sz="1800" dirty="0">
                          <a:effectLst/>
                        </a:rPr>
                        <a:t>3/5/24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rPr>
                        <a:t>Writing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34440770"/>
                  </a:ext>
                </a:extLst>
              </a:tr>
              <a:tr h="303523">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3/19/24</a:t>
                      </a: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Writing</a:t>
                      </a:r>
                    </a:p>
                  </a:txBody>
                  <a:tcPr marL="68580" marR="68580" marT="0" marB="0"/>
                </a:tc>
                <a:extLst>
                  <a:ext uri="{0D108BD9-81ED-4DB2-BD59-A6C34878D82A}">
                    <a16:rowId xmlns:a16="http://schemas.microsoft.com/office/drawing/2014/main" val="1597049986"/>
                  </a:ext>
                </a:extLst>
              </a:tr>
              <a:tr h="303523">
                <a:tc>
                  <a:txBody>
                    <a:bodyPr/>
                    <a:lstStyle/>
                    <a:p>
                      <a:pPr marL="0" marR="0">
                        <a:lnSpc>
                          <a:spcPct val="107000"/>
                        </a:lnSpc>
                        <a:spcBef>
                          <a:spcPts val="0"/>
                        </a:spcBef>
                        <a:spcAft>
                          <a:spcPts val="0"/>
                        </a:spcAft>
                      </a:pPr>
                      <a:r>
                        <a:rPr lang="en-US" sz="1800" dirty="0">
                          <a:effectLst/>
                        </a:rPr>
                        <a:t>April 2024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rPr>
                        <a:t>Writing/HANC IWG/SDR review (mid-April; assume 2 weeks for comments then turnaround)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8449697"/>
                  </a:ext>
                </a:extLst>
              </a:tr>
              <a:tr h="583274">
                <a:tc>
                  <a:txBody>
                    <a:bodyPr/>
                    <a:lstStyle/>
                    <a:p>
                      <a:pPr marL="0" marR="0">
                        <a:lnSpc>
                          <a:spcPct val="107000"/>
                        </a:lnSpc>
                        <a:spcBef>
                          <a:spcPts val="0"/>
                        </a:spcBef>
                        <a:spcAft>
                          <a:spcPts val="0"/>
                        </a:spcAft>
                      </a:pPr>
                      <a:r>
                        <a:rPr lang="en-US" sz="1800" dirty="0">
                          <a:effectLst/>
                        </a:rPr>
                        <a:t>May 2024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rPr>
                        <a:t>Submit report to NSTC review </a:t>
                      </a:r>
                    </a:p>
                    <a:p>
                      <a:pPr marL="342900" marR="0" lvl="0" indent="-342900">
                        <a:lnSpc>
                          <a:spcPct val="107000"/>
                        </a:lnSpc>
                        <a:spcBef>
                          <a:spcPts val="0"/>
                        </a:spcBef>
                        <a:spcAft>
                          <a:spcPts val="0"/>
                        </a:spcAft>
                        <a:buFont typeface="Symbol" panose="05050102010706020507" pitchFamily="18" charset="2"/>
                        <a:buChar char=""/>
                      </a:pPr>
                      <a:r>
                        <a:rPr lang="en-US" sz="1800" dirty="0">
                          <a:effectLst/>
                        </a:rPr>
                        <a:t>Final report submitted to OMB</a:t>
                      </a:r>
                    </a:p>
                  </a:txBody>
                  <a:tcPr marL="68580" marR="68580" marT="0" marB="0"/>
                </a:tc>
                <a:extLst>
                  <a:ext uri="{0D108BD9-81ED-4DB2-BD59-A6C34878D82A}">
                    <a16:rowId xmlns:a16="http://schemas.microsoft.com/office/drawing/2014/main" val="2713377358"/>
                  </a:ext>
                </a:extLst>
              </a:tr>
              <a:tr h="303523">
                <a:tc>
                  <a:txBody>
                    <a:bodyPr/>
                    <a:lstStyle/>
                    <a:p>
                      <a:pPr marL="0" marR="0">
                        <a:lnSpc>
                          <a:spcPct val="107000"/>
                        </a:lnSpc>
                        <a:spcBef>
                          <a:spcPts val="0"/>
                        </a:spcBef>
                        <a:spcAft>
                          <a:spcPts val="0"/>
                        </a:spcAft>
                      </a:pPr>
                      <a:r>
                        <a:rPr lang="en-US" sz="1800" dirty="0">
                          <a:effectLst/>
                        </a:rPr>
                        <a:t>July 2024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rPr>
                        <a:t>Present results at annual </a:t>
                      </a:r>
                      <a:r>
                        <a:rPr lang="en-US" sz="1800" u="sng" dirty="0">
                          <a:effectLst/>
                          <a:hlinkClick r:id="rId3"/>
                        </a:rPr>
                        <a:t>Natural Hazards Workshop</a:t>
                      </a:r>
                      <a:r>
                        <a:rPr lang="en-US" sz="1800" dirty="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4164503"/>
                  </a:ext>
                </a:extLst>
              </a:tr>
              <a:tr h="303523">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Sept/Oct 2024</a:t>
                      </a: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Present results at The London Group meeting?</a:t>
                      </a:r>
                    </a:p>
                  </a:txBody>
                  <a:tcPr marL="68580" marR="68580" marT="0" marB="0"/>
                </a:tc>
                <a:extLst>
                  <a:ext uri="{0D108BD9-81ED-4DB2-BD59-A6C34878D82A}">
                    <a16:rowId xmlns:a16="http://schemas.microsoft.com/office/drawing/2014/main" val="3339953161"/>
                  </a:ext>
                </a:extLst>
              </a:tr>
            </a:tbl>
          </a:graphicData>
        </a:graphic>
      </p:graphicFrame>
      <p:sp>
        <p:nvSpPr>
          <p:cNvPr id="4" name="Slide Number Placeholder 3">
            <a:extLst>
              <a:ext uri="{FF2B5EF4-FFF2-40B4-BE49-F238E27FC236}">
                <a16:creationId xmlns:a16="http://schemas.microsoft.com/office/drawing/2014/main" id="{EDA0AD84-C9DD-B82A-B17F-5D6D238DF0D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84651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881DF-09F5-4DA9-8FD3-0103F8224955}"/>
              </a:ext>
            </a:extLst>
          </p:cNvPr>
          <p:cNvSpPr>
            <a:spLocks noGrp="1"/>
          </p:cNvSpPr>
          <p:nvPr>
            <p:ph type="title"/>
          </p:nvPr>
        </p:nvSpPr>
        <p:spPr/>
        <p:txBody>
          <a:bodyPr/>
          <a:lstStyle/>
          <a:p>
            <a:r>
              <a:rPr lang="en-US" dirty="0"/>
              <a:t>[Planning slide]</a:t>
            </a:r>
          </a:p>
        </p:txBody>
      </p:sp>
      <p:sp>
        <p:nvSpPr>
          <p:cNvPr id="3" name="Content Placeholder 2">
            <a:extLst>
              <a:ext uri="{FF2B5EF4-FFF2-40B4-BE49-F238E27FC236}">
                <a16:creationId xmlns:a16="http://schemas.microsoft.com/office/drawing/2014/main" id="{38BDBA10-63C4-4145-AB3F-36E027E2BEB6}"/>
              </a:ext>
            </a:extLst>
          </p:cNvPr>
          <p:cNvSpPr>
            <a:spLocks noGrp="1"/>
          </p:cNvSpPr>
          <p:nvPr>
            <p:ph idx="1"/>
          </p:nvPr>
        </p:nvSpPr>
        <p:spPr/>
        <p:txBody>
          <a:bodyPr>
            <a:normAutofit fontScale="85000" lnSpcReduction="20000"/>
          </a:bodyPr>
          <a:lstStyle/>
          <a:p>
            <a:r>
              <a:rPr lang="en-US" dirty="0"/>
              <a:t>Intro to call for Haz satellite account in National Strategy (Ken)</a:t>
            </a:r>
          </a:p>
          <a:p>
            <a:r>
              <a:rPr lang="en-US" dirty="0"/>
              <a:t>Intro to HANC (Kris)</a:t>
            </a:r>
          </a:p>
          <a:p>
            <a:r>
              <a:rPr lang="en-US" dirty="0"/>
              <a:t>Importance of hazards (include stats </a:t>
            </a:r>
            <a:r>
              <a:rPr lang="en-US" dirty="0" err="1"/>
              <a:t>eg</a:t>
            </a:r>
            <a:r>
              <a:rPr lang="en-US" dirty="0"/>
              <a:t> billion dollar disasters, </a:t>
            </a:r>
            <a:r>
              <a:rPr lang="en-US" dirty="0" err="1"/>
              <a:t>mit</a:t>
            </a:r>
            <a:r>
              <a:rPr lang="en-US" dirty="0"/>
              <a:t> saves, Sendai, </a:t>
            </a:r>
            <a:r>
              <a:rPr lang="en-US" dirty="0" err="1"/>
              <a:t>etc</a:t>
            </a:r>
            <a:r>
              <a:rPr lang="en-US" dirty="0"/>
              <a:t>) (Kris)</a:t>
            </a:r>
          </a:p>
          <a:p>
            <a:r>
              <a:rPr lang="en-US" dirty="0"/>
              <a:t>What goes into a Haz Acct? (Ken example slides from kickoff) (Ken)</a:t>
            </a:r>
          </a:p>
          <a:p>
            <a:r>
              <a:rPr lang="en-US" dirty="0"/>
              <a:t>Venn diagram (Ken) </a:t>
            </a:r>
          </a:p>
          <a:p>
            <a:r>
              <a:rPr lang="en-US" dirty="0"/>
              <a:t>Supporting Recommendations (Ken)</a:t>
            </a:r>
          </a:p>
          <a:p>
            <a:r>
              <a:rPr lang="en-US" dirty="0"/>
              <a:t>Agency Dependencies Diagram (Kris)</a:t>
            </a:r>
          </a:p>
          <a:p>
            <a:r>
              <a:rPr lang="en-US" dirty="0"/>
              <a:t>Implementation Plan outline? (Kris)</a:t>
            </a:r>
          </a:p>
          <a:p>
            <a:r>
              <a:rPr lang="en-US" dirty="0"/>
              <a:t>Outreach (Kris)</a:t>
            </a:r>
          </a:p>
          <a:p>
            <a:r>
              <a:rPr lang="en-US" dirty="0"/>
              <a:t>Q&amp;A</a:t>
            </a:r>
          </a:p>
        </p:txBody>
      </p:sp>
      <p:sp>
        <p:nvSpPr>
          <p:cNvPr id="4" name="Slide Number Placeholder 3">
            <a:extLst>
              <a:ext uri="{FF2B5EF4-FFF2-40B4-BE49-F238E27FC236}">
                <a16:creationId xmlns:a16="http://schemas.microsoft.com/office/drawing/2014/main" id="{0F3A8B74-ACAC-40F6-9035-53537D67FB70}"/>
              </a:ext>
            </a:extLst>
          </p:cNvPr>
          <p:cNvSpPr>
            <a:spLocks noGrp="1"/>
          </p:cNvSpPr>
          <p:nvPr>
            <p:ph type="sldNum" sz="quarter" idx="12"/>
          </p:nvPr>
        </p:nvSpPr>
        <p:spPr/>
        <p:txBody>
          <a:bodyPr/>
          <a:lstStyle/>
          <a:p>
            <a:fld id="{0F132BCE-A333-41F7-BE5A-B72F088F12AE}" type="slidenum">
              <a:rPr lang="en-US" smtClean="0"/>
              <a:t>43</a:t>
            </a:fld>
            <a:endParaRPr lang="en-US" dirty="0"/>
          </a:p>
        </p:txBody>
      </p:sp>
    </p:spTree>
    <p:extLst>
      <p:ext uri="{BB962C8B-B14F-4D97-AF65-F5344CB8AC3E}">
        <p14:creationId xmlns:p14="http://schemas.microsoft.com/office/powerpoint/2010/main" val="3922894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8815C-5EF8-48B5-8999-CBA3DF80CE26}"/>
              </a:ext>
            </a:extLst>
          </p:cNvPr>
          <p:cNvSpPr>
            <a:spLocks noGrp="1"/>
          </p:cNvSpPr>
          <p:nvPr>
            <p:ph type="title"/>
          </p:nvPr>
        </p:nvSpPr>
        <p:spPr/>
        <p:txBody>
          <a:bodyPr/>
          <a:lstStyle/>
          <a:p>
            <a:endParaRPr lang="en-US"/>
          </a:p>
        </p:txBody>
      </p:sp>
      <p:sp>
        <p:nvSpPr>
          <p:cNvPr id="11" name="TextBox 10">
            <a:extLst>
              <a:ext uri="{FF2B5EF4-FFF2-40B4-BE49-F238E27FC236}">
                <a16:creationId xmlns:a16="http://schemas.microsoft.com/office/drawing/2014/main" id="{42A0EBF7-4A98-47F0-AD7A-C15DFC910EDB}"/>
              </a:ext>
            </a:extLst>
          </p:cNvPr>
          <p:cNvSpPr txBox="1"/>
          <p:nvPr/>
        </p:nvSpPr>
        <p:spPr>
          <a:xfrm>
            <a:off x="1875149" y="1524255"/>
            <a:ext cx="168739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a:ea typeface="+mn-ea"/>
                <a:cs typeface="+mn-cs"/>
              </a:rPr>
              <a:t>…</a:t>
            </a:r>
          </a:p>
        </p:txBody>
      </p:sp>
      <p:sp>
        <p:nvSpPr>
          <p:cNvPr id="12" name="TextBox 11">
            <a:extLst>
              <a:ext uri="{FF2B5EF4-FFF2-40B4-BE49-F238E27FC236}">
                <a16:creationId xmlns:a16="http://schemas.microsoft.com/office/drawing/2014/main" id="{34AC2889-EECF-4653-9519-D71A8B3BF663}"/>
              </a:ext>
            </a:extLst>
          </p:cNvPr>
          <p:cNvSpPr txBox="1"/>
          <p:nvPr/>
        </p:nvSpPr>
        <p:spPr>
          <a:xfrm>
            <a:off x="1872554" y="5493333"/>
            <a:ext cx="168739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a:ea typeface="+mn-ea"/>
                <a:cs typeface="+mn-cs"/>
              </a:rPr>
              <a:t>…</a:t>
            </a:r>
          </a:p>
        </p:txBody>
      </p:sp>
      <p:sp>
        <p:nvSpPr>
          <p:cNvPr id="7" name="Rectangle 6">
            <a:extLst>
              <a:ext uri="{FF2B5EF4-FFF2-40B4-BE49-F238E27FC236}">
                <a16:creationId xmlns:a16="http://schemas.microsoft.com/office/drawing/2014/main" id="{52376DB2-CD90-4737-8265-9F95169C3729}"/>
              </a:ext>
            </a:extLst>
          </p:cNvPr>
          <p:cNvSpPr/>
          <p:nvPr/>
        </p:nvSpPr>
        <p:spPr>
          <a:xfrm>
            <a:off x="12105861" y="5377070"/>
            <a:ext cx="228600" cy="17112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3">
            <a:extLst>
              <a:ext uri="{FF2B5EF4-FFF2-40B4-BE49-F238E27FC236}">
                <a16:creationId xmlns:a16="http://schemas.microsoft.com/office/drawing/2014/main" id="{01522F83-C7CC-4A74-ACCA-9D26C79FEC07}"/>
              </a:ext>
            </a:extLst>
          </p:cNvPr>
          <p:cNvPicPr>
            <a:picLocks noChangeAspect="1"/>
          </p:cNvPicPr>
          <p:nvPr/>
        </p:nvPicPr>
        <p:blipFill>
          <a:blip r:embed="rId3"/>
          <a:stretch>
            <a:fillRect/>
          </a:stretch>
        </p:blipFill>
        <p:spPr>
          <a:xfrm>
            <a:off x="-2834" y="22097"/>
            <a:ext cx="12192000" cy="1740614"/>
          </a:xfrm>
          <a:prstGeom prst="rect">
            <a:avLst/>
          </a:prstGeom>
        </p:spPr>
      </p:pic>
      <p:pic>
        <p:nvPicPr>
          <p:cNvPr id="13" name="Picture 12">
            <a:extLst>
              <a:ext uri="{FF2B5EF4-FFF2-40B4-BE49-F238E27FC236}">
                <a16:creationId xmlns:a16="http://schemas.microsoft.com/office/drawing/2014/main" id="{B5D9B32F-572F-4EDB-96DF-C21395031EB0}"/>
              </a:ext>
            </a:extLst>
          </p:cNvPr>
          <p:cNvPicPr>
            <a:picLocks noChangeAspect="1"/>
          </p:cNvPicPr>
          <p:nvPr/>
        </p:nvPicPr>
        <p:blipFill>
          <a:blip r:embed="rId4"/>
          <a:stretch>
            <a:fillRect/>
          </a:stretch>
        </p:blipFill>
        <p:spPr>
          <a:xfrm>
            <a:off x="0" y="2218651"/>
            <a:ext cx="12192000" cy="1682465"/>
          </a:xfrm>
          <a:prstGeom prst="rect">
            <a:avLst/>
          </a:prstGeom>
        </p:spPr>
      </p:pic>
      <p:pic>
        <p:nvPicPr>
          <p:cNvPr id="15" name="Picture 14">
            <a:extLst>
              <a:ext uri="{FF2B5EF4-FFF2-40B4-BE49-F238E27FC236}">
                <a16:creationId xmlns:a16="http://schemas.microsoft.com/office/drawing/2014/main" id="{31DB6397-AB7F-4FD0-A8CB-8A18C1800E4F}"/>
              </a:ext>
            </a:extLst>
          </p:cNvPr>
          <p:cNvPicPr>
            <a:picLocks noChangeAspect="1"/>
          </p:cNvPicPr>
          <p:nvPr/>
        </p:nvPicPr>
        <p:blipFill>
          <a:blip r:embed="rId5"/>
          <a:stretch>
            <a:fillRect/>
          </a:stretch>
        </p:blipFill>
        <p:spPr>
          <a:xfrm>
            <a:off x="-2834" y="3876184"/>
            <a:ext cx="12192000" cy="2811149"/>
          </a:xfrm>
          <a:prstGeom prst="rect">
            <a:avLst/>
          </a:prstGeom>
        </p:spPr>
      </p:pic>
      <p:sp>
        <p:nvSpPr>
          <p:cNvPr id="3" name="Rectangle 2">
            <a:extLst>
              <a:ext uri="{FF2B5EF4-FFF2-40B4-BE49-F238E27FC236}">
                <a16:creationId xmlns:a16="http://schemas.microsoft.com/office/drawing/2014/main" id="{4E848617-92D2-5669-9CBF-36797B18A1B1}"/>
              </a:ext>
            </a:extLst>
          </p:cNvPr>
          <p:cNvSpPr/>
          <p:nvPr/>
        </p:nvSpPr>
        <p:spPr>
          <a:xfrm>
            <a:off x="838200" y="1397285"/>
            <a:ext cx="11267661" cy="413491"/>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Slide Number Placeholder 4">
            <a:extLst>
              <a:ext uri="{FF2B5EF4-FFF2-40B4-BE49-F238E27FC236}">
                <a16:creationId xmlns:a16="http://schemas.microsoft.com/office/drawing/2014/main" id="{0FF9F9FA-3067-41CD-B6F9-596FCBCA4A1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Tree>
    <p:extLst>
      <p:ext uri="{BB962C8B-B14F-4D97-AF65-F5344CB8AC3E}">
        <p14:creationId xmlns:p14="http://schemas.microsoft.com/office/powerpoint/2010/main" val="921095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26C77-1A39-6C50-FEFC-0D8A2539D1A2}"/>
              </a:ext>
            </a:extLst>
          </p:cNvPr>
          <p:cNvSpPr>
            <a:spLocks noGrp="1"/>
          </p:cNvSpPr>
          <p:nvPr>
            <p:ph type="title"/>
          </p:nvPr>
        </p:nvSpPr>
        <p:spPr/>
        <p:txBody>
          <a:bodyPr/>
          <a:lstStyle/>
          <a:p>
            <a:r>
              <a:rPr lang="en-US" b="1" dirty="0"/>
              <a:t>The Call for a Hazards Account</a:t>
            </a:r>
          </a:p>
        </p:txBody>
      </p:sp>
      <p:sp>
        <p:nvSpPr>
          <p:cNvPr id="3" name="Content Placeholder 2">
            <a:extLst>
              <a:ext uri="{FF2B5EF4-FFF2-40B4-BE49-F238E27FC236}">
                <a16:creationId xmlns:a16="http://schemas.microsoft.com/office/drawing/2014/main" id="{3146BDD2-574C-1CB9-A58D-168981CEC819}"/>
              </a:ext>
            </a:extLst>
          </p:cNvPr>
          <p:cNvSpPr>
            <a:spLocks noGrp="1"/>
          </p:cNvSpPr>
          <p:nvPr>
            <p:ph idx="1"/>
          </p:nvPr>
        </p:nvSpPr>
        <p:spPr>
          <a:xfrm>
            <a:off x="838200" y="1503485"/>
            <a:ext cx="10612772" cy="5174152"/>
          </a:xfrm>
        </p:spPr>
        <p:txBody>
          <a:bodyPr>
            <a:normAutofit fontScale="92500" lnSpcReduction="20000"/>
          </a:bodyPr>
          <a:lstStyle/>
          <a:p>
            <a:pPr marL="0" indent="0" algn="l">
              <a:lnSpc>
                <a:spcPct val="124000"/>
              </a:lnSpc>
              <a:buNone/>
            </a:pPr>
            <a:r>
              <a:rPr lang="en-US" sz="2400" b="1" u="none" strike="noStrike" baseline="0" dirty="0"/>
              <a:t>“Supporting recommendation: Develop satellite accounts or regularly provided reports on natural capital related hazards, extreme weather and climate events, and resilience. </a:t>
            </a:r>
            <a:r>
              <a:rPr lang="en-US" sz="2400" b="0" i="0" u="none" strike="noStrike" baseline="0" dirty="0"/>
              <a:t>Between January 1,1980 and October 11, 2022, the United States sustained 338 climate and weather disasters at a cost exceeding $2.29 trillion. Nearly half of all Americans live in areas at risk of earthquakes. </a:t>
            </a:r>
            <a:r>
              <a:rPr lang="en-US" sz="2400" b="0" i="0" u="sng" strike="noStrike" baseline="0" dirty="0"/>
              <a:t>Recovery efforts in the quarter in which a disaster occurs, and the quarter(s) immediately following, may produce increases in expenditure and GDP associated with hazard recovery. However, these disasters divert financial capital from other investments and may increase debt. They also often destroy natural capital, reducing services from nature</a:t>
            </a:r>
            <a:r>
              <a:rPr lang="en-US" sz="2400" b="0" i="0" u="none" strike="noStrike" baseline="0" dirty="0"/>
              <a:t>. Together, these effects are why extreme weather and climate events and other disasters cause depressed long-run growth. </a:t>
            </a:r>
            <a:r>
              <a:rPr lang="en-US" sz="2400" b="0" i="0" u="sng" strike="noStrike" baseline="0" dirty="0"/>
              <a:t>In summarizing national accounts </a:t>
            </a:r>
            <a:r>
              <a:rPr lang="en-US" sz="2400" b="0" i="0" u="none" strike="noStrike" baseline="0" dirty="0"/>
              <a:t>or developing reports related to extreme weather and climate events and other disasters, </a:t>
            </a:r>
            <a:r>
              <a:rPr lang="en-US" sz="2400" b="0" i="0" u="sng" strike="noStrike" baseline="0" dirty="0"/>
              <a:t>it could be important to differentiate potentially climate-driven disasters from those clearly not driven by climate change</a:t>
            </a:r>
            <a:r>
              <a:rPr lang="en-US" sz="2400" b="0" i="0" u="none" strike="noStrike" baseline="0" dirty="0"/>
              <a:t>.” </a:t>
            </a:r>
          </a:p>
          <a:p>
            <a:pPr marL="0" indent="0" algn="r">
              <a:buNone/>
            </a:pPr>
            <a:r>
              <a:rPr lang="en-US" sz="2400" b="0" i="0" u="none" strike="noStrike" baseline="0" dirty="0"/>
              <a:t>(U.S. Natural Capital Accounting Strategy, Pg. </a:t>
            </a:r>
            <a:r>
              <a:rPr lang="en-US" sz="2400" dirty="0"/>
              <a:t>37)</a:t>
            </a:r>
            <a:endParaRPr lang="en-US" sz="3600" dirty="0"/>
          </a:p>
        </p:txBody>
      </p:sp>
      <p:sp>
        <p:nvSpPr>
          <p:cNvPr id="4" name="Slide Number Placeholder 3">
            <a:extLst>
              <a:ext uri="{FF2B5EF4-FFF2-40B4-BE49-F238E27FC236}">
                <a16:creationId xmlns:a16="http://schemas.microsoft.com/office/drawing/2014/main" id="{CE03FA54-95D8-4E02-A52B-06FB39065DE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32BCE-A333-41F7-BE5A-B72F088F12AE}" type="slidenum">
              <a:rPr kumimoji="0" lang="en-US" sz="1200" b="0" i="0" u="none" strike="noStrike" kern="1200" cap="none" spc="0" normalizeH="0" baseline="0" noProof="0" smtClean="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Tree>
    <p:extLst>
      <p:ext uri="{BB962C8B-B14F-4D97-AF65-F5344CB8AC3E}">
        <p14:creationId xmlns:p14="http://schemas.microsoft.com/office/powerpoint/2010/main" val="744371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996B80-31C5-44F2-92D9-BF5D95087D5A}"/>
              </a:ext>
            </a:extLst>
          </p:cNvPr>
          <p:cNvSpPr>
            <a:spLocks noGrp="1"/>
          </p:cNvSpPr>
          <p:nvPr>
            <p:ph type="title"/>
          </p:nvPr>
        </p:nvSpPr>
        <p:spPr/>
        <p:txBody>
          <a:bodyPr/>
          <a:lstStyle/>
          <a:p>
            <a:r>
              <a:rPr lang="en-US" dirty="0"/>
              <a:t>Who We Are</a:t>
            </a:r>
          </a:p>
        </p:txBody>
      </p:sp>
      <p:sp>
        <p:nvSpPr>
          <p:cNvPr id="6" name="Text Placeholder 5">
            <a:extLst>
              <a:ext uri="{FF2B5EF4-FFF2-40B4-BE49-F238E27FC236}">
                <a16:creationId xmlns:a16="http://schemas.microsoft.com/office/drawing/2014/main" id="{7B514FA6-5155-4E44-A492-4775FBE36E66}"/>
              </a:ext>
            </a:extLst>
          </p:cNvPr>
          <p:cNvSpPr>
            <a:spLocks noGrp="1"/>
          </p:cNvSpPr>
          <p:nvPr>
            <p:ph type="body" idx="1"/>
          </p:nvPr>
        </p:nvSpPr>
        <p:spPr/>
        <p:txBody>
          <a:bodyPr/>
          <a:lstStyle/>
          <a:p>
            <a:r>
              <a:rPr lang="en-US" dirty="0"/>
              <a:t>The Hazards and Natural Capital Interagency Working Group</a:t>
            </a:r>
          </a:p>
        </p:txBody>
      </p:sp>
      <p:sp>
        <p:nvSpPr>
          <p:cNvPr id="4" name="Slide Number Placeholder 3">
            <a:extLst>
              <a:ext uri="{FF2B5EF4-FFF2-40B4-BE49-F238E27FC236}">
                <a16:creationId xmlns:a16="http://schemas.microsoft.com/office/drawing/2014/main" id="{14BDA1E2-C5F0-440C-B40F-A9840C9335E6}"/>
              </a:ext>
            </a:extLst>
          </p:cNvPr>
          <p:cNvSpPr>
            <a:spLocks noGrp="1"/>
          </p:cNvSpPr>
          <p:nvPr>
            <p:ph type="sldNum" sz="quarter" idx="12"/>
          </p:nvPr>
        </p:nvSpPr>
        <p:spPr/>
        <p:txBody>
          <a:bodyPr/>
          <a:lstStyle/>
          <a:p>
            <a:fld id="{0F132BCE-A333-41F7-BE5A-B72F088F12AE}" type="slidenum">
              <a:rPr lang="en-US" smtClean="0"/>
              <a:t>7</a:t>
            </a:fld>
            <a:endParaRPr lang="en-US"/>
          </a:p>
        </p:txBody>
      </p:sp>
    </p:spTree>
    <p:extLst>
      <p:ext uri="{BB962C8B-B14F-4D97-AF65-F5344CB8AC3E}">
        <p14:creationId xmlns:p14="http://schemas.microsoft.com/office/powerpoint/2010/main" val="9696433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A7197-C3B4-471B-A79C-3E15205355D0}"/>
              </a:ext>
            </a:extLst>
          </p:cNvPr>
          <p:cNvSpPr>
            <a:spLocks noGrp="1"/>
          </p:cNvSpPr>
          <p:nvPr>
            <p:ph type="title"/>
          </p:nvPr>
        </p:nvSpPr>
        <p:spPr>
          <a:xfrm>
            <a:off x="838200" y="136525"/>
            <a:ext cx="10515600" cy="1325563"/>
          </a:xfrm>
        </p:spPr>
        <p:txBody>
          <a:bodyPr>
            <a:normAutofit/>
          </a:bodyPr>
          <a:lstStyle/>
          <a:p>
            <a:r>
              <a:rPr lang="en-US" sz="3600" dirty="0"/>
              <a:t>Hazards and Natural Capital Interagency Working Group</a:t>
            </a:r>
          </a:p>
        </p:txBody>
      </p:sp>
      <p:graphicFrame>
        <p:nvGraphicFramePr>
          <p:cNvPr id="5" name="Table 5">
            <a:extLst>
              <a:ext uri="{FF2B5EF4-FFF2-40B4-BE49-F238E27FC236}">
                <a16:creationId xmlns:a16="http://schemas.microsoft.com/office/drawing/2014/main" id="{5D0FAA59-3B3C-401F-B902-9F0E53F7518E}"/>
              </a:ext>
            </a:extLst>
          </p:cNvPr>
          <p:cNvGraphicFramePr>
            <a:graphicFrameLocks noGrp="1"/>
          </p:cNvGraphicFramePr>
          <p:nvPr>
            <p:ph idx="1"/>
            <p:extLst>
              <p:ext uri="{D42A27DB-BD31-4B8C-83A1-F6EECF244321}">
                <p14:modId xmlns:p14="http://schemas.microsoft.com/office/powerpoint/2010/main" val="2621247914"/>
              </p:ext>
            </p:extLst>
          </p:nvPr>
        </p:nvGraphicFramePr>
        <p:xfrm>
          <a:off x="407376" y="1614527"/>
          <a:ext cx="11541369" cy="2961640"/>
        </p:xfrm>
        <a:graphic>
          <a:graphicData uri="http://schemas.openxmlformats.org/drawingml/2006/table">
            <a:tbl>
              <a:tblPr firstRow="1" bandRow="1">
                <a:tableStyleId>{5C22544A-7EE6-4342-B048-85BDC9FD1C3A}</a:tableStyleId>
              </a:tblPr>
              <a:tblGrid>
                <a:gridCol w="2439538">
                  <a:extLst>
                    <a:ext uri="{9D8B030D-6E8A-4147-A177-3AD203B41FA5}">
                      <a16:colId xmlns:a16="http://schemas.microsoft.com/office/drawing/2014/main" val="1638926425"/>
                    </a:ext>
                  </a:extLst>
                </a:gridCol>
                <a:gridCol w="3074190">
                  <a:extLst>
                    <a:ext uri="{9D8B030D-6E8A-4147-A177-3AD203B41FA5}">
                      <a16:colId xmlns:a16="http://schemas.microsoft.com/office/drawing/2014/main" val="3514416378"/>
                    </a:ext>
                  </a:extLst>
                </a:gridCol>
                <a:gridCol w="1218250">
                  <a:extLst>
                    <a:ext uri="{9D8B030D-6E8A-4147-A177-3AD203B41FA5}">
                      <a16:colId xmlns:a16="http://schemas.microsoft.com/office/drawing/2014/main" val="3416466485"/>
                    </a:ext>
                  </a:extLst>
                </a:gridCol>
                <a:gridCol w="4809391">
                  <a:extLst>
                    <a:ext uri="{9D8B030D-6E8A-4147-A177-3AD203B41FA5}">
                      <a16:colId xmlns:a16="http://schemas.microsoft.com/office/drawing/2014/main" val="962426856"/>
                    </a:ext>
                  </a:extLst>
                </a:gridCol>
              </a:tblGrid>
              <a:tr h="370840">
                <a:tc>
                  <a:txBody>
                    <a:bodyPr/>
                    <a:lstStyle/>
                    <a:p>
                      <a:r>
                        <a:rPr lang="en-US" dirty="0"/>
                        <a:t>Agency</a:t>
                      </a:r>
                    </a:p>
                  </a:txBody>
                  <a:tcPr/>
                </a:tc>
                <a:tc>
                  <a:txBody>
                    <a:bodyPr/>
                    <a:lstStyle/>
                    <a:p>
                      <a:r>
                        <a:rPr lang="en-US" dirty="0"/>
                        <a:t>Name</a:t>
                      </a:r>
                    </a:p>
                  </a:txBody>
                  <a:tcPr/>
                </a:tc>
                <a:tc>
                  <a:txBody>
                    <a:bodyPr/>
                    <a:lstStyle/>
                    <a:p>
                      <a:r>
                        <a:rPr lang="en-US" dirty="0"/>
                        <a:t>Agency</a:t>
                      </a:r>
                    </a:p>
                  </a:txBody>
                  <a:tcPr/>
                </a:tc>
                <a:tc>
                  <a:txBody>
                    <a:bodyPr/>
                    <a:lstStyle/>
                    <a:p>
                      <a:r>
                        <a:rPr lang="en-US" dirty="0"/>
                        <a:t>Name</a:t>
                      </a:r>
                    </a:p>
                  </a:txBody>
                  <a:tcPr/>
                </a:tc>
                <a:extLst>
                  <a:ext uri="{0D108BD9-81ED-4DB2-BD59-A6C34878D82A}">
                    <a16:rowId xmlns:a16="http://schemas.microsoft.com/office/drawing/2014/main" val="975984856"/>
                  </a:ext>
                </a:extLst>
              </a:tr>
              <a:tr h="370840">
                <a:tc>
                  <a:txBody>
                    <a:bodyPr/>
                    <a:lstStyle/>
                    <a:p>
                      <a:r>
                        <a:rPr lang="en-US" b="1" dirty="0"/>
                        <a:t>BEA</a:t>
                      </a:r>
                    </a:p>
                  </a:txBody>
                  <a:tcPr/>
                </a:tc>
                <a:tc>
                  <a:txBody>
                    <a:bodyPr/>
                    <a:lstStyle/>
                    <a:p>
                      <a:r>
                        <a:rPr lang="en-US" dirty="0"/>
                        <a:t>Matthew Chambers</a:t>
                      </a:r>
                    </a:p>
                  </a:txBody>
                  <a:tcPr/>
                </a:tc>
                <a:tc>
                  <a:txBody>
                    <a:bodyPr/>
                    <a:lstStyle/>
                    <a:p>
                      <a:r>
                        <a:rPr lang="en-US" b="1" dirty="0"/>
                        <a:t>NOAA</a:t>
                      </a:r>
                    </a:p>
                  </a:txBody>
                  <a:tcPr/>
                </a:tc>
                <a:tc>
                  <a:txBody>
                    <a:bodyPr/>
                    <a:lstStyle/>
                    <a:p>
                      <a:r>
                        <a:rPr lang="en-US" dirty="0"/>
                        <a:t>Monica Grasso*, George Gardiner, Adam Smith</a:t>
                      </a:r>
                    </a:p>
                  </a:txBody>
                  <a:tcPr/>
                </a:tc>
                <a:extLst>
                  <a:ext uri="{0D108BD9-81ED-4DB2-BD59-A6C34878D82A}">
                    <a16:rowId xmlns:a16="http://schemas.microsoft.com/office/drawing/2014/main" val="4055868778"/>
                  </a:ext>
                </a:extLst>
              </a:tr>
              <a:tr h="370840">
                <a:tc>
                  <a:txBody>
                    <a:bodyPr/>
                    <a:lstStyle/>
                    <a:p>
                      <a:r>
                        <a:rPr lang="en-US" b="1" dirty="0"/>
                        <a:t>Census</a:t>
                      </a:r>
                    </a:p>
                  </a:txBody>
                  <a:tcPr/>
                </a:tc>
                <a:tc>
                  <a:txBody>
                    <a:bodyPr/>
                    <a:lstStyle/>
                    <a:p>
                      <a:r>
                        <a:rPr lang="en-US" dirty="0"/>
                        <a:t>Chip Walker, John Voorheis</a:t>
                      </a:r>
                    </a:p>
                  </a:txBody>
                  <a:tcPr/>
                </a:tc>
                <a:tc>
                  <a:txBody>
                    <a:bodyPr/>
                    <a:lstStyle/>
                    <a:p>
                      <a:r>
                        <a:rPr lang="en-US" b="1" dirty="0"/>
                        <a:t>OSTP</a:t>
                      </a:r>
                    </a:p>
                  </a:txBody>
                  <a:tcPr/>
                </a:tc>
                <a:tc>
                  <a:txBody>
                    <a:bodyPr/>
                    <a:lstStyle/>
                    <a:p>
                      <a:r>
                        <a:rPr lang="en-US" dirty="0"/>
                        <a:t>Kris Ludwig*</a:t>
                      </a:r>
                    </a:p>
                  </a:txBody>
                  <a:tcPr/>
                </a:tc>
                <a:extLst>
                  <a:ext uri="{0D108BD9-81ED-4DB2-BD59-A6C34878D82A}">
                    <a16:rowId xmlns:a16="http://schemas.microsoft.com/office/drawing/2014/main" val="798281115"/>
                  </a:ext>
                </a:extLst>
              </a:tr>
              <a:tr h="370840">
                <a:tc>
                  <a:txBody>
                    <a:bodyPr/>
                    <a:lstStyle/>
                    <a:p>
                      <a:r>
                        <a:rPr lang="en-US" b="1" dirty="0"/>
                        <a:t>DOI</a:t>
                      </a:r>
                    </a:p>
                  </a:txBody>
                  <a:tcPr/>
                </a:tc>
                <a:tc>
                  <a:txBody>
                    <a:bodyPr/>
                    <a:lstStyle/>
                    <a:p>
                      <a:r>
                        <a:rPr lang="en-US" dirty="0"/>
                        <a:t>Christian Crowley</a:t>
                      </a:r>
                    </a:p>
                  </a:txBody>
                  <a:tcPr/>
                </a:tc>
                <a:tc>
                  <a:txBody>
                    <a:bodyPr/>
                    <a:lstStyle/>
                    <a:p>
                      <a:r>
                        <a:rPr lang="en-US" b="1" dirty="0"/>
                        <a:t>USACE</a:t>
                      </a:r>
                    </a:p>
                  </a:txBody>
                  <a:tcPr/>
                </a:tc>
                <a:tc>
                  <a:txBody>
                    <a:bodyPr/>
                    <a:lstStyle/>
                    <a:p>
                      <a:r>
                        <a:rPr lang="en-US" dirty="0"/>
                        <a:t>Emma Ross</a:t>
                      </a:r>
                    </a:p>
                  </a:txBody>
                  <a:tcPr/>
                </a:tc>
                <a:extLst>
                  <a:ext uri="{0D108BD9-81ED-4DB2-BD59-A6C34878D82A}">
                    <a16:rowId xmlns:a16="http://schemas.microsoft.com/office/drawing/2014/main" val="589254627"/>
                  </a:ext>
                </a:extLst>
              </a:tr>
              <a:tr h="370840">
                <a:tc>
                  <a:txBody>
                    <a:bodyPr/>
                    <a:lstStyle/>
                    <a:p>
                      <a:r>
                        <a:rPr lang="en-US" b="1" dirty="0"/>
                        <a:t>EPA</a:t>
                      </a:r>
                    </a:p>
                  </a:txBody>
                  <a:tcPr/>
                </a:tc>
                <a:tc>
                  <a:txBody>
                    <a:bodyPr/>
                    <a:lstStyle/>
                    <a:p>
                      <a:r>
                        <a:rPr lang="en-US" dirty="0"/>
                        <a:t>Marc Russell</a:t>
                      </a:r>
                    </a:p>
                  </a:txBody>
                  <a:tcPr/>
                </a:tc>
                <a:tc>
                  <a:txBody>
                    <a:bodyPr/>
                    <a:lstStyle/>
                    <a:p>
                      <a:r>
                        <a:rPr lang="en-US" b="1" dirty="0"/>
                        <a:t>USDA</a:t>
                      </a:r>
                    </a:p>
                  </a:txBody>
                  <a:tcPr/>
                </a:tc>
                <a:tc>
                  <a:txBody>
                    <a:bodyPr/>
                    <a:lstStyle/>
                    <a:p>
                      <a:r>
                        <a:rPr lang="en-US" dirty="0"/>
                        <a:t>Laura Paul</a:t>
                      </a:r>
                    </a:p>
                  </a:txBody>
                  <a:tcPr/>
                </a:tc>
                <a:extLst>
                  <a:ext uri="{0D108BD9-81ED-4DB2-BD59-A6C34878D82A}">
                    <a16:rowId xmlns:a16="http://schemas.microsoft.com/office/drawing/2014/main" val="4207521090"/>
                  </a:ext>
                </a:extLst>
              </a:tr>
              <a:tr h="370840">
                <a:tc>
                  <a:txBody>
                    <a:bodyPr/>
                    <a:lstStyle/>
                    <a:p>
                      <a:r>
                        <a:rPr lang="en-US" b="1" dirty="0"/>
                        <a:t>Federal Reserve Bank</a:t>
                      </a:r>
                    </a:p>
                  </a:txBody>
                  <a:tcPr/>
                </a:tc>
                <a:tc>
                  <a:txBody>
                    <a:bodyPr/>
                    <a:lstStyle/>
                    <a:p>
                      <a:r>
                        <a:rPr lang="en-US" dirty="0"/>
                        <a:t>Leonard Nakamura</a:t>
                      </a:r>
                    </a:p>
                  </a:txBody>
                  <a:tcPr/>
                </a:tc>
                <a:tc>
                  <a:txBody>
                    <a:bodyPr/>
                    <a:lstStyle/>
                    <a:p>
                      <a:r>
                        <a:rPr lang="en-US" b="1" dirty="0"/>
                        <a:t>USFS</a:t>
                      </a:r>
                    </a:p>
                  </a:txBody>
                  <a:tcPr/>
                </a:tc>
                <a:tc>
                  <a:txBody>
                    <a:bodyPr/>
                    <a:lstStyle/>
                    <a:p>
                      <a:r>
                        <a:rPr lang="en-US" dirty="0"/>
                        <a:t>Tom Brandeis, Tom Warziniack</a:t>
                      </a:r>
                    </a:p>
                  </a:txBody>
                  <a:tcPr/>
                </a:tc>
                <a:extLst>
                  <a:ext uri="{0D108BD9-81ED-4DB2-BD59-A6C34878D82A}">
                    <a16:rowId xmlns:a16="http://schemas.microsoft.com/office/drawing/2014/main" val="1491761473"/>
                  </a:ext>
                </a:extLst>
              </a:tr>
              <a:tr h="0">
                <a:tc>
                  <a:txBody>
                    <a:bodyPr/>
                    <a:lstStyle/>
                    <a:p>
                      <a:r>
                        <a:rPr lang="en-US" b="1" dirty="0"/>
                        <a:t>FEMA</a:t>
                      </a:r>
                    </a:p>
                  </a:txBody>
                  <a:tcPr/>
                </a:tc>
                <a:tc>
                  <a:txBody>
                    <a:bodyPr/>
                    <a:lstStyle/>
                    <a:p>
                      <a:r>
                        <a:rPr lang="en-US" dirty="0"/>
                        <a:t>Dayra </a:t>
                      </a:r>
                      <a:r>
                        <a:rPr lang="en-US" dirty="0" err="1"/>
                        <a:t>Carvaja</a:t>
                      </a:r>
                      <a:endParaRPr lang="en-US" dirty="0"/>
                    </a:p>
                  </a:txBody>
                  <a:tcPr/>
                </a:tc>
                <a:tc>
                  <a:txBody>
                    <a:bodyPr/>
                    <a:lstStyle/>
                    <a:p>
                      <a:r>
                        <a:rPr lang="en-US" b="1" dirty="0"/>
                        <a:t>USGS</a:t>
                      </a:r>
                    </a:p>
                  </a:txBody>
                  <a:tcPr/>
                </a:tc>
                <a:tc>
                  <a:txBody>
                    <a:bodyPr/>
                    <a:lstStyle/>
                    <a:p>
                      <a:r>
                        <a:rPr lang="en-US" dirty="0"/>
                        <a:t>Ken Bagstad*, Alice Pennaz, Aleeza Wilkins</a:t>
                      </a:r>
                    </a:p>
                  </a:txBody>
                  <a:tcPr/>
                </a:tc>
                <a:extLst>
                  <a:ext uri="{0D108BD9-81ED-4DB2-BD59-A6C34878D82A}">
                    <a16:rowId xmlns:a16="http://schemas.microsoft.com/office/drawing/2014/main" val="577970432"/>
                  </a:ext>
                </a:extLst>
              </a:tr>
              <a:tr h="370840">
                <a:tc>
                  <a:txBody>
                    <a:bodyPr/>
                    <a:lstStyle/>
                    <a:p>
                      <a:r>
                        <a:rPr lang="en-US" b="1" dirty="0"/>
                        <a:t>HHS</a:t>
                      </a:r>
                    </a:p>
                  </a:txBody>
                  <a:tcPr/>
                </a:tc>
                <a:tc>
                  <a:txBody>
                    <a:bodyPr/>
                    <a:lstStyle/>
                    <a:p>
                      <a:r>
                        <a:rPr lang="en-US" dirty="0"/>
                        <a:t>Daniel </a:t>
                      </a:r>
                      <a:r>
                        <a:rPr lang="en-US" dirty="0" err="1"/>
                        <a:t>Dodgen</a:t>
                      </a:r>
                      <a:endParaRPr lang="en-US" dirty="0"/>
                    </a:p>
                  </a:txBody>
                  <a:tcPr/>
                </a:tc>
                <a:tc>
                  <a:txBody>
                    <a:bodyPr/>
                    <a:lstStyle/>
                    <a:p>
                      <a:endParaRPr lang="en-US" b="1" dirty="0"/>
                    </a:p>
                  </a:txBody>
                  <a:tcPr/>
                </a:tc>
                <a:tc>
                  <a:txBody>
                    <a:bodyPr/>
                    <a:lstStyle/>
                    <a:p>
                      <a:endParaRPr lang="en-US" dirty="0"/>
                    </a:p>
                  </a:txBody>
                  <a:tcPr/>
                </a:tc>
                <a:extLst>
                  <a:ext uri="{0D108BD9-81ED-4DB2-BD59-A6C34878D82A}">
                    <a16:rowId xmlns:a16="http://schemas.microsoft.com/office/drawing/2014/main" val="1797772557"/>
                  </a:ext>
                </a:extLst>
              </a:tr>
            </a:tbl>
          </a:graphicData>
        </a:graphic>
      </p:graphicFrame>
      <p:sp>
        <p:nvSpPr>
          <p:cNvPr id="4" name="Slide Number Placeholder 3">
            <a:extLst>
              <a:ext uri="{FF2B5EF4-FFF2-40B4-BE49-F238E27FC236}">
                <a16:creationId xmlns:a16="http://schemas.microsoft.com/office/drawing/2014/main" id="{04685650-C2E2-4DEC-869C-DD1B47D16AC3}"/>
              </a:ext>
            </a:extLst>
          </p:cNvPr>
          <p:cNvSpPr>
            <a:spLocks noGrp="1"/>
          </p:cNvSpPr>
          <p:nvPr>
            <p:ph type="sldNum" sz="quarter" idx="12"/>
          </p:nvPr>
        </p:nvSpPr>
        <p:spPr/>
        <p:txBody>
          <a:bodyPr/>
          <a:lstStyle/>
          <a:p>
            <a:fld id="{0F132BCE-A333-41F7-BE5A-B72F088F12AE}" type="slidenum">
              <a:rPr lang="en-US" smtClean="0"/>
              <a:t>8</a:t>
            </a:fld>
            <a:endParaRPr lang="en-US"/>
          </a:p>
        </p:txBody>
      </p:sp>
      <p:sp>
        <p:nvSpPr>
          <p:cNvPr id="6" name="TextBox 5">
            <a:extLst>
              <a:ext uri="{FF2B5EF4-FFF2-40B4-BE49-F238E27FC236}">
                <a16:creationId xmlns:a16="http://schemas.microsoft.com/office/drawing/2014/main" id="{B5A7EADB-7B29-409B-ABA0-EAB55AF2A48F}"/>
              </a:ext>
            </a:extLst>
          </p:cNvPr>
          <p:cNvSpPr txBox="1"/>
          <p:nvPr/>
        </p:nvSpPr>
        <p:spPr>
          <a:xfrm>
            <a:off x="10744883" y="4576167"/>
            <a:ext cx="1217834" cy="369332"/>
          </a:xfrm>
          <a:prstGeom prst="rect">
            <a:avLst/>
          </a:prstGeom>
          <a:noFill/>
        </p:spPr>
        <p:txBody>
          <a:bodyPr wrap="none" rtlCol="0">
            <a:spAutoFit/>
          </a:bodyPr>
          <a:lstStyle/>
          <a:p>
            <a:r>
              <a:rPr lang="en-US" dirty="0"/>
              <a:t>* Co-chairs</a:t>
            </a:r>
          </a:p>
        </p:txBody>
      </p:sp>
      <p:sp>
        <p:nvSpPr>
          <p:cNvPr id="8" name="TextBox 7">
            <a:extLst>
              <a:ext uri="{FF2B5EF4-FFF2-40B4-BE49-F238E27FC236}">
                <a16:creationId xmlns:a16="http://schemas.microsoft.com/office/drawing/2014/main" id="{0166A672-0D59-49C2-A127-57ABF28F7C9C}"/>
              </a:ext>
            </a:extLst>
          </p:cNvPr>
          <p:cNvSpPr txBox="1"/>
          <p:nvPr/>
        </p:nvSpPr>
        <p:spPr>
          <a:xfrm>
            <a:off x="407376" y="5018740"/>
            <a:ext cx="11541369" cy="1497589"/>
          </a:xfrm>
          <a:prstGeom prst="rect">
            <a:avLst/>
          </a:prstGeom>
          <a:noFill/>
        </p:spPr>
        <p:txBody>
          <a:bodyPr wrap="square">
            <a:spAutoFit/>
          </a:bodyPr>
          <a:lstStyle/>
          <a:p>
            <a:pPr marL="0" marR="0">
              <a:lnSpc>
                <a:spcPct val="107000"/>
              </a:lnSpc>
              <a:spcBef>
                <a:spcPts val="0"/>
              </a:spcBef>
              <a:spcAft>
                <a:spcPts val="800"/>
              </a:spcAft>
            </a:pPr>
            <a:r>
              <a:rPr lang="en-US" sz="2000" i="1" dirty="0">
                <a:effectLst/>
                <a:latin typeface="Calibri" panose="020F0502020204030204" pitchFamily="34" charset="0"/>
                <a:ea typeface="Calibri" panose="020F0502020204030204" pitchFamily="34" charset="0"/>
                <a:cs typeface="Arial" panose="020B0604020202020204" pitchFamily="34" charset="0"/>
              </a:rPr>
              <a:t>The HANC IWG is part of the NSTC Subcommittee for Resilience S&amp;T. </a:t>
            </a:r>
          </a:p>
          <a:p>
            <a:pPr marL="0" marR="0">
              <a:lnSpc>
                <a:spcPct val="107000"/>
              </a:lnSpc>
              <a:spcBef>
                <a:spcPts val="0"/>
              </a:spcBef>
              <a:spcAft>
                <a:spcPts val="800"/>
              </a:spcAft>
            </a:pPr>
            <a:r>
              <a:rPr lang="en-US" sz="2000" i="1" dirty="0">
                <a:latin typeface="Calibri" panose="020F0502020204030204" pitchFamily="34" charset="0"/>
                <a:ea typeface="Calibri" panose="020F0502020204030204" pitchFamily="34" charset="0"/>
                <a:cs typeface="Arial" panose="020B0604020202020204" pitchFamily="34" charset="0"/>
              </a:rPr>
              <a:t>The HANC IWG </a:t>
            </a:r>
            <a:r>
              <a:rPr lang="en-US" sz="2000" i="1" dirty="0">
                <a:effectLst/>
                <a:latin typeface="Calibri" panose="020F0502020204030204" pitchFamily="34" charset="0"/>
                <a:ea typeface="Calibri" panose="020F0502020204030204" pitchFamily="34" charset="0"/>
                <a:cs typeface="Arial" panose="020B0604020202020204" pitchFamily="34" charset="0"/>
              </a:rPr>
              <a:t>includes agency representatives engaged in disaster research and development, including physical and social scientists, geographers, and economists with expertise in addressing the linkages between physical and economic aspects of disasters. </a:t>
            </a:r>
          </a:p>
        </p:txBody>
      </p:sp>
    </p:spTree>
    <p:extLst>
      <p:ext uri="{BB962C8B-B14F-4D97-AF65-F5344CB8AC3E}">
        <p14:creationId xmlns:p14="http://schemas.microsoft.com/office/powerpoint/2010/main" val="988477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48CC3AB4-779C-4F55-AFBF-1FBAB7DA3B9D}"/>
              </a:ext>
            </a:extLst>
          </p:cNvPr>
          <p:cNvGraphicFramePr/>
          <p:nvPr/>
        </p:nvGraphicFramePr>
        <p:xfrm>
          <a:off x="67733" y="76199"/>
          <a:ext cx="12039600" cy="67056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0777227C-15DF-4565-8B49-8F033C20AAAA}"/>
              </a:ext>
            </a:extLst>
          </p:cNvPr>
          <p:cNvSpPr txBox="1"/>
          <p:nvPr/>
        </p:nvSpPr>
        <p:spPr>
          <a:xfrm>
            <a:off x="152400" y="6596390"/>
            <a:ext cx="3693458"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*Agency affiliation of group leadership noted in parentheses </a:t>
            </a:r>
          </a:p>
        </p:txBody>
      </p:sp>
      <p:sp>
        <p:nvSpPr>
          <p:cNvPr id="4" name="Title 1">
            <a:extLst>
              <a:ext uri="{FF2B5EF4-FFF2-40B4-BE49-F238E27FC236}">
                <a16:creationId xmlns:a16="http://schemas.microsoft.com/office/drawing/2014/main" id="{4F8AB077-EA46-4A05-B2B0-06106456BC01}"/>
              </a:ext>
            </a:extLst>
          </p:cNvPr>
          <p:cNvSpPr txBox="1">
            <a:spLocks/>
          </p:cNvSpPr>
          <p:nvPr/>
        </p:nvSpPr>
        <p:spPr>
          <a:xfrm>
            <a:off x="637196" y="497640"/>
            <a:ext cx="4656163" cy="1196187"/>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mn-lt"/>
                <a:ea typeface="+mj-ea"/>
                <a:cs typeface="+mj-cs"/>
              </a:rPr>
              <a:t>NSTC Subcommittee for Resilience S&amp;T (SRST) Organization</a:t>
            </a:r>
            <a:endParaRPr kumimoji="0" lang="en-US" sz="3200" b="1" i="0" u="none" strike="noStrike" kern="1200" cap="none" spc="0" normalizeH="0" baseline="0" noProof="0" dirty="0">
              <a:ln>
                <a:noFill/>
              </a:ln>
              <a:solidFill>
                <a:prstClr val="black"/>
              </a:solidFill>
              <a:effectLst/>
              <a:uLnTx/>
              <a:uFillTx/>
              <a:latin typeface="+mn-lt"/>
              <a:ea typeface="+mj-ea"/>
              <a:cs typeface="+mj-cs"/>
            </a:endParaRPr>
          </a:p>
        </p:txBody>
      </p:sp>
      <p:sp>
        <p:nvSpPr>
          <p:cNvPr id="5" name="Rectangle 4">
            <a:extLst>
              <a:ext uri="{FF2B5EF4-FFF2-40B4-BE49-F238E27FC236}">
                <a16:creationId xmlns:a16="http://schemas.microsoft.com/office/drawing/2014/main" id="{25A06522-808D-4340-A2D2-3ECA490B961B}"/>
              </a:ext>
            </a:extLst>
          </p:cNvPr>
          <p:cNvSpPr/>
          <p:nvPr/>
        </p:nvSpPr>
        <p:spPr>
          <a:xfrm>
            <a:off x="5787025" y="2029216"/>
            <a:ext cx="1979112" cy="839244"/>
          </a:xfrm>
          <a:prstGeom prst="rect">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4E1E57EA-69B8-4E66-9089-2184970CE1D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D20439-8241-410B-B522-E4E311509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0165125"/>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70499787F7DF4FBC4BC74C3B0DF53A" ma:contentTypeVersion="6" ma:contentTypeDescription="Create a new document." ma:contentTypeScope="" ma:versionID="ca7ae1142045d7c38217f17a724e042f">
  <xsd:schema xmlns:xsd="http://www.w3.org/2001/XMLSchema" xmlns:xs="http://www.w3.org/2001/XMLSchema" xmlns:p="http://schemas.microsoft.com/office/2006/metadata/properties" xmlns:ns2="5bc1dc30-cb0a-48b3-913c-11ee569cb733" xmlns:ns3="9e27e62e-4c1d-4efb-a30b-edc4c6e72291" targetNamespace="http://schemas.microsoft.com/office/2006/metadata/properties" ma:root="true" ma:fieldsID="ba60442dbbb0752a15a24f6504c48f31" ns2:_="" ns3:_="">
    <xsd:import namespace="5bc1dc30-cb0a-48b3-913c-11ee569cb733"/>
    <xsd:import namespace="9e27e62e-4c1d-4efb-a30b-edc4c6e7229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1dc30-cb0a-48b3-913c-11ee569cb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27e62e-4c1d-4efb-a30b-edc4c6e7229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693FB4-6D11-4F50-B781-D30F4583234D}"/>
</file>

<file path=customXml/itemProps2.xml><?xml version="1.0" encoding="utf-8"?>
<ds:datastoreItem xmlns:ds="http://schemas.openxmlformats.org/officeDocument/2006/customXml" ds:itemID="{E304C27E-D086-4A7E-8681-AE87D15745EA}">
  <ds:schemaRefs>
    <ds:schemaRef ds:uri="http://schemas.microsoft.com/sharepoint/v3/contenttype/forms"/>
  </ds:schemaRefs>
</ds:datastoreItem>
</file>

<file path=customXml/itemProps3.xml><?xml version="1.0" encoding="utf-8"?>
<ds:datastoreItem xmlns:ds="http://schemas.openxmlformats.org/officeDocument/2006/customXml" ds:itemID="{10CBC4E6-4066-4A31-8AFF-AE0E65FC4A94}">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5bc1dc30-cb0a-48b3-913c-11ee569cb73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1137</TotalTime>
  <Words>3608</Words>
  <Application>Microsoft Office PowerPoint</Application>
  <PresentationFormat>Widescreen</PresentationFormat>
  <Paragraphs>471</Paragraphs>
  <Slides>43</Slides>
  <Notes>23</Notes>
  <HiddenSlides>2</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43</vt:i4>
      </vt:variant>
    </vt:vector>
  </HeadingPairs>
  <TitlesOfParts>
    <vt:vector size="56" baseType="lpstr">
      <vt:lpstr>Arial</vt:lpstr>
      <vt:lpstr>Calibri</vt:lpstr>
      <vt:lpstr>Calibri  </vt:lpstr>
      <vt:lpstr>Calibri Light</vt:lpstr>
      <vt:lpstr>Franklin Gothic Book</vt:lpstr>
      <vt:lpstr>Georgia</vt:lpstr>
      <vt:lpstr>open sans</vt:lpstr>
      <vt:lpstr>Roboto</vt:lpstr>
      <vt:lpstr>Source Sans Pro</vt:lpstr>
      <vt:lpstr>Symbol</vt:lpstr>
      <vt:lpstr>1_Office Theme</vt:lpstr>
      <vt:lpstr>2_Office Theme</vt:lpstr>
      <vt:lpstr>Office Theme</vt:lpstr>
      <vt:lpstr>PowerPoint Presentation</vt:lpstr>
      <vt:lpstr>Overview</vt:lpstr>
      <vt:lpstr>Context</vt:lpstr>
      <vt:lpstr>Natural capital accounting in the U.S.</vt:lpstr>
      <vt:lpstr>PowerPoint Presentation</vt:lpstr>
      <vt:lpstr>The Call for a Hazards Account</vt:lpstr>
      <vt:lpstr>Who We Are</vt:lpstr>
      <vt:lpstr>Hazards and Natural Capital Interagency Working Group</vt:lpstr>
      <vt:lpstr>PowerPoint Presentation</vt:lpstr>
      <vt:lpstr>NSTC Subcommittee on Resilience S&amp;T (SRST)</vt:lpstr>
      <vt:lpstr>Importance of Hazards</vt:lpstr>
      <vt:lpstr>PowerPoint Presentation</vt:lpstr>
      <vt:lpstr>PowerPoint Presentation</vt:lpstr>
      <vt:lpstr>The Disaster Recovery Continuum</vt:lpstr>
      <vt:lpstr>Challenges posed by Compound Events</vt:lpstr>
      <vt:lpstr>[include statistics on hazards]</vt:lpstr>
      <vt:lpstr>Mitigation Saves</vt:lpstr>
      <vt:lpstr>The Sendai Framework &amp; Sendai Reporting</vt:lpstr>
      <vt:lpstr>PowerPoint Presentation</vt:lpstr>
      <vt:lpstr>Assessing impact: Beyond deaths and dollars</vt:lpstr>
      <vt:lpstr>What goes into a hazards account?</vt:lpstr>
      <vt:lpstr>The challenge of defensive expenditures &amp; accounting boundaries: example </vt:lpstr>
      <vt:lpstr>Example 1: Nakamura &amp; Sliker 2023</vt:lpstr>
      <vt:lpstr>Example 2: Hass &amp; Wentland 2023</vt:lpstr>
      <vt:lpstr>Example 3: Storlazzi et al. 2019</vt:lpstr>
      <vt:lpstr>Example: A major hurricane makes landfall on the U.S. coast</vt:lpstr>
      <vt:lpstr>Proposed scope of Hazards, Extreme Weather and Climate Events, and Resilience satellite account </vt:lpstr>
      <vt:lpstr>Supporting Recommendations</vt:lpstr>
      <vt:lpstr>Supporting Recommendations</vt:lpstr>
      <vt:lpstr>Supporting Recommendations</vt:lpstr>
      <vt:lpstr>Supporting Recommendations</vt:lpstr>
      <vt:lpstr>Data Availability &amp; Collection</vt:lpstr>
      <vt:lpstr>PowerPoint Presentation</vt:lpstr>
      <vt:lpstr>PowerPoint Presentation</vt:lpstr>
      <vt:lpstr>Towards an Implementation Plan</vt:lpstr>
      <vt:lpstr>Implementation Plan Outline</vt:lpstr>
      <vt:lpstr>Community Engagement</vt:lpstr>
      <vt:lpstr>PowerPoint Presentation</vt:lpstr>
      <vt:lpstr>Thank you!</vt:lpstr>
      <vt:lpstr>Discussion Questions</vt:lpstr>
      <vt:lpstr>Questions? Suggestions? Please reach out!</vt:lpstr>
      <vt:lpstr>Timeline</vt:lpstr>
      <vt:lpstr>[Planning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Ludwig, Kristin A. EOP/OSTP</dc:creator>
  <cp:lastModifiedBy>Ludwig, Kristin A</cp:lastModifiedBy>
  <cp:revision>67</cp:revision>
  <dcterms:created xsi:type="dcterms:W3CDTF">2024-02-13T16:49:40Z</dcterms:created>
  <dcterms:modified xsi:type="dcterms:W3CDTF">2024-02-16T16:57:46Z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0x0101007070499787F7DF4FBC4BC74C3B0DF53A</vt:lpwstr>
  </property>
</Properties>
</file>