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2.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8"/>
  </p:notesMasterIdLst>
  <p:handoutMasterIdLst>
    <p:handoutMasterId r:id="rId19"/>
  </p:handoutMasterIdLst>
  <p:sldIdLst>
    <p:sldId id="313" r:id="rId2"/>
    <p:sldId id="494" r:id="rId3"/>
    <p:sldId id="499" r:id="rId4"/>
    <p:sldId id="512" r:id="rId5"/>
    <p:sldId id="508" r:id="rId6"/>
    <p:sldId id="516" r:id="rId7"/>
    <p:sldId id="510" r:id="rId8"/>
    <p:sldId id="501" r:id="rId9"/>
    <p:sldId id="500" r:id="rId10"/>
    <p:sldId id="502" r:id="rId11"/>
    <p:sldId id="509" r:id="rId12"/>
    <p:sldId id="506" r:id="rId13"/>
    <p:sldId id="515" r:id="rId14"/>
    <p:sldId id="513" r:id="rId15"/>
    <p:sldId id="514" r:id="rId16"/>
    <p:sldId id="507" r:id="rId17"/>
  </p:sldIdLst>
  <p:sldSz cx="12192000" cy="6858000"/>
  <p:notesSz cx="7010400" cy="9236075"/>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10"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CC9900"/>
    <a:srgbClr val="FF6600"/>
    <a:srgbClr val="0000FF"/>
    <a:srgbClr val="E48C16"/>
    <a:srgbClr val="FF7C80"/>
    <a:srgbClr val="FF0000"/>
    <a:srgbClr val="B18E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4" autoAdjust="0"/>
    <p:restoredTop sz="86391" autoAdjust="0"/>
  </p:normalViewPr>
  <p:slideViewPr>
    <p:cSldViewPr>
      <p:cViewPr varScale="1">
        <p:scale>
          <a:sx n="93" d="100"/>
          <a:sy n="93" d="100"/>
        </p:scale>
        <p:origin x="232" y="280"/>
      </p:cViewPr>
      <p:guideLst>
        <p:guide orient="horz" pos="2160"/>
        <p:guide pos="3840"/>
      </p:guideLst>
    </p:cSldViewPr>
  </p:slideViewPr>
  <p:outlineViewPr>
    <p:cViewPr>
      <p:scale>
        <a:sx n="33" d="100"/>
        <a:sy n="33" d="100"/>
      </p:scale>
      <p:origin x="0" y="-7384"/>
    </p:cViewPr>
  </p:outlineViewPr>
  <p:notesTextViewPr>
    <p:cViewPr>
      <p:scale>
        <a:sx n="3" d="2"/>
        <a:sy n="3" d="2"/>
      </p:scale>
      <p:origin x="0" y="0"/>
    </p:cViewPr>
  </p:notesTextViewPr>
  <p:sorterViewPr>
    <p:cViewPr varScale="1">
      <p:scale>
        <a:sx n="1" d="1"/>
        <a:sy n="1" d="1"/>
      </p:scale>
      <p:origin x="0" y="0"/>
    </p:cViewPr>
  </p:sorterViewPr>
  <p:notesViewPr>
    <p:cSldViewPr>
      <p:cViewPr>
        <p:scale>
          <a:sx n="140" d="100"/>
          <a:sy n="140" d="100"/>
        </p:scale>
        <p:origin x="2696" y="-272"/>
      </p:cViewPr>
      <p:guideLst>
        <p:guide orient="horz" pos="2910"/>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leonardnakamura\Documents\Documents%20-%20Leonard&#8217;s%20MacBook%20Air\Shocks\Figures%201,2,3%20021720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Figure</a:t>
            </a:r>
            <a:r>
              <a:rPr lang="en-US" baseline="0"/>
              <a:t> 1. Real Billion Dollar Weather and Climate Disasters and 10 Year Centered Moving Average (billions of 2022 dollars, deflated by CPI-U</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'Figure 1 and Fig 3 chart data'!$C$1</c:f>
              <c:strCache>
                <c:ptCount val="1"/>
                <c:pt idx="0">
                  <c:v>All Disasters Cost</c:v>
                </c:pt>
              </c:strCache>
            </c:strRef>
          </c:tx>
          <c:spPr>
            <a:ln w="28575" cap="rnd">
              <a:solidFill>
                <a:schemeClr val="accent1"/>
              </a:solidFill>
              <a:round/>
            </a:ln>
            <a:effectLst/>
          </c:spPr>
          <c:marker>
            <c:symbol val="none"/>
          </c:marker>
          <c:cat>
            <c:numRef>
              <c:f>'Figure 1 and Fig 3 chart data'!$A$2:$A$44</c:f>
              <c:numCache>
                <c:formatCode>General</c:formatCode>
                <c:ptCount val="43"/>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numCache>
            </c:numRef>
          </c:cat>
          <c:val>
            <c:numRef>
              <c:f>'Figure 1 and Fig 3 chart data'!$C$2:$C$44</c:f>
              <c:numCache>
                <c:formatCode>General</c:formatCode>
                <c:ptCount val="43"/>
                <c:pt idx="0">
                  <c:v>43.1</c:v>
                </c:pt>
                <c:pt idx="1">
                  <c:v>3.3</c:v>
                </c:pt>
                <c:pt idx="2">
                  <c:v>5.0999999999999996</c:v>
                </c:pt>
                <c:pt idx="3">
                  <c:v>33.299999999999997</c:v>
                </c:pt>
                <c:pt idx="4">
                  <c:v>3</c:v>
                </c:pt>
                <c:pt idx="5">
                  <c:v>21.4</c:v>
                </c:pt>
                <c:pt idx="6">
                  <c:v>6.3</c:v>
                </c:pt>
                <c:pt idx="7">
                  <c:v>0</c:v>
                </c:pt>
                <c:pt idx="8">
                  <c:v>51.4</c:v>
                </c:pt>
                <c:pt idx="9">
                  <c:v>38</c:v>
                </c:pt>
                <c:pt idx="10">
                  <c:v>13.8</c:v>
                </c:pt>
                <c:pt idx="11">
                  <c:v>18.5</c:v>
                </c:pt>
                <c:pt idx="12">
                  <c:v>75.400000000000006</c:v>
                </c:pt>
                <c:pt idx="13">
                  <c:v>62</c:v>
                </c:pt>
                <c:pt idx="14">
                  <c:v>15.7</c:v>
                </c:pt>
                <c:pt idx="15">
                  <c:v>33.700000000000003</c:v>
                </c:pt>
                <c:pt idx="16">
                  <c:v>20.7</c:v>
                </c:pt>
                <c:pt idx="17">
                  <c:v>14.3</c:v>
                </c:pt>
                <c:pt idx="18">
                  <c:v>36.4</c:v>
                </c:pt>
                <c:pt idx="19">
                  <c:v>23.1</c:v>
                </c:pt>
                <c:pt idx="20">
                  <c:v>14.6</c:v>
                </c:pt>
                <c:pt idx="21">
                  <c:v>20.5</c:v>
                </c:pt>
                <c:pt idx="22">
                  <c:v>25.7</c:v>
                </c:pt>
                <c:pt idx="23">
                  <c:v>36.299999999999997</c:v>
                </c:pt>
                <c:pt idx="24">
                  <c:v>87.2</c:v>
                </c:pt>
                <c:pt idx="25">
                  <c:v>253.5</c:v>
                </c:pt>
                <c:pt idx="26">
                  <c:v>23.8</c:v>
                </c:pt>
                <c:pt idx="27">
                  <c:v>17.8</c:v>
                </c:pt>
                <c:pt idx="28">
                  <c:v>88.8</c:v>
                </c:pt>
                <c:pt idx="29">
                  <c:v>18.600000000000001</c:v>
                </c:pt>
                <c:pt idx="30">
                  <c:v>18.899999999999999</c:v>
                </c:pt>
                <c:pt idx="31">
                  <c:v>92.4</c:v>
                </c:pt>
                <c:pt idx="32">
                  <c:v>150.30000000000001</c:v>
                </c:pt>
                <c:pt idx="33">
                  <c:v>30.4</c:v>
                </c:pt>
                <c:pt idx="34">
                  <c:v>23.1</c:v>
                </c:pt>
                <c:pt idx="35">
                  <c:v>29.4</c:v>
                </c:pt>
                <c:pt idx="36">
                  <c:v>57.7</c:v>
                </c:pt>
                <c:pt idx="37">
                  <c:v>373.2</c:v>
                </c:pt>
                <c:pt idx="38">
                  <c:v>108.5</c:v>
                </c:pt>
                <c:pt idx="39">
                  <c:v>52.4</c:v>
                </c:pt>
                <c:pt idx="40">
                  <c:v>114.3</c:v>
                </c:pt>
                <c:pt idx="41">
                  <c:v>155.30000000000001</c:v>
                </c:pt>
                <c:pt idx="42">
                  <c:v>165</c:v>
                </c:pt>
              </c:numCache>
            </c:numRef>
          </c:val>
          <c:smooth val="0"/>
          <c:extLst>
            <c:ext xmlns:c16="http://schemas.microsoft.com/office/drawing/2014/chart" uri="{C3380CC4-5D6E-409C-BE32-E72D297353CC}">
              <c16:uniqueId val="{00000000-3E4B-0449-AFBC-BBFAD340447F}"/>
            </c:ext>
          </c:extLst>
        </c:ser>
        <c:ser>
          <c:idx val="1"/>
          <c:order val="1"/>
          <c:tx>
            <c:strRef>
              <c:f>'Figure 1 and Fig 3 chart data'!$D$1</c:f>
              <c:strCache>
                <c:ptCount val="1"/>
                <c:pt idx="0">
                  <c:v>Centered Moving Average</c:v>
                </c:pt>
              </c:strCache>
            </c:strRef>
          </c:tx>
          <c:spPr>
            <a:ln w="28575" cap="rnd">
              <a:solidFill>
                <a:schemeClr val="accent2"/>
              </a:solidFill>
              <a:round/>
            </a:ln>
            <a:effectLst/>
          </c:spPr>
          <c:marker>
            <c:symbol val="none"/>
          </c:marker>
          <c:cat>
            <c:numRef>
              <c:f>'Figure 1 and Fig 3 chart data'!$A$2:$A$44</c:f>
              <c:numCache>
                <c:formatCode>General</c:formatCode>
                <c:ptCount val="43"/>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numCache>
            </c:numRef>
          </c:cat>
          <c:val>
            <c:numRef>
              <c:f>'Figure 1 and Fig 3 chart data'!$D$2:$D$44</c:f>
              <c:numCache>
                <c:formatCode>General</c:formatCode>
                <c:ptCount val="43"/>
                <c:pt idx="4">
                  <c:v>20.49</c:v>
                </c:pt>
                <c:pt idx="5">
                  <c:v>17.559999999999999</c:v>
                </c:pt>
                <c:pt idx="6">
                  <c:v>19.080000000000002</c:v>
                </c:pt>
                <c:pt idx="7">
                  <c:v>26.110000000000003</c:v>
                </c:pt>
                <c:pt idx="8">
                  <c:v>28.98</c:v>
                </c:pt>
                <c:pt idx="9">
                  <c:v>30.25</c:v>
                </c:pt>
                <c:pt idx="10">
                  <c:v>31.479999999999997</c:v>
                </c:pt>
                <c:pt idx="11">
                  <c:v>32.92</c:v>
                </c:pt>
                <c:pt idx="12">
                  <c:v>34.35</c:v>
                </c:pt>
                <c:pt idx="13">
                  <c:v>32.849999999999994</c:v>
                </c:pt>
                <c:pt idx="14">
                  <c:v>31.359999999999996</c:v>
                </c:pt>
                <c:pt idx="15">
                  <c:v>31.440000000000005</c:v>
                </c:pt>
                <c:pt idx="16">
                  <c:v>31.640000000000004</c:v>
                </c:pt>
                <c:pt idx="17">
                  <c:v>26.669999999999998</c:v>
                </c:pt>
                <c:pt idx="18">
                  <c:v>24.1</c:v>
                </c:pt>
                <c:pt idx="19">
                  <c:v>31.249999999999993</c:v>
                </c:pt>
                <c:pt idx="20">
                  <c:v>53.23</c:v>
                </c:pt>
                <c:pt idx="21">
                  <c:v>53.54</c:v>
                </c:pt>
                <c:pt idx="22">
                  <c:v>53.89</c:v>
                </c:pt>
                <c:pt idx="23">
                  <c:v>59.129999999999995</c:v>
                </c:pt>
                <c:pt idx="24">
                  <c:v>58.680000000000007</c:v>
                </c:pt>
                <c:pt idx="25">
                  <c:v>59.11</c:v>
                </c:pt>
                <c:pt idx="26">
                  <c:v>66.3</c:v>
                </c:pt>
                <c:pt idx="27">
                  <c:v>78.759999999999991</c:v>
                </c:pt>
                <c:pt idx="28">
                  <c:v>78.169999999999987</c:v>
                </c:pt>
                <c:pt idx="29">
                  <c:v>71.760000000000019</c:v>
                </c:pt>
                <c:pt idx="30">
                  <c:v>49.35</c:v>
                </c:pt>
                <c:pt idx="31">
                  <c:v>52.739999999999995</c:v>
                </c:pt>
                <c:pt idx="32">
                  <c:v>88.28</c:v>
                </c:pt>
                <c:pt idx="33">
                  <c:v>90.25</c:v>
                </c:pt>
                <c:pt idx="34">
                  <c:v>93.63</c:v>
                </c:pt>
                <c:pt idx="35">
                  <c:v>103.17</c:v>
                </c:pt>
                <c:pt idx="36">
                  <c:v>109.46</c:v>
                </c:pt>
                <c:pt idx="37">
                  <c:v>110.92999999999999</c:v>
                </c:pt>
              </c:numCache>
            </c:numRef>
          </c:val>
          <c:smooth val="0"/>
          <c:extLst>
            <c:ext xmlns:c16="http://schemas.microsoft.com/office/drawing/2014/chart" uri="{C3380CC4-5D6E-409C-BE32-E72D297353CC}">
              <c16:uniqueId val="{00000001-3E4B-0449-AFBC-BBFAD340447F}"/>
            </c:ext>
          </c:extLst>
        </c:ser>
        <c:dLbls>
          <c:showLegendKey val="0"/>
          <c:showVal val="0"/>
          <c:showCatName val="0"/>
          <c:showSerName val="0"/>
          <c:showPercent val="0"/>
          <c:showBubbleSize val="0"/>
        </c:dLbls>
        <c:smooth val="0"/>
        <c:axId val="475030655"/>
        <c:axId val="475130511"/>
      </c:lineChart>
      <c:catAx>
        <c:axId val="475030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5130511"/>
        <c:crosses val="autoZero"/>
        <c:auto val="1"/>
        <c:lblAlgn val="ctr"/>
        <c:lblOffset val="100"/>
        <c:noMultiLvlLbl val="0"/>
      </c:catAx>
      <c:valAx>
        <c:axId val="4751305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5030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E30BAA8-0401-4315-BC87-8C116F63D109}"/>
              </a:ext>
            </a:extLst>
          </p:cNvPr>
          <p:cNvSpPr>
            <a:spLocks noGrp="1"/>
          </p:cNvSpPr>
          <p:nvPr>
            <p:ph type="hdr" sz="quarter"/>
          </p:nvPr>
        </p:nvSpPr>
        <p:spPr>
          <a:xfrm>
            <a:off x="1" y="2"/>
            <a:ext cx="3037894" cy="459967"/>
          </a:xfrm>
          <a:prstGeom prst="rect">
            <a:avLst/>
          </a:prstGeom>
        </p:spPr>
        <p:txBody>
          <a:bodyPr vert="horz" lIns="92300" tIns="46150" rIns="92300" bIns="46150" rtlCol="0"/>
          <a:lstStyle>
            <a:lvl1pPr algn="l" eaLnBrk="1" fontAlgn="auto" hangingPunct="1">
              <a:spcBef>
                <a:spcPts val="0"/>
              </a:spcBef>
              <a:spcAft>
                <a:spcPts val="0"/>
              </a:spcAft>
              <a:defRPr sz="1200">
                <a:latin typeface="+mn-lt"/>
                <a:cs typeface="+mn-cs"/>
              </a:defRPr>
            </a:lvl1pPr>
          </a:lstStyle>
          <a:p>
            <a:pPr>
              <a:defRPr/>
            </a:pPr>
            <a:r>
              <a:rPr lang="en-US"/>
              <a:t>Federal Reserve Bank of Philadelphia</a:t>
            </a:r>
          </a:p>
        </p:txBody>
      </p:sp>
      <p:sp>
        <p:nvSpPr>
          <p:cNvPr id="3" name="Date Placeholder 2">
            <a:extLst>
              <a:ext uri="{FF2B5EF4-FFF2-40B4-BE49-F238E27FC236}">
                <a16:creationId xmlns:a16="http://schemas.microsoft.com/office/drawing/2014/main" id="{9FABF0A8-E45D-4C9D-A78B-FB1894A8C8B4}"/>
              </a:ext>
            </a:extLst>
          </p:cNvPr>
          <p:cNvSpPr>
            <a:spLocks noGrp="1"/>
          </p:cNvSpPr>
          <p:nvPr>
            <p:ph type="dt" sz="quarter" idx="1"/>
          </p:nvPr>
        </p:nvSpPr>
        <p:spPr>
          <a:xfrm>
            <a:off x="3970893" y="2"/>
            <a:ext cx="3037894" cy="459967"/>
          </a:xfrm>
          <a:prstGeom prst="rect">
            <a:avLst/>
          </a:prstGeom>
        </p:spPr>
        <p:txBody>
          <a:bodyPr vert="horz" lIns="92300" tIns="46150" rIns="92300" bIns="46150" rtlCol="0"/>
          <a:lstStyle>
            <a:lvl1pPr algn="r" eaLnBrk="1" fontAlgn="auto" hangingPunct="1">
              <a:spcBef>
                <a:spcPts val="0"/>
              </a:spcBef>
              <a:spcAft>
                <a:spcPts val="0"/>
              </a:spcAft>
              <a:defRPr sz="1200">
                <a:latin typeface="+mn-lt"/>
                <a:cs typeface="+mn-cs"/>
              </a:defRPr>
            </a:lvl1pPr>
          </a:lstStyle>
          <a:p>
            <a:pPr>
              <a:defRPr/>
            </a:pPr>
            <a:fld id="{3C559083-49A1-44E2-B04D-41DA31489034}" type="datetimeFigureOut">
              <a:rPr lang="en-US"/>
              <a:pPr>
                <a:defRPr/>
              </a:pPr>
              <a:t>11/6/23</a:t>
            </a:fld>
            <a:endParaRPr lang="en-US" dirty="0"/>
          </a:p>
        </p:txBody>
      </p:sp>
      <p:sp>
        <p:nvSpPr>
          <p:cNvPr id="4" name="Footer Placeholder 3">
            <a:extLst>
              <a:ext uri="{FF2B5EF4-FFF2-40B4-BE49-F238E27FC236}">
                <a16:creationId xmlns:a16="http://schemas.microsoft.com/office/drawing/2014/main" id="{D447D892-3EDF-408A-9735-A722705712A1}"/>
              </a:ext>
            </a:extLst>
          </p:cNvPr>
          <p:cNvSpPr>
            <a:spLocks noGrp="1"/>
          </p:cNvSpPr>
          <p:nvPr>
            <p:ph type="ftr" sz="quarter" idx="2"/>
          </p:nvPr>
        </p:nvSpPr>
        <p:spPr>
          <a:xfrm>
            <a:off x="1" y="8774513"/>
            <a:ext cx="3037894" cy="459967"/>
          </a:xfrm>
          <a:prstGeom prst="rect">
            <a:avLst/>
          </a:prstGeom>
        </p:spPr>
        <p:txBody>
          <a:bodyPr vert="horz" lIns="92300" tIns="46150" rIns="92300" bIns="46150" rtlCol="0" anchor="b"/>
          <a:lstStyle>
            <a:lvl1pPr algn="l" eaLnBrk="1" fontAlgn="auto" hangingPunct="1">
              <a:spcBef>
                <a:spcPts val="0"/>
              </a:spcBef>
              <a:spcAft>
                <a:spcPts val="0"/>
              </a:spcAft>
              <a:defRPr sz="1200">
                <a:latin typeface="+mn-lt"/>
                <a:cs typeface="+mn-cs"/>
              </a:defRPr>
            </a:lvl1pPr>
          </a:lstStyle>
          <a:p>
            <a:pPr>
              <a:defRPr/>
            </a:pPr>
            <a:r>
              <a:rPr lang="en-US"/>
              <a:t>www.philadelphiafed.org</a:t>
            </a:r>
          </a:p>
        </p:txBody>
      </p:sp>
      <p:sp>
        <p:nvSpPr>
          <p:cNvPr id="5" name="Slide Number Placeholder 4">
            <a:extLst>
              <a:ext uri="{FF2B5EF4-FFF2-40B4-BE49-F238E27FC236}">
                <a16:creationId xmlns:a16="http://schemas.microsoft.com/office/drawing/2014/main" id="{9620AF73-936B-45EB-AC1D-5D72345AF9A5}"/>
              </a:ext>
            </a:extLst>
          </p:cNvPr>
          <p:cNvSpPr>
            <a:spLocks noGrp="1"/>
          </p:cNvSpPr>
          <p:nvPr>
            <p:ph type="sldNum" sz="quarter" idx="3"/>
          </p:nvPr>
        </p:nvSpPr>
        <p:spPr>
          <a:xfrm>
            <a:off x="3970893" y="8774513"/>
            <a:ext cx="3037894" cy="459967"/>
          </a:xfrm>
          <a:prstGeom prst="rect">
            <a:avLst/>
          </a:prstGeom>
        </p:spPr>
        <p:txBody>
          <a:bodyPr vert="horz" wrap="square" lIns="92300" tIns="46150" rIns="92300" bIns="46150" numCol="1" anchor="b" anchorCtr="0" compatLnSpc="1">
            <a:prstTxWarp prst="textNoShape">
              <a:avLst/>
            </a:prstTxWarp>
          </a:bodyPr>
          <a:lstStyle>
            <a:lvl1pPr algn="r" eaLnBrk="1" hangingPunct="1">
              <a:defRPr sz="1200"/>
            </a:lvl1pPr>
          </a:lstStyle>
          <a:p>
            <a:fld id="{DE38C9EE-5B94-4ACA-B6CA-410D7F6B7460}"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57B76D7-6BC4-43FC-9931-50B0D1925390}"/>
              </a:ext>
            </a:extLst>
          </p:cNvPr>
          <p:cNvSpPr>
            <a:spLocks noGrp="1"/>
          </p:cNvSpPr>
          <p:nvPr>
            <p:ph type="hdr" sz="quarter"/>
          </p:nvPr>
        </p:nvSpPr>
        <p:spPr>
          <a:xfrm>
            <a:off x="1" y="2"/>
            <a:ext cx="3037894" cy="459967"/>
          </a:xfrm>
          <a:prstGeom prst="rect">
            <a:avLst/>
          </a:prstGeom>
        </p:spPr>
        <p:txBody>
          <a:bodyPr vert="horz" lIns="92300" tIns="46150" rIns="92300" bIns="4615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D752E397-5053-4EEF-B572-4C1832705077}"/>
              </a:ext>
            </a:extLst>
          </p:cNvPr>
          <p:cNvSpPr>
            <a:spLocks noGrp="1"/>
          </p:cNvSpPr>
          <p:nvPr>
            <p:ph type="dt" idx="1"/>
          </p:nvPr>
        </p:nvSpPr>
        <p:spPr>
          <a:xfrm>
            <a:off x="3970893" y="2"/>
            <a:ext cx="3037894" cy="459967"/>
          </a:xfrm>
          <a:prstGeom prst="rect">
            <a:avLst/>
          </a:prstGeom>
        </p:spPr>
        <p:txBody>
          <a:bodyPr vert="horz" lIns="92300" tIns="46150" rIns="92300" bIns="46150" rtlCol="0"/>
          <a:lstStyle>
            <a:lvl1pPr algn="r" eaLnBrk="1" fontAlgn="auto" hangingPunct="1">
              <a:spcBef>
                <a:spcPts val="0"/>
              </a:spcBef>
              <a:spcAft>
                <a:spcPts val="0"/>
              </a:spcAft>
              <a:defRPr sz="1200">
                <a:latin typeface="+mn-lt"/>
                <a:cs typeface="+mn-cs"/>
              </a:defRPr>
            </a:lvl1pPr>
          </a:lstStyle>
          <a:p>
            <a:pPr>
              <a:defRPr/>
            </a:pPr>
            <a:fld id="{6B5022AB-AB45-441F-B0EB-36C6194DA6FD}" type="datetimeFigureOut">
              <a:rPr lang="en-US"/>
              <a:pPr>
                <a:defRPr/>
              </a:pPr>
              <a:t>11/6/23</a:t>
            </a:fld>
            <a:endParaRPr lang="en-US"/>
          </a:p>
        </p:txBody>
      </p:sp>
      <p:sp>
        <p:nvSpPr>
          <p:cNvPr id="4" name="Slide Image Placeholder 3">
            <a:extLst>
              <a:ext uri="{FF2B5EF4-FFF2-40B4-BE49-F238E27FC236}">
                <a16:creationId xmlns:a16="http://schemas.microsoft.com/office/drawing/2014/main" id="{3A57C9F2-AA13-403E-AE16-B2DA8A54E7DD}"/>
              </a:ext>
            </a:extLst>
          </p:cNvPr>
          <p:cNvSpPr>
            <a:spLocks noGrp="1" noRot="1" noChangeAspect="1"/>
          </p:cNvSpPr>
          <p:nvPr>
            <p:ph type="sldImg" idx="2"/>
          </p:nvPr>
        </p:nvSpPr>
        <p:spPr>
          <a:xfrm>
            <a:off x="425450" y="693738"/>
            <a:ext cx="6159500" cy="3463925"/>
          </a:xfrm>
          <a:prstGeom prst="rect">
            <a:avLst/>
          </a:prstGeom>
          <a:noFill/>
          <a:ln w="12700">
            <a:solidFill>
              <a:prstClr val="black"/>
            </a:solidFill>
          </a:ln>
        </p:spPr>
        <p:txBody>
          <a:bodyPr vert="horz" lIns="92300" tIns="46150" rIns="92300" bIns="46150" rtlCol="0" anchor="ctr"/>
          <a:lstStyle/>
          <a:p>
            <a:pPr lvl="0"/>
            <a:endParaRPr lang="en-US" noProof="0"/>
          </a:p>
        </p:txBody>
      </p:sp>
      <p:sp>
        <p:nvSpPr>
          <p:cNvPr id="5" name="Notes Placeholder 4">
            <a:extLst>
              <a:ext uri="{FF2B5EF4-FFF2-40B4-BE49-F238E27FC236}">
                <a16:creationId xmlns:a16="http://schemas.microsoft.com/office/drawing/2014/main" id="{0342CECE-EEDB-4B25-A10E-FE5A32296919}"/>
              </a:ext>
            </a:extLst>
          </p:cNvPr>
          <p:cNvSpPr>
            <a:spLocks noGrp="1"/>
          </p:cNvSpPr>
          <p:nvPr>
            <p:ph type="body" sz="quarter" idx="3"/>
          </p:nvPr>
        </p:nvSpPr>
        <p:spPr>
          <a:xfrm>
            <a:off x="702172" y="4387257"/>
            <a:ext cx="5607674" cy="4154077"/>
          </a:xfrm>
          <a:prstGeom prst="rect">
            <a:avLst/>
          </a:prstGeom>
        </p:spPr>
        <p:txBody>
          <a:bodyPr vert="horz" lIns="92300" tIns="46150" rIns="92300" bIns="4615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3E165E3-F9B9-4647-A048-9297DDB86496}"/>
              </a:ext>
            </a:extLst>
          </p:cNvPr>
          <p:cNvSpPr>
            <a:spLocks noGrp="1"/>
          </p:cNvSpPr>
          <p:nvPr>
            <p:ph type="ftr" sz="quarter" idx="4"/>
          </p:nvPr>
        </p:nvSpPr>
        <p:spPr>
          <a:xfrm>
            <a:off x="1" y="8774513"/>
            <a:ext cx="3037894" cy="459967"/>
          </a:xfrm>
          <a:prstGeom prst="rect">
            <a:avLst/>
          </a:prstGeom>
        </p:spPr>
        <p:txBody>
          <a:bodyPr vert="horz" lIns="92300" tIns="46150" rIns="92300" bIns="4615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67A2EF90-EC16-4226-B60E-96E9C5139DD9}"/>
              </a:ext>
            </a:extLst>
          </p:cNvPr>
          <p:cNvSpPr>
            <a:spLocks noGrp="1"/>
          </p:cNvSpPr>
          <p:nvPr>
            <p:ph type="sldNum" sz="quarter" idx="5"/>
          </p:nvPr>
        </p:nvSpPr>
        <p:spPr>
          <a:xfrm>
            <a:off x="3970893" y="8774513"/>
            <a:ext cx="3037894" cy="459967"/>
          </a:xfrm>
          <a:prstGeom prst="rect">
            <a:avLst/>
          </a:prstGeom>
        </p:spPr>
        <p:txBody>
          <a:bodyPr vert="horz" wrap="square" lIns="92300" tIns="46150" rIns="92300" bIns="46150" numCol="1" anchor="b" anchorCtr="0" compatLnSpc="1">
            <a:prstTxWarp prst="textNoShape">
              <a:avLst/>
            </a:prstTxWarp>
          </a:bodyPr>
          <a:lstStyle>
            <a:lvl1pPr algn="r" eaLnBrk="1" hangingPunct="1">
              <a:defRPr sz="1200"/>
            </a:lvl1pPr>
          </a:lstStyle>
          <a:p>
            <a:fld id="{CACC3499-A840-467C-8E77-5455484D1FC6}" type="slidenum">
              <a:rPr lang="en-US" altLang="en-US"/>
              <a:pPr/>
              <a:t>‹#›</a:t>
            </a:fld>
            <a:endParaRPr lang="en-US" altLang="en-US"/>
          </a:p>
        </p:txBody>
      </p:sp>
    </p:spTree>
    <p:extLst>
      <p:ext uri="{BB962C8B-B14F-4D97-AF65-F5344CB8AC3E}">
        <p14:creationId xmlns:p14="http://schemas.microsoft.com/office/powerpoint/2010/main" val="15641936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0C60F99-1B1B-4A80-B580-09113DEA4BB4}"/>
              </a:ext>
            </a:extLst>
          </p:cNvPr>
          <p:cNvSpPr>
            <a:spLocks noGrp="1" noRot="1" noChangeAspect="1" noTextEdit="1"/>
          </p:cNvSpPr>
          <p:nvPr>
            <p:ph type="sldImg"/>
          </p:nvPr>
        </p:nvSpPr>
        <p:spPr bwMode="auto">
          <a:xfrm>
            <a:off x="425450" y="693738"/>
            <a:ext cx="6159500"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9862DB7B-E3BB-4810-A082-BDCB57605E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These are my opinions and not those of the Philadelphia Fed or the Fed System.</a:t>
            </a:r>
          </a:p>
        </p:txBody>
      </p:sp>
      <p:sp>
        <p:nvSpPr>
          <p:cNvPr id="24580" name="Slide Number Placeholder 3">
            <a:extLst>
              <a:ext uri="{FF2B5EF4-FFF2-40B4-BE49-F238E27FC236}">
                <a16:creationId xmlns:a16="http://schemas.microsoft.com/office/drawing/2014/main" id="{E845814E-A879-430C-8D52-26DEB25A49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82" indent="-285723">
              <a:spcBef>
                <a:spcPct val="30000"/>
              </a:spcBef>
              <a:defRPr sz="1200">
                <a:solidFill>
                  <a:schemeClr val="tx1"/>
                </a:solidFill>
                <a:latin typeface="Calibri" panose="020F0502020204030204" pitchFamily="34" charset="0"/>
              </a:defRPr>
            </a:lvl2pPr>
            <a:lvl3pPr marL="1142894" indent="-228579">
              <a:spcBef>
                <a:spcPct val="30000"/>
              </a:spcBef>
              <a:defRPr sz="1200">
                <a:solidFill>
                  <a:schemeClr val="tx1"/>
                </a:solidFill>
                <a:latin typeface="Calibri" panose="020F0502020204030204" pitchFamily="34" charset="0"/>
              </a:defRPr>
            </a:lvl3pPr>
            <a:lvl4pPr marL="1600052" indent="-228579">
              <a:spcBef>
                <a:spcPct val="30000"/>
              </a:spcBef>
              <a:defRPr sz="1200">
                <a:solidFill>
                  <a:schemeClr val="tx1"/>
                </a:solidFill>
                <a:latin typeface="Calibri" panose="020F0502020204030204" pitchFamily="34" charset="0"/>
              </a:defRPr>
            </a:lvl4pPr>
            <a:lvl5pPr marL="2057209" indent="-228579">
              <a:spcBef>
                <a:spcPct val="30000"/>
              </a:spcBef>
              <a:defRPr sz="1200">
                <a:solidFill>
                  <a:schemeClr val="tx1"/>
                </a:solidFill>
                <a:latin typeface="Calibri" panose="020F0502020204030204" pitchFamily="34" charset="0"/>
              </a:defRPr>
            </a:lvl5pPr>
            <a:lvl6pPr marL="2514367" indent="-228579" eaLnBrk="0" fontAlgn="base" hangingPunct="0">
              <a:spcBef>
                <a:spcPct val="30000"/>
              </a:spcBef>
              <a:spcAft>
                <a:spcPct val="0"/>
              </a:spcAft>
              <a:defRPr sz="1200">
                <a:solidFill>
                  <a:schemeClr val="tx1"/>
                </a:solidFill>
                <a:latin typeface="Calibri" panose="020F0502020204030204" pitchFamily="34" charset="0"/>
              </a:defRPr>
            </a:lvl6pPr>
            <a:lvl7pPr marL="2971524" indent="-228579" eaLnBrk="0" fontAlgn="base" hangingPunct="0">
              <a:spcBef>
                <a:spcPct val="30000"/>
              </a:spcBef>
              <a:spcAft>
                <a:spcPct val="0"/>
              </a:spcAft>
              <a:defRPr sz="1200">
                <a:solidFill>
                  <a:schemeClr val="tx1"/>
                </a:solidFill>
                <a:latin typeface="Calibri" panose="020F0502020204030204" pitchFamily="34" charset="0"/>
              </a:defRPr>
            </a:lvl7pPr>
            <a:lvl8pPr marL="3428682" indent="-228579" eaLnBrk="0" fontAlgn="base" hangingPunct="0">
              <a:spcBef>
                <a:spcPct val="30000"/>
              </a:spcBef>
              <a:spcAft>
                <a:spcPct val="0"/>
              </a:spcAft>
              <a:defRPr sz="1200">
                <a:solidFill>
                  <a:schemeClr val="tx1"/>
                </a:solidFill>
                <a:latin typeface="Calibri" panose="020F0502020204030204" pitchFamily="34" charset="0"/>
              </a:defRPr>
            </a:lvl8pPr>
            <a:lvl9pPr marL="3885840" indent="-228579"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AC72834-D844-41DC-8089-2CCB2E07878A}" type="slidenum">
              <a:rPr lang="en-US" altLang="en-US"/>
              <a:pPr>
                <a:spcBef>
                  <a:spcPct val="0"/>
                </a:spcBef>
              </a:pPr>
              <a:t>1</a:t>
            </a:fld>
            <a:endParaRPr lang="en-US" altLang="en-US"/>
          </a:p>
        </p:txBody>
      </p:sp>
    </p:spTree>
    <p:extLst>
      <p:ext uri="{BB962C8B-B14F-4D97-AF65-F5344CB8AC3E}">
        <p14:creationId xmlns:p14="http://schemas.microsoft.com/office/powerpoint/2010/main" val="3499740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the red line is the Poisson, the right way to do it, and the grey line is the log linear regression, the wrong one. </a:t>
            </a:r>
          </a:p>
          <a:p>
            <a:r>
              <a:rPr lang="en-US" dirty="0"/>
              <a:t>In addition, we see that the intercepts are different, so that the whole implied expectation is lower with the log linear: this is the statistical bias. </a:t>
            </a:r>
          </a:p>
          <a:p>
            <a:r>
              <a:rPr lang="en-US" dirty="0"/>
              <a:t>I have also included here the ten year moving average of actual costs, and we can see that the Poisson, the right way, is much closer to the ten year moving average overall.</a:t>
            </a:r>
          </a:p>
          <a:p>
            <a:r>
              <a:rPr lang="en-US" dirty="0"/>
              <a:t>So we conclude that this is a good estimator of the trend.</a:t>
            </a:r>
          </a:p>
          <a:p>
            <a:r>
              <a:rPr lang="en-US" dirty="0"/>
              <a:t>So we suggest that this trend measure could be used in practice in the national accounts as an addition to depreciation, which in turn lowers slightly the rate of growth and level of net domestic product and national income.</a:t>
            </a:r>
          </a:p>
          <a:p>
            <a:r>
              <a:rPr lang="en-US" dirty="0"/>
              <a:t>In the paper there is more econometric analysis that further confirms the trend here.</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10</a:t>
            </a:fld>
            <a:endParaRPr lang="en-US" altLang="en-US"/>
          </a:p>
        </p:txBody>
      </p:sp>
    </p:spTree>
    <p:extLst>
      <p:ext uri="{BB962C8B-B14F-4D97-AF65-F5344CB8AC3E}">
        <p14:creationId xmlns:p14="http://schemas.microsoft.com/office/powerpoint/2010/main" val="3270131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an additional spot where national accounts would change but this one we didn’t include estimates of in our paper. And so this is an additional task we could perform.</a:t>
            </a:r>
          </a:p>
          <a:p>
            <a:r>
              <a:rPr lang="en-US" dirty="0"/>
              <a:t>When we buy home insurance, on average, because householders make claims when damages occur, the net cost to the average homeowner is premiums paid less insurance payments received back from the </a:t>
            </a:r>
            <a:r>
              <a:rPr lang="en-US" dirty="0" err="1"/>
              <a:t>insurors</a:t>
            </a:r>
            <a:r>
              <a:rPr lang="en-US" dirty="0"/>
              <a:t>. </a:t>
            </a:r>
          </a:p>
          <a:p>
            <a:r>
              <a:rPr lang="en-US" dirty="0"/>
              <a:t>Home and flood insurance premiums have risen. We need to include the higher expected insurance payments as a subtraction from this personal expenditure.</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11</a:t>
            </a:fld>
            <a:endParaRPr lang="en-US" altLang="en-US"/>
          </a:p>
        </p:txBody>
      </p:sp>
    </p:spTree>
    <p:extLst>
      <p:ext uri="{BB962C8B-B14F-4D97-AF65-F5344CB8AC3E}">
        <p14:creationId xmlns:p14="http://schemas.microsoft.com/office/powerpoint/2010/main" val="3511774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national accounts, when there is a catastrophe, only 5 percent of the payout is included immediately, and the rest is assumed to be paid out over the next 2o years. </a:t>
            </a:r>
          </a:p>
          <a:p>
            <a:r>
              <a:rPr lang="en-US" dirty="0"/>
              <a:t>Again, it would make sense, because costs are trending, to include the trend of climate disaster payments to homeowners a subtraction from personal consumption expenditures. This would impact both GDP and NDP, lowering personal consumption expenditures and the income of </a:t>
            </a:r>
            <a:r>
              <a:rPr lang="en-US" dirty="0" err="1"/>
              <a:t>insurors</a:t>
            </a:r>
            <a:r>
              <a:rPr lang="en-US" dirty="0"/>
              <a:t>.</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12</a:t>
            </a:fld>
            <a:endParaRPr lang="en-US" altLang="en-US"/>
          </a:p>
        </p:txBody>
      </p:sp>
    </p:spTree>
    <p:extLst>
      <p:ext uri="{BB962C8B-B14F-4D97-AF65-F5344CB8AC3E}">
        <p14:creationId xmlns:p14="http://schemas.microsoft.com/office/powerpoint/2010/main" val="732125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thought it might be useful to go yet further in discussing my preliminary ideas of what else we should be including in the costs of hazards, and of how that might affect our aggregate accounting measures.</a:t>
            </a:r>
          </a:p>
          <a:p>
            <a:r>
              <a:rPr lang="en-US" dirty="0"/>
              <a:t>So we want to measure additional costs to firms, household, governments, foreigners, other species, and natural capital. And perhaps if there are benefits to some groups from disasters, that might need to be in our accounting although I don’t know if we need to emphasize this unless someone comes up with an important category of such benefits (disaster tourism?)</a:t>
            </a:r>
          </a:p>
          <a:p>
            <a:r>
              <a:rPr lang="en-US" dirty="0"/>
              <a:t>And we need to think about how these fit into aggregate measures.</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13</a:t>
            </a:fld>
            <a:endParaRPr lang="en-US" altLang="en-US"/>
          </a:p>
        </p:txBody>
      </p:sp>
    </p:spTree>
    <p:extLst>
      <p:ext uri="{BB962C8B-B14F-4D97-AF65-F5344CB8AC3E}">
        <p14:creationId xmlns:p14="http://schemas.microsoft.com/office/powerpoint/2010/main" val="2634295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the list I’ve come up with so far.</a:t>
            </a:r>
          </a:p>
          <a:p>
            <a:r>
              <a:rPr lang="en-US" dirty="0"/>
              <a:t>First, health costs need to be included—these can be monetized with quality adjusted life years. I believe EPA and others may have some measures. </a:t>
            </a:r>
          </a:p>
          <a:p>
            <a:r>
              <a:rPr lang="en-US" dirty="0"/>
              <a:t>These are not included in the main GDP accounts, although, IMO, they should be as lowering the real benefit of health services. </a:t>
            </a:r>
          </a:p>
          <a:p>
            <a:r>
              <a:rPr lang="en-US" dirty="0"/>
              <a:t>But in addition, there are real costs in, e.g., lowering the value of real services received in leisure time. Locations are uglier and scarier. Here we could perhaps add questions to surveys that agencies are already producing, such as users of national parks.  These directly impact wellbeing, but not real PCE as we now think of it. </a:t>
            </a:r>
          </a:p>
          <a:p>
            <a:r>
              <a:rPr lang="en-US" dirty="0"/>
              <a:t>There are costs of business disruptions—not just the immediate costs to the affected businesses, but secondary costs to suppliers and distributors of products.</a:t>
            </a:r>
          </a:p>
          <a:p>
            <a:r>
              <a:rPr lang="en-US" dirty="0"/>
              <a:t>There are the costs, mainly to governments, of responses to disaster, firefighters being a noted example</a:t>
            </a:r>
          </a:p>
          <a:p>
            <a:r>
              <a:rPr lang="en-US" dirty="0"/>
              <a:t>And there are the very difficult to measure environmental costs, including losses of biodiversity. We should, I believe, make measures however we can. It is better to have a hazy idea of costs rather than zero them out.</a:t>
            </a:r>
          </a:p>
          <a:p>
            <a:r>
              <a:rPr lang="en-US" dirty="0"/>
              <a:t>Finally, there are the costs of resilience and prevention: costs of future, expected disasters.</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14</a:t>
            </a:fld>
            <a:endParaRPr lang="en-US" altLang="en-US"/>
          </a:p>
        </p:txBody>
      </p:sp>
    </p:spTree>
    <p:extLst>
      <p:ext uri="{BB962C8B-B14F-4D97-AF65-F5344CB8AC3E}">
        <p14:creationId xmlns:p14="http://schemas.microsoft.com/office/powerpoint/2010/main" val="2496524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15</a:t>
            </a:fld>
            <a:endParaRPr lang="en-US" altLang="en-US"/>
          </a:p>
        </p:txBody>
      </p:sp>
    </p:spTree>
    <p:extLst>
      <p:ext uri="{BB962C8B-B14F-4D97-AF65-F5344CB8AC3E}">
        <p14:creationId xmlns:p14="http://schemas.microsoft.com/office/powerpoint/2010/main" val="47152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16</a:t>
            </a:fld>
            <a:endParaRPr lang="en-US" altLang="en-US"/>
          </a:p>
        </p:txBody>
      </p:sp>
    </p:spTree>
    <p:extLst>
      <p:ext uri="{BB962C8B-B14F-4D97-AF65-F5344CB8AC3E}">
        <p14:creationId xmlns:p14="http://schemas.microsoft.com/office/powerpoint/2010/main" val="946121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talk is a follow on to Adam Smith’s talk about NOAA’s billion dollar weather and climate disaster data series. Here I will be talking about how we might want to change the national accounts – national income and net domestic product in particular– because climate change is causing systematic changes to the economy that were not anticipated when the national accounts were set up. </a:t>
            </a:r>
          </a:p>
          <a:p>
            <a:r>
              <a:rPr lang="en-US" dirty="0"/>
              <a:t>In the past, the pace of weather and climate disasters weren’t expected to change systematically over time and so they could be treated as one-off, random costs and essentially ignored. </a:t>
            </a:r>
          </a:p>
          <a:p>
            <a:r>
              <a:rPr lang="en-US" dirty="0"/>
              <a:t>Now, it would seem a good idea to include the trend in these costs as a faster rate at which private and public assets are expected to disappear—a rising cost to us all. </a:t>
            </a:r>
          </a:p>
          <a:p>
            <a:r>
              <a:rPr lang="en-US" dirty="0"/>
              <a:t>The NOAA data mainly pick up asset losses. The trend in this series is thus a good measure of expected future costs for the foreseeable future. </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2</a:t>
            </a:fld>
            <a:endParaRPr lang="en-US" altLang="en-US"/>
          </a:p>
        </p:txBody>
      </p:sp>
    </p:spTree>
    <p:extLst>
      <p:ext uri="{BB962C8B-B14F-4D97-AF65-F5344CB8AC3E}">
        <p14:creationId xmlns:p14="http://schemas.microsoft.com/office/powerpoint/2010/main" val="2767574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the time series of NOAA’s real cost of weather and climate disasters.</a:t>
            </a:r>
          </a:p>
          <a:p>
            <a:r>
              <a:rPr lang="en-US" dirty="0"/>
              <a:t>Two things of note: first, that the series has some big distinct peaks. These are primarily due to hurricanes—a single hurricane can do a lot of damage (Hurricane Katrina did $190 billion in damage in 2022 dollars.</a:t>
            </a:r>
          </a:p>
          <a:p>
            <a:r>
              <a:rPr lang="en-US" dirty="0"/>
              <a:t>Second, if we look at a ten year moving average, it is clear that real costs are rising quickly.</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3</a:t>
            </a:fld>
            <a:endParaRPr lang="en-US" altLang="en-US"/>
          </a:p>
        </p:txBody>
      </p:sp>
    </p:spTree>
    <p:extLst>
      <p:ext uri="{BB962C8B-B14F-4D97-AF65-F5344CB8AC3E}">
        <p14:creationId xmlns:p14="http://schemas.microsoft.com/office/powerpoint/2010/main" val="1874493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also of interest to note that the cost per disaster is not trending particularly. </a:t>
            </a:r>
          </a:p>
          <a:p>
            <a:r>
              <a:rPr lang="en-US" dirty="0"/>
              <a:t>The number of big disasters is causing most of the climb. So there is a very strong trend.</a:t>
            </a:r>
          </a:p>
          <a:p>
            <a:r>
              <a:rPr lang="en-US" dirty="0"/>
              <a:t>Now roughly $1 trillion.</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4</a:t>
            </a:fld>
            <a:endParaRPr lang="en-US" altLang="en-US"/>
          </a:p>
        </p:txBody>
      </p:sp>
    </p:spTree>
    <p:extLst>
      <p:ext uri="{BB962C8B-B14F-4D97-AF65-F5344CB8AC3E}">
        <p14:creationId xmlns:p14="http://schemas.microsoft.com/office/powerpoint/2010/main" val="4282804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 said, catastrophic losses are not explicitly excluded in consumption of fixed capital. Of course, in the asset accounts, these losses are included, and they are included in the catchall category of “other changes in the volume of assets.” </a:t>
            </a:r>
          </a:p>
          <a:p>
            <a:r>
              <a:rPr lang="en-US" dirty="0"/>
              <a:t>But should we?</a:t>
            </a:r>
          </a:p>
          <a:p>
            <a:r>
              <a:rPr lang="en-US" dirty="0"/>
              <a:t>If we don’t include systematic asset losses, then net domestic product will be misleading as to what sustainable domestic product looks like. Put another way, since when we replace these destroyed assets with new ones, GDP grows by more, but in a misleading way since they are just balancing out costs.</a:t>
            </a:r>
          </a:p>
          <a:p>
            <a:r>
              <a:rPr lang="en-US" dirty="0"/>
              <a:t>Note that the national accounting community wants to put GDP and NDP on a more equal footing in its measures. </a:t>
            </a:r>
          </a:p>
          <a:p>
            <a:endParaRPr lang="en-US" dirty="0"/>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5</a:t>
            </a:fld>
            <a:endParaRPr lang="en-US" altLang="en-US"/>
          </a:p>
        </p:txBody>
      </p:sp>
    </p:spTree>
    <p:extLst>
      <p:ext uri="{BB962C8B-B14F-4D97-AF65-F5344CB8AC3E}">
        <p14:creationId xmlns:p14="http://schemas.microsoft.com/office/powerpoint/2010/main" val="753539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put catastrophic financial losses in NDP, then the 2007-9 recession would have looked much worse. They also would have been hard to calculate and would disturb the relationship with NDP.</a:t>
            </a:r>
          </a:p>
          <a:p>
            <a:r>
              <a:rPr lang="en-US" dirty="0"/>
              <a:t>In a paper I was a co-author of, </a:t>
            </a:r>
            <a:r>
              <a:rPr lang="en-US" dirty="0" err="1"/>
              <a:t>Reinsdorf</a:t>
            </a:r>
            <a:r>
              <a:rPr lang="en-US" dirty="0"/>
              <a:t> et al, we argued that trends in financial losses should be included in measuring output in the national accounts. In particular, we showed that credit card loans have large losses and thus high interest rates. </a:t>
            </a:r>
          </a:p>
          <a:p>
            <a:r>
              <a:rPr lang="en-US" dirty="0"/>
              <a:t>Personal consumption expenditures of credit card loans by banks is recorded as loan interest rates less deposit interest rates– the interest rate margin. For credit cards, the interest rate margin in our data series was nearly 10 percent, but losses averaged nearly 6 percent. So the true margin should have been more like 4 percent than 10 percent, cutting personal consumption expenditures and bank earnings substantially.</a:t>
            </a:r>
          </a:p>
          <a:p>
            <a:r>
              <a:rPr lang="en-US" dirty="0"/>
              <a:t>This was implemented by BEA in the US national income accounts.</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6</a:t>
            </a:fld>
            <a:endParaRPr lang="en-US" altLang="en-US"/>
          </a:p>
        </p:txBody>
      </p:sp>
    </p:spTree>
    <p:extLst>
      <p:ext uri="{BB962C8B-B14F-4D97-AF65-F5344CB8AC3E}">
        <p14:creationId xmlns:p14="http://schemas.microsoft.com/office/powerpoint/2010/main" val="2535416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do we measure the expected costs of disasters, that is, calculate the trend?</a:t>
            </a:r>
          </a:p>
          <a:p>
            <a:r>
              <a:rPr lang="en-US" dirty="0"/>
              <a:t>The first thing I thought to do was to simply take logs: the log of the disaster cost, measured in real terms as a linear function of time.  But there are problems that show up right away. In 1987 there were zero billion dollar disasters, and you can’t take the log of zero. There are fixes, but they require making some assumption about what to insert instead of minus infinity. Additionally, because the expectation of the log is not equal to the log of the expectation, this is biased to begin with.</a:t>
            </a:r>
          </a:p>
          <a:p>
            <a:r>
              <a:rPr lang="en-US" dirty="0"/>
              <a:t>Fortunately, there is statistical method the Poisson pseudo maximum likelihood regression which allows us to perform the regression with an exponential on the right hand side, and is unbiased and requires no additional assumptions.</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7</a:t>
            </a:fld>
            <a:endParaRPr lang="en-US" altLang="en-US"/>
          </a:p>
        </p:txBody>
      </p:sp>
    </p:spTree>
    <p:extLst>
      <p:ext uri="{BB962C8B-B14F-4D97-AF65-F5344CB8AC3E}">
        <p14:creationId xmlns:p14="http://schemas.microsoft.com/office/powerpoint/2010/main" val="2292339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Doing the regression the wrong way you get a trend of 5.3 %.</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8</a:t>
            </a:fld>
            <a:endParaRPr lang="en-US" altLang="en-US"/>
          </a:p>
        </p:txBody>
      </p:sp>
    </p:spTree>
    <p:extLst>
      <p:ext uri="{BB962C8B-B14F-4D97-AF65-F5344CB8AC3E}">
        <p14:creationId xmlns:p14="http://schemas.microsoft.com/office/powerpoint/2010/main" val="4148508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Doing it right way way you get a higher trend of 5.5 %.This means the costs are doubling every 13 years. </a:t>
            </a:r>
          </a:p>
          <a:p>
            <a:r>
              <a:rPr lang="en-US" dirty="0"/>
              <a:t>Suggests that over the next decade $2 trillion in costs.</a:t>
            </a:r>
          </a:p>
        </p:txBody>
      </p:sp>
      <p:sp>
        <p:nvSpPr>
          <p:cNvPr id="4" name="Slide Number Placeholder 3"/>
          <p:cNvSpPr>
            <a:spLocks noGrp="1"/>
          </p:cNvSpPr>
          <p:nvPr>
            <p:ph type="sldNum" sz="quarter" idx="5"/>
          </p:nvPr>
        </p:nvSpPr>
        <p:spPr/>
        <p:txBody>
          <a:bodyPr/>
          <a:lstStyle/>
          <a:p>
            <a:fld id="{CACC3499-A840-467C-8E77-5455484D1FC6}" type="slidenum">
              <a:rPr lang="en-US" altLang="en-US" smtClean="0"/>
              <a:pPr/>
              <a:t>9</a:t>
            </a:fld>
            <a:endParaRPr lang="en-US" altLang="en-US"/>
          </a:p>
        </p:txBody>
      </p:sp>
    </p:spTree>
    <p:extLst>
      <p:ext uri="{BB962C8B-B14F-4D97-AF65-F5344CB8AC3E}">
        <p14:creationId xmlns:p14="http://schemas.microsoft.com/office/powerpoint/2010/main" val="111704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4800"/>
            </a:lvl1pPr>
          </a:lstStyle>
          <a:p>
            <a:r>
              <a:rPr lang="en-US"/>
              <a:t>Click to edit Master title style</a:t>
            </a:r>
            <a:endParaRPr lang="en-US" dirty="0"/>
          </a:p>
        </p:txBody>
      </p:sp>
      <p:sp>
        <p:nvSpPr>
          <p:cNvPr id="3" name="Subtitle 2"/>
          <p:cNvSpPr>
            <a:spLocks noGrp="1"/>
          </p:cNvSpPr>
          <p:nvPr>
            <p:ph type="subTitle" idx="1"/>
          </p:nvPr>
        </p:nvSpPr>
        <p:spPr>
          <a:xfrm>
            <a:off x="914400" y="3810000"/>
            <a:ext cx="9448800" cy="762000"/>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169C080-0D1E-488D-88B2-35C6260C906A}"/>
              </a:ext>
            </a:extLst>
          </p:cNvPr>
          <p:cNvSpPr>
            <a:spLocks noGrp="1"/>
          </p:cNvSpPr>
          <p:nvPr>
            <p:ph type="dt" sz="half" idx="10"/>
          </p:nvPr>
        </p:nvSpPr>
        <p:spPr>
          <a:xfrm>
            <a:off x="914400" y="4800600"/>
            <a:ext cx="7823200" cy="533400"/>
          </a:xfrm>
        </p:spPr>
        <p:txBody>
          <a:bodyPr/>
          <a:lstStyle>
            <a:lvl1pPr algn="l">
              <a:defRPr sz="1800" cap="small" baseline="0">
                <a:solidFill>
                  <a:schemeClr val="tx1">
                    <a:lumMod val="65000"/>
                    <a:lumOff val="35000"/>
                  </a:schemeClr>
                </a:solidFill>
                <a:latin typeface="GoudyOlSt BT" panose="02020502050305020303" pitchFamily="18" charset="0"/>
              </a:defRPr>
            </a:lvl1pPr>
          </a:lstStyle>
          <a:p>
            <a:pPr>
              <a:defRPr/>
            </a:pPr>
            <a:r>
              <a:rPr lang="en-US"/>
              <a:t>Federal Reserve Bank of Philadelphia</a:t>
            </a:r>
            <a:endParaRPr lang="en-US" dirty="0"/>
          </a:p>
        </p:txBody>
      </p:sp>
    </p:spTree>
    <p:extLst>
      <p:ext uri="{BB962C8B-B14F-4D97-AF65-F5344CB8AC3E}">
        <p14:creationId xmlns:p14="http://schemas.microsoft.com/office/powerpoint/2010/main" val="3520032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79B3F3-41F1-48E1-9958-166D265D983C}"/>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5" name="Slide Number Placeholder 5">
            <a:extLst>
              <a:ext uri="{FF2B5EF4-FFF2-40B4-BE49-F238E27FC236}">
                <a16:creationId xmlns:a16="http://schemas.microsoft.com/office/drawing/2014/main" id="{06616C1A-B18F-4955-A14B-F5708C132929}"/>
              </a:ext>
            </a:extLst>
          </p:cNvPr>
          <p:cNvSpPr>
            <a:spLocks noGrp="1"/>
          </p:cNvSpPr>
          <p:nvPr>
            <p:ph type="sldNum" sz="quarter" idx="11"/>
          </p:nvPr>
        </p:nvSpPr>
        <p:spPr/>
        <p:txBody>
          <a:bodyPr/>
          <a:lstStyle>
            <a:lvl1pPr>
              <a:defRPr/>
            </a:lvl1pPr>
          </a:lstStyle>
          <a:p>
            <a:fld id="{9EFFE120-DC9C-48E5-8BB2-B13C7E5B2868}" type="slidenum">
              <a:rPr lang="en-US" altLang="en-US"/>
              <a:pPr/>
              <a:t>‹#›</a:t>
            </a:fld>
            <a:endParaRPr lang="en-US" altLang="en-US"/>
          </a:p>
        </p:txBody>
      </p:sp>
    </p:spTree>
    <p:extLst>
      <p:ext uri="{BB962C8B-B14F-4D97-AF65-F5344CB8AC3E}">
        <p14:creationId xmlns:p14="http://schemas.microsoft.com/office/powerpoint/2010/main" val="3492865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2F75CC-EBC4-4F4C-A0B7-7B4930963330}"/>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5" name="Slide Number Placeholder 5">
            <a:extLst>
              <a:ext uri="{FF2B5EF4-FFF2-40B4-BE49-F238E27FC236}">
                <a16:creationId xmlns:a16="http://schemas.microsoft.com/office/drawing/2014/main" id="{BF358BB3-9739-49AE-B89D-2B14B9157FB9}"/>
              </a:ext>
            </a:extLst>
          </p:cNvPr>
          <p:cNvSpPr>
            <a:spLocks noGrp="1"/>
          </p:cNvSpPr>
          <p:nvPr>
            <p:ph type="sldNum" sz="quarter" idx="11"/>
          </p:nvPr>
        </p:nvSpPr>
        <p:spPr/>
        <p:txBody>
          <a:bodyPr/>
          <a:lstStyle>
            <a:lvl1pPr>
              <a:defRPr/>
            </a:lvl1pPr>
          </a:lstStyle>
          <a:p>
            <a:fld id="{9EFFEB5E-D77B-4962-90B5-58369189025D}" type="slidenum">
              <a:rPr lang="en-US" altLang="en-US"/>
              <a:pPr/>
              <a:t>‹#›</a:t>
            </a:fld>
            <a:endParaRPr lang="en-US" altLang="en-US"/>
          </a:p>
        </p:txBody>
      </p:sp>
    </p:spTree>
    <p:extLst>
      <p:ext uri="{BB962C8B-B14F-4D97-AF65-F5344CB8AC3E}">
        <p14:creationId xmlns:p14="http://schemas.microsoft.com/office/powerpoint/2010/main" val="2591651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F403E6C-AA0A-4E4B-A2E2-59442A860D02}"/>
              </a:ext>
            </a:extLst>
          </p:cNvPr>
          <p:cNvSpPr txBox="1">
            <a:spLocks/>
          </p:cNvSpPr>
          <p:nvPr userDrawn="1"/>
        </p:nvSpPr>
        <p:spPr>
          <a:xfrm>
            <a:off x="1003300" y="3810001"/>
            <a:ext cx="10363200" cy="1470025"/>
          </a:xfrm>
          <a:prstGeom prst="rect">
            <a:avLst/>
          </a:prstGeom>
        </p:spPr>
        <p:txBody>
          <a:bodyPr anchor="ctr">
            <a:normAutofit/>
          </a:bodyPr>
          <a:lstStyle>
            <a:lvl1pPr algn="l" defTabSz="914400" rtl="0" eaLnBrk="1" latinLnBrk="0" hangingPunct="1">
              <a:spcBef>
                <a:spcPct val="0"/>
              </a:spcBef>
              <a:buNone/>
              <a:defRPr sz="4800" b="1" kern="1200">
                <a:solidFill>
                  <a:schemeClr val="tx1">
                    <a:lumMod val="65000"/>
                    <a:lumOff val="35000"/>
                  </a:schemeClr>
                </a:solidFill>
                <a:latin typeface="+mj-lt"/>
                <a:ea typeface="+mj-ea"/>
                <a:cs typeface="+mj-cs"/>
              </a:defRPr>
            </a:lvl1pPr>
          </a:lstStyle>
          <a:p>
            <a:pPr fontAlgn="auto">
              <a:spcAft>
                <a:spcPts val="0"/>
              </a:spcAft>
              <a:defRPr/>
            </a:pPr>
            <a:r>
              <a:rPr lang="en-US" sz="4800" dirty="0"/>
              <a:t>Click to edit Master title style</a:t>
            </a:r>
          </a:p>
        </p:txBody>
      </p:sp>
      <p:sp>
        <p:nvSpPr>
          <p:cNvPr id="3" name="Text Placeholder 2"/>
          <p:cNvSpPr>
            <a:spLocks noGrp="1"/>
          </p:cNvSpPr>
          <p:nvPr>
            <p:ph type="body" idx="1"/>
          </p:nvPr>
        </p:nvSpPr>
        <p:spPr>
          <a:xfrm>
            <a:off x="963084" y="2243139"/>
            <a:ext cx="10363200" cy="1500187"/>
          </a:xfrm>
        </p:spPr>
        <p:txBody>
          <a:bodyPr anchor="b"/>
          <a:lstStyle>
            <a:lvl1pPr marL="0" indent="0">
              <a:buNone/>
              <a:defRPr sz="2000" cap="small" baseline="0">
                <a:solidFill>
                  <a:schemeClr val="tx1">
                    <a:lumMod val="65000"/>
                    <a:lumOff val="35000"/>
                  </a:schemeClr>
                </a:solidFill>
                <a:latin typeface="GoudyOlSt BT" panose="02020502050305020303"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7" name="Subtitle 2"/>
          <p:cNvSpPr>
            <a:spLocks noGrp="1"/>
          </p:cNvSpPr>
          <p:nvPr>
            <p:ph type="subTitle" idx="10"/>
          </p:nvPr>
        </p:nvSpPr>
        <p:spPr>
          <a:xfrm>
            <a:off x="1002352" y="5280025"/>
            <a:ext cx="9448800" cy="762000"/>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201873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7EEBF6-11BF-4125-BF1C-E14B92306ED8}"/>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5" name="Slide Number Placeholder 5">
            <a:extLst>
              <a:ext uri="{FF2B5EF4-FFF2-40B4-BE49-F238E27FC236}">
                <a16:creationId xmlns:a16="http://schemas.microsoft.com/office/drawing/2014/main" id="{23CCD473-7FEF-4C12-B00E-F41F96FCCEEE}"/>
              </a:ext>
            </a:extLst>
          </p:cNvPr>
          <p:cNvSpPr>
            <a:spLocks noGrp="1"/>
          </p:cNvSpPr>
          <p:nvPr>
            <p:ph type="sldNum" sz="quarter" idx="11"/>
          </p:nvPr>
        </p:nvSpPr>
        <p:spPr/>
        <p:txBody>
          <a:bodyPr/>
          <a:lstStyle>
            <a:lvl1pPr>
              <a:defRPr/>
            </a:lvl1pPr>
          </a:lstStyle>
          <a:p>
            <a:fld id="{781BF64D-D831-46BB-B682-3C937A71B76B}" type="slidenum">
              <a:rPr lang="en-US" altLang="en-US"/>
              <a:pPr/>
              <a:t>‹#›</a:t>
            </a:fld>
            <a:endParaRPr lang="en-US" altLang="en-US"/>
          </a:p>
        </p:txBody>
      </p:sp>
    </p:spTree>
    <p:extLst>
      <p:ext uri="{BB962C8B-B14F-4D97-AF65-F5344CB8AC3E}">
        <p14:creationId xmlns:p14="http://schemas.microsoft.com/office/powerpoint/2010/main" val="1270993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BA974C-70C6-47C5-A92B-AEC8E8700C43}"/>
              </a:ext>
            </a:extLst>
          </p:cNvPr>
          <p:cNvSpPr txBox="1">
            <a:spLocks/>
          </p:cNvSpPr>
          <p:nvPr/>
        </p:nvSpPr>
        <p:spPr>
          <a:xfrm>
            <a:off x="1003300" y="3810001"/>
            <a:ext cx="10363200" cy="1470025"/>
          </a:xfrm>
          <a:prstGeom prst="rect">
            <a:avLst/>
          </a:prstGeom>
        </p:spPr>
        <p:txBody>
          <a:bodyPr anchor="ctr">
            <a:normAutofit/>
          </a:bodyPr>
          <a:lstStyle>
            <a:lvl1pPr algn="l" defTabSz="914400" rtl="0" eaLnBrk="1" latinLnBrk="0" hangingPunct="1">
              <a:spcBef>
                <a:spcPct val="0"/>
              </a:spcBef>
              <a:buNone/>
              <a:defRPr sz="4800" b="1" kern="1200">
                <a:solidFill>
                  <a:schemeClr val="tx1">
                    <a:lumMod val="65000"/>
                    <a:lumOff val="35000"/>
                  </a:schemeClr>
                </a:solidFill>
                <a:latin typeface="+mj-lt"/>
                <a:ea typeface="+mj-ea"/>
                <a:cs typeface="+mj-cs"/>
              </a:defRPr>
            </a:lvl1pPr>
          </a:lstStyle>
          <a:p>
            <a:pPr fontAlgn="auto">
              <a:spcAft>
                <a:spcPts val="0"/>
              </a:spcAft>
              <a:defRPr/>
            </a:pPr>
            <a:r>
              <a:rPr lang="en-US" sz="4800" dirty="0"/>
              <a:t>Click to edit Master title style</a:t>
            </a:r>
          </a:p>
        </p:txBody>
      </p:sp>
      <p:sp>
        <p:nvSpPr>
          <p:cNvPr id="3" name="Text Placeholder 2"/>
          <p:cNvSpPr>
            <a:spLocks noGrp="1"/>
          </p:cNvSpPr>
          <p:nvPr>
            <p:ph type="body" idx="1"/>
          </p:nvPr>
        </p:nvSpPr>
        <p:spPr>
          <a:xfrm>
            <a:off x="963084" y="2243139"/>
            <a:ext cx="10363200" cy="1500187"/>
          </a:xfrm>
        </p:spPr>
        <p:txBody>
          <a:bodyPr anchor="b"/>
          <a:lstStyle>
            <a:lvl1pPr marL="0" indent="0">
              <a:buNone/>
              <a:defRPr sz="2000" cap="small" baseline="0">
                <a:solidFill>
                  <a:schemeClr val="tx1">
                    <a:lumMod val="65000"/>
                    <a:lumOff val="35000"/>
                  </a:schemeClr>
                </a:solidFill>
                <a:latin typeface="GoudyOlSt BT" panose="02020502050305020303"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7" name="Subtitle 2"/>
          <p:cNvSpPr>
            <a:spLocks noGrp="1"/>
          </p:cNvSpPr>
          <p:nvPr>
            <p:ph type="subTitle" idx="10"/>
          </p:nvPr>
        </p:nvSpPr>
        <p:spPr>
          <a:xfrm>
            <a:off x="1002352" y="5280025"/>
            <a:ext cx="9448800" cy="762000"/>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27335949"/>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181E572-1A7F-4BC3-969F-AE88205070D3}"/>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6" name="Slide Number Placeholder 5">
            <a:extLst>
              <a:ext uri="{FF2B5EF4-FFF2-40B4-BE49-F238E27FC236}">
                <a16:creationId xmlns:a16="http://schemas.microsoft.com/office/drawing/2014/main" id="{38E575D5-B31C-4ECD-A970-61004694A35E}"/>
              </a:ext>
            </a:extLst>
          </p:cNvPr>
          <p:cNvSpPr>
            <a:spLocks noGrp="1"/>
          </p:cNvSpPr>
          <p:nvPr>
            <p:ph type="sldNum" sz="quarter" idx="11"/>
          </p:nvPr>
        </p:nvSpPr>
        <p:spPr/>
        <p:txBody>
          <a:bodyPr/>
          <a:lstStyle>
            <a:lvl1pPr>
              <a:defRPr/>
            </a:lvl1pPr>
          </a:lstStyle>
          <a:p>
            <a:fld id="{BC7489A0-2B58-4614-8CD5-D948E8920AB6}" type="slidenum">
              <a:rPr lang="en-US" altLang="en-US"/>
              <a:pPr/>
              <a:t>‹#›</a:t>
            </a:fld>
            <a:endParaRPr lang="en-US" altLang="en-US"/>
          </a:p>
        </p:txBody>
      </p:sp>
    </p:spTree>
    <p:extLst>
      <p:ext uri="{BB962C8B-B14F-4D97-AF65-F5344CB8AC3E}">
        <p14:creationId xmlns:p14="http://schemas.microsoft.com/office/powerpoint/2010/main" val="323203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012C1D9-437D-4413-A5F3-7564879CE9BD}"/>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8" name="Slide Number Placeholder 5">
            <a:extLst>
              <a:ext uri="{FF2B5EF4-FFF2-40B4-BE49-F238E27FC236}">
                <a16:creationId xmlns:a16="http://schemas.microsoft.com/office/drawing/2014/main" id="{A1D1F8E6-34AF-4BA1-9756-1E2634065BE9}"/>
              </a:ext>
            </a:extLst>
          </p:cNvPr>
          <p:cNvSpPr>
            <a:spLocks noGrp="1"/>
          </p:cNvSpPr>
          <p:nvPr>
            <p:ph type="sldNum" sz="quarter" idx="11"/>
          </p:nvPr>
        </p:nvSpPr>
        <p:spPr/>
        <p:txBody>
          <a:bodyPr/>
          <a:lstStyle>
            <a:lvl1pPr>
              <a:defRPr/>
            </a:lvl1pPr>
          </a:lstStyle>
          <a:p>
            <a:fld id="{394E54D0-14F1-4487-9987-035B5E924015}" type="slidenum">
              <a:rPr lang="en-US" altLang="en-US"/>
              <a:pPr/>
              <a:t>‹#›</a:t>
            </a:fld>
            <a:endParaRPr lang="en-US" altLang="en-US"/>
          </a:p>
        </p:txBody>
      </p:sp>
    </p:spTree>
    <p:extLst>
      <p:ext uri="{BB962C8B-B14F-4D97-AF65-F5344CB8AC3E}">
        <p14:creationId xmlns:p14="http://schemas.microsoft.com/office/powerpoint/2010/main" val="243239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66E908-1B27-47B9-824A-C3F5A43C55DF}"/>
              </a:ext>
            </a:extLst>
          </p:cNvPr>
          <p:cNvSpPr>
            <a:spLocks noGrp="1"/>
          </p:cNvSpPr>
          <p:nvPr>
            <p:ph type="dt" sz="half" idx="10"/>
          </p:nvPr>
        </p:nvSpPr>
        <p:spPr/>
        <p:txBody>
          <a:bodyPr/>
          <a:lstStyle>
            <a:lvl1pPr>
              <a:defRPr/>
            </a:lvl1pPr>
          </a:lstStyle>
          <a:p>
            <a:pPr>
              <a:defRPr/>
            </a:pPr>
            <a:r>
              <a:rPr lang="en-US"/>
              <a:t>www.philadelphiafed.org</a:t>
            </a:r>
          </a:p>
        </p:txBody>
      </p:sp>
      <p:sp>
        <p:nvSpPr>
          <p:cNvPr id="4" name="Footer Placeholder 3">
            <a:extLst>
              <a:ext uri="{FF2B5EF4-FFF2-40B4-BE49-F238E27FC236}">
                <a16:creationId xmlns:a16="http://schemas.microsoft.com/office/drawing/2014/main" id="{CBE3843E-71D0-4F84-A9D2-C460CD9BE5E6}"/>
              </a:ext>
            </a:extLst>
          </p:cNvPr>
          <p:cNvSpPr>
            <a:spLocks noGrp="1"/>
          </p:cNvSpPr>
          <p:nvPr>
            <p:ph type="ftr" sz="quarter" idx="11"/>
          </p:nvPr>
        </p:nvSpPr>
        <p:spPr>
          <a:xfrm>
            <a:off x="4165600" y="6356351"/>
            <a:ext cx="3860800" cy="365125"/>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ADAA81A7-0EE5-4CF7-A185-CECC99FF4797}"/>
              </a:ext>
            </a:extLst>
          </p:cNvPr>
          <p:cNvSpPr>
            <a:spLocks noGrp="1"/>
          </p:cNvSpPr>
          <p:nvPr>
            <p:ph type="sldNum" sz="quarter" idx="12"/>
          </p:nvPr>
        </p:nvSpPr>
        <p:spPr/>
        <p:txBody>
          <a:bodyPr/>
          <a:lstStyle>
            <a:lvl1pPr>
              <a:defRPr/>
            </a:lvl1pPr>
          </a:lstStyle>
          <a:p>
            <a:fld id="{7D08DC98-10AA-4D8F-A488-4937179A8BC2}" type="slidenum">
              <a:rPr lang="en-US" altLang="en-US"/>
              <a:pPr/>
              <a:t>‹#›</a:t>
            </a:fld>
            <a:endParaRPr lang="en-US" altLang="en-US"/>
          </a:p>
        </p:txBody>
      </p:sp>
    </p:spTree>
    <p:extLst>
      <p:ext uri="{BB962C8B-B14F-4D97-AF65-F5344CB8AC3E}">
        <p14:creationId xmlns:p14="http://schemas.microsoft.com/office/powerpoint/2010/main" val="601014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6E0E1B5-B4A2-45C1-9766-1F6ACADF3611}"/>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3" name="Slide Number Placeholder 5">
            <a:extLst>
              <a:ext uri="{FF2B5EF4-FFF2-40B4-BE49-F238E27FC236}">
                <a16:creationId xmlns:a16="http://schemas.microsoft.com/office/drawing/2014/main" id="{665B6287-827B-4341-AE5A-4E7130E1C35F}"/>
              </a:ext>
            </a:extLst>
          </p:cNvPr>
          <p:cNvSpPr>
            <a:spLocks noGrp="1"/>
          </p:cNvSpPr>
          <p:nvPr>
            <p:ph type="sldNum" sz="quarter" idx="11"/>
          </p:nvPr>
        </p:nvSpPr>
        <p:spPr/>
        <p:txBody>
          <a:bodyPr/>
          <a:lstStyle>
            <a:lvl1pPr>
              <a:defRPr/>
            </a:lvl1pPr>
          </a:lstStyle>
          <a:p>
            <a:fld id="{43F0D892-408F-41D9-B6A9-A052CF9BF357}" type="slidenum">
              <a:rPr lang="en-US" altLang="en-US"/>
              <a:pPr/>
              <a:t>‹#›</a:t>
            </a:fld>
            <a:endParaRPr lang="en-US" altLang="en-US"/>
          </a:p>
        </p:txBody>
      </p:sp>
    </p:spTree>
    <p:extLst>
      <p:ext uri="{BB962C8B-B14F-4D97-AF65-F5344CB8AC3E}">
        <p14:creationId xmlns:p14="http://schemas.microsoft.com/office/powerpoint/2010/main" val="3383049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35E0CAE-95ED-4143-98B5-9DF954B2969E}"/>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6" name="Slide Number Placeholder 5">
            <a:extLst>
              <a:ext uri="{FF2B5EF4-FFF2-40B4-BE49-F238E27FC236}">
                <a16:creationId xmlns:a16="http://schemas.microsoft.com/office/drawing/2014/main" id="{88DA53DC-0B25-417A-9558-F1D2CCA6803B}"/>
              </a:ext>
            </a:extLst>
          </p:cNvPr>
          <p:cNvSpPr>
            <a:spLocks noGrp="1"/>
          </p:cNvSpPr>
          <p:nvPr>
            <p:ph type="sldNum" sz="quarter" idx="11"/>
          </p:nvPr>
        </p:nvSpPr>
        <p:spPr/>
        <p:txBody>
          <a:bodyPr/>
          <a:lstStyle>
            <a:lvl1pPr>
              <a:defRPr/>
            </a:lvl1pPr>
          </a:lstStyle>
          <a:p>
            <a:fld id="{D9B411CD-1D5D-41D2-9682-4AD416E58DE6}" type="slidenum">
              <a:rPr lang="en-US" altLang="en-US"/>
              <a:pPr/>
              <a:t>‹#›</a:t>
            </a:fld>
            <a:endParaRPr lang="en-US" altLang="en-US"/>
          </a:p>
        </p:txBody>
      </p:sp>
    </p:spTree>
    <p:extLst>
      <p:ext uri="{BB962C8B-B14F-4D97-AF65-F5344CB8AC3E}">
        <p14:creationId xmlns:p14="http://schemas.microsoft.com/office/powerpoint/2010/main" val="2049674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E1867-BBC6-4289-9B6E-D48D727DFECE}"/>
              </a:ext>
            </a:extLst>
          </p:cNvPr>
          <p:cNvSpPr>
            <a:spLocks noGrp="1"/>
          </p:cNvSpPr>
          <p:nvPr>
            <p:ph type="dt" sz="half" idx="10"/>
          </p:nvPr>
        </p:nvSpPr>
        <p:spPr/>
        <p:txBody>
          <a:bodyPr/>
          <a:lstStyle>
            <a:lvl1pPr>
              <a:defRPr/>
            </a:lvl1pPr>
          </a:lstStyle>
          <a:p>
            <a:pPr>
              <a:defRPr/>
            </a:pPr>
            <a:r>
              <a:rPr lang="en-US"/>
              <a:t>www.philadelphiafed.org</a:t>
            </a:r>
            <a:endParaRPr lang="en-US" dirty="0"/>
          </a:p>
        </p:txBody>
      </p:sp>
      <p:sp>
        <p:nvSpPr>
          <p:cNvPr id="6" name="Slide Number Placeholder 5">
            <a:extLst>
              <a:ext uri="{FF2B5EF4-FFF2-40B4-BE49-F238E27FC236}">
                <a16:creationId xmlns:a16="http://schemas.microsoft.com/office/drawing/2014/main" id="{C7105BA2-3789-43F1-97FE-E1B912490490}"/>
              </a:ext>
            </a:extLst>
          </p:cNvPr>
          <p:cNvSpPr>
            <a:spLocks noGrp="1"/>
          </p:cNvSpPr>
          <p:nvPr>
            <p:ph type="sldNum" sz="quarter" idx="11"/>
          </p:nvPr>
        </p:nvSpPr>
        <p:spPr/>
        <p:txBody>
          <a:bodyPr/>
          <a:lstStyle>
            <a:lvl1pPr>
              <a:defRPr/>
            </a:lvl1pPr>
          </a:lstStyle>
          <a:p>
            <a:fld id="{DE3A31A2-A3D7-4A0B-9853-32191BA06200}" type="slidenum">
              <a:rPr lang="en-US" altLang="en-US"/>
              <a:pPr/>
              <a:t>‹#›</a:t>
            </a:fld>
            <a:endParaRPr lang="en-US" altLang="en-US"/>
          </a:p>
        </p:txBody>
      </p:sp>
    </p:spTree>
    <p:extLst>
      <p:ext uri="{BB962C8B-B14F-4D97-AF65-F5344CB8AC3E}">
        <p14:creationId xmlns:p14="http://schemas.microsoft.com/office/powerpoint/2010/main" val="2734958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EBDFFE1-F270-4F0B-9384-95111BB759A8}"/>
              </a:ext>
            </a:extLst>
          </p:cNvPr>
          <p:cNvSpPr>
            <a:spLocks noGrp="1"/>
          </p:cNvSpPr>
          <p:nvPr>
            <p:ph type="title"/>
          </p:nvPr>
        </p:nvSpPr>
        <p:spPr bwMode="auto">
          <a:xfrm>
            <a:off x="609600" y="274638"/>
            <a:ext cx="78232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D279ABF-D753-4109-AD24-84D6B00F72BD}"/>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FBB8BC7-6784-48C1-8892-029A198EA32A}"/>
              </a:ext>
            </a:extLst>
          </p:cNvPr>
          <p:cNvSpPr>
            <a:spLocks noGrp="1"/>
          </p:cNvSpPr>
          <p:nvPr>
            <p:ph type="dt" sz="half" idx="2"/>
          </p:nvPr>
        </p:nvSpPr>
        <p:spPr>
          <a:xfrm>
            <a:off x="609600" y="6416676"/>
            <a:ext cx="4165600" cy="365125"/>
          </a:xfrm>
          <a:prstGeom prst="rect">
            <a:avLst/>
          </a:prstGeom>
        </p:spPr>
        <p:txBody>
          <a:bodyPr vert="horz" lIns="91440" tIns="45720" rIns="91440" bIns="45720" rtlCol="0" anchor="ctr"/>
          <a:lstStyle>
            <a:lvl1pPr algn="l" eaLnBrk="1" fontAlgn="auto" hangingPunct="1">
              <a:spcBef>
                <a:spcPts val="0"/>
              </a:spcBef>
              <a:spcAft>
                <a:spcPts val="0"/>
              </a:spcAft>
              <a:defRPr sz="1200" cap="none" baseline="0">
                <a:solidFill>
                  <a:schemeClr val="tx1">
                    <a:lumMod val="65000"/>
                    <a:lumOff val="35000"/>
                  </a:schemeClr>
                </a:solidFill>
                <a:latin typeface="GoudyOlSt BT" panose="02020502050305020303" pitchFamily="18" charset="0"/>
                <a:cs typeface="+mn-cs"/>
              </a:defRPr>
            </a:lvl1pPr>
          </a:lstStyle>
          <a:p>
            <a:pPr>
              <a:defRPr/>
            </a:pPr>
            <a:r>
              <a:rPr lang="en-US"/>
              <a:t>www.philadelphiafed.org</a:t>
            </a:r>
            <a:endParaRPr lang="en-US" dirty="0"/>
          </a:p>
        </p:txBody>
      </p:sp>
      <p:sp>
        <p:nvSpPr>
          <p:cNvPr id="6" name="Slide Number Placeholder 5">
            <a:extLst>
              <a:ext uri="{FF2B5EF4-FFF2-40B4-BE49-F238E27FC236}">
                <a16:creationId xmlns:a16="http://schemas.microsoft.com/office/drawing/2014/main" id="{911513DD-051B-4D3C-89AB-88B16586DC36}"/>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595959"/>
                </a:solidFill>
              </a:defRPr>
            </a:lvl1pPr>
          </a:lstStyle>
          <a:p>
            <a:fld id="{54FAC87A-BA3B-4751-84AC-D5431092314A}" type="slidenum">
              <a:rPr lang="en-US" altLang="en-US"/>
              <a:pPr/>
              <a:t>‹#›</a:t>
            </a:fld>
            <a:endParaRPr lang="en-US" altLang="en-US"/>
          </a:p>
        </p:txBody>
      </p:sp>
      <p:pic>
        <p:nvPicPr>
          <p:cNvPr id="1030" name="Picture 4">
            <a:extLst>
              <a:ext uri="{FF2B5EF4-FFF2-40B4-BE49-F238E27FC236}">
                <a16:creationId xmlns:a16="http://schemas.microsoft.com/office/drawing/2014/main" id="{788B644F-5490-4891-AFBE-D656706143DF}"/>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 y="1"/>
            <a:ext cx="12113684" cy="726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76" r:id="rId1"/>
    <p:sldLayoutId id="2147484268" r:id="rId2"/>
    <p:sldLayoutId id="2147484277" r:id="rId3"/>
    <p:sldLayoutId id="2147484269" r:id="rId4"/>
    <p:sldLayoutId id="2147484270" r:id="rId5"/>
    <p:sldLayoutId id="2147484278" r:id="rId6"/>
    <p:sldLayoutId id="2147484271" r:id="rId7"/>
    <p:sldLayoutId id="2147484272" r:id="rId8"/>
    <p:sldLayoutId id="2147484273" r:id="rId9"/>
    <p:sldLayoutId id="2147484274" r:id="rId10"/>
    <p:sldLayoutId id="2147484275" r:id="rId11"/>
    <p:sldLayoutId id="2147484279" r:id="rId12"/>
  </p:sldLayoutIdLst>
  <p:hf sldNum="0" hdr="0" ftr="0"/>
  <p:txStyles>
    <p:titleStyle>
      <a:lvl1pPr algn="l" rtl="0" eaLnBrk="0" fontAlgn="base" hangingPunct="0">
        <a:spcBef>
          <a:spcPct val="0"/>
        </a:spcBef>
        <a:spcAft>
          <a:spcPct val="0"/>
        </a:spcAft>
        <a:defRPr sz="3600" b="1" kern="1200">
          <a:solidFill>
            <a:srgbClr val="595959"/>
          </a:solidFill>
          <a:latin typeface="+mj-lt"/>
          <a:ea typeface="+mj-ea"/>
          <a:cs typeface="+mj-cs"/>
        </a:defRPr>
      </a:lvl1pPr>
      <a:lvl2pPr algn="l" rtl="0" eaLnBrk="0" fontAlgn="base" hangingPunct="0">
        <a:spcBef>
          <a:spcPct val="0"/>
        </a:spcBef>
        <a:spcAft>
          <a:spcPct val="0"/>
        </a:spcAft>
        <a:defRPr sz="3600" b="1">
          <a:solidFill>
            <a:srgbClr val="595959"/>
          </a:solidFill>
          <a:latin typeface="Calibri" panose="020F0502020204030204" pitchFamily="34" charset="0"/>
        </a:defRPr>
      </a:lvl2pPr>
      <a:lvl3pPr algn="l" rtl="0" eaLnBrk="0" fontAlgn="base" hangingPunct="0">
        <a:spcBef>
          <a:spcPct val="0"/>
        </a:spcBef>
        <a:spcAft>
          <a:spcPct val="0"/>
        </a:spcAft>
        <a:defRPr sz="3600" b="1">
          <a:solidFill>
            <a:srgbClr val="595959"/>
          </a:solidFill>
          <a:latin typeface="Calibri" panose="020F0502020204030204" pitchFamily="34" charset="0"/>
        </a:defRPr>
      </a:lvl3pPr>
      <a:lvl4pPr algn="l" rtl="0" eaLnBrk="0" fontAlgn="base" hangingPunct="0">
        <a:spcBef>
          <a:spcPct val="0"/>
        </a:spcBef>
        <a:spcAft>
          <a:spcPct val="0"/>
        </a:spcAft>
        <a:defRPr sz="3600" b="1">
          <a:solidFill>
            <a:srgbClr val="595959"/>
          </a:solidFill>
          <a:latin typeface="Calibri" panose="020F0502020204030204" pitchFamily="34" charset="0"/>
        </a:defRPr>
      </a:lvl4pPr>
      <a:lvl5pPr algn="l" rtl="0" eaLnBrk="0" fontAlgn="base" hangingPunct="0">
        <a:spcBef>
          <a:spcPct val="0"/>
        </a:spcBef>
        <a:spcAft>
          <a:spcPct val="0"/>
        </a:spcAft>
        <a:defRPr sz="3600" b="1">
          <a:solidFill>
            <a:srgbClr val="595959"/>
          </a:solidFill>
          <a:latin typeface="Calibri" panose="020F0502020204030204" pitchFamily="34" charset="0"/>
        </a:defRPr>
      </a:lvl5pPr>
      <a:lvl6pPr marL="457200" algn="l" rtl="0" fontAlgn="base">
        <a:spcBef>
          <a:spcPct val="0"/>
        </a:spcBef>
        <a:spcAft>
          <a:spcPct val="0"/>
        </a:spcAft>
        <a:defRPr sz="3600" b="1">
          <a:solidFill>
            <a:srgbClr val="595959"/>
          </a:solidFill>
          <a:latin typeface="Calibri" panose="020F0502020204030204" pitchFamily="34" charset="0"/>
        </a:defRPr>
      </a:lvl6pPr>
      <a:lvl7pPr marL="914400" algn="l" rtl="0" fontAlgn="base">
        <a:spcBef>
          <a:spcPct val="0"/>
        </a:spcBef>
        <a:spcAft>
          <a:spcPct val="0"/>
        </a:spcAft>
        <a:defRPr sz="3600" b="1">
          <a:solidFill>
            <a:srgbClr val="595959"/>
          </a:solidFill>
          <a:latin typeface="Calibri" panose="020F0502020204030204" pitchFamily="34" charset="0"/>
        </a:defRPr>
      </a:lvl7pPr>
      <a:lvl8pPr marL="1371600" algn="l" rtl="0" fontAlgn="base">
        <a:spcBef>
          <a:spcPct val="0"/>
        </a:spcBef>
        <a:spcAft>
          <a:spcPct val="0"/>
        </a:spcAft>
        <a:defRPr sz="3600" b="1">
          <a:solidFill>
            <a:srgbClr val="595959"/>
          </a:solidFill>
          <a:latin typeface="Calibri" panose="020F0502020204030204" pitchFamily="34" charset="0"/>
        </a:defRPr>
      </a:lvl8pPr>
      <a:lvl9pPr marL="1828800" algn="l" rtl="0" fontAlgn="base">
        <a:spcBef>
          <a:spcPct val="0"/>
        </a:spcBef>
        <a:spcAft>
          <a:spcPct val="0"/>
        </a:spcAft>
        <a:defRPr sz="3600" b="1">
          <a:solidFill>
            <a:srgbClr val="595959"/>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595959"/>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595959"/>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595959"/>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01226E0-C50E-49C6-B125-218920195EE1}"/>
              </a:ext>
            </a:extLst>
          </p:cNvPr>
          <p:cNvSpPr>
            <a:spLocks noGrp="1"/>
          </p:cNvSpPr>
          <p:nvPr>
            <p:ph type="subTitle" idx="1"/>
          </p:nvPr>
        </p:nvSpPr>
        <p:spPr>
          <a:xfrm>
            <a:off x="2209800" y="4495800"/>
            <a:ext cx="7162800" cy="762000"/>
          </a:xfrm>
        </p:spPr>
        <p:txBody>
          <a:bodyPr rtlCol="0">
            <a:noAutofit/>
          </a:bodyPr>
          <a:lstStyle/>
          <a:p>
            <a:pPr algn="ctr" eaLnBrk="1" fontAlgn="auto" hangingPunct="1">
              <a:spcAft>
                <a:spcPts val="0"/>
              </a:spcAft>
              <a:defRPr/>
            </a:pPr>
            <a:endParaRPr lang="en-US" sz="2400" dirty="0"/>
          </a:p>
          <a:p>
            <a:pPr algn="ctr" eaLnBrk="1" fontAlgn="auto" hangingPunct="1">
              <a:spcAft>
                <a:spcPts val="0"/>
              </a:spcAft>
              <a:defRPr/>
            </a:pPr>
            <a:r>
              <a:rPr lang="en-US" sz="2400" dirty="0"/>
              <a:t>Leonard Nakamura, Federal Reserve Bank of Philadelphia</a:t>
            </a:r>
            <a:br>
              <a:rPr lang="en-US" sz="2400" dirty="0"/>
            </a:br>
            <a:r>
              <a:rPr lang="en-US" sz="2400" dirty="0"/>
              <a:t>Brian </a:t>
            </a:r>
            <a:r>
              <a:rPr lang="en-US" sz="2400" dirty="0" err="1"/>
              <a:t>Sliker</a:t>
            </a:r>
            <a:r>
              <a:rPr lang="en-US" sz="2400" dirty="0"/>
              <a:t>, Bureau of Economic Analysis</a:t>
            </a:r>
          </a:p>
        </p:txBody>
      </p:sp>
      <p:sp>
        <p:nvSpPr>
          <p:cNvPr id="6148" name="TextBox 3">
            <a:extLst>
              <a:ext uri="{FF2B5EF4-FFF2-40B4-BE49-F238E27FC236}">
                <a16:creationId xmlns:a16="http://schemas.microsoft.com/office/drawing/2014/main" id="{8C2B1C61-0DED-4FCD-85DF-AB0484126EA6}"/>
              </a:ext>
            </a:extLst>
          </p:cNvPr>
          <p:cNvSpPr txBox="1">
            <a:spLocks noChangeArrowheads="1"/>
          </p:cNvSpPr>
          <p:nvPr/>
        </p:nvSpPr>
        <p:spPr bwMode="auto">
          <a:xfrm>
            <a:off x="1600200" y="6553201"/>
            <a:ext cx="906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rgbClr val="595959"/>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595959"/>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595959"/>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595959"/>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595959"/>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defRPr>
            </a:lvl9pPr>
          </a:lstStyle>
          <a:p>
            <a:pPr eaLnBrk="1" hangingPunct="1">
              <a:spcBef>
                <a:spcPct val="0"/>
              </a:spcBef>
              <a:buFontTx/>
              <a:buNone/>
            </a:pPr>
            <a:r>
              <a:rPr lang="en-US" altLang="en-US" sz="1200" i="1" dirty="0">
                <a:solidFill>
                  <a:srgbClr val="C58D01"/>
                </a:solidFill>
              </a:rPr>
              <a:t>* </a:t>
            </a:r>
            <a:r>
              <a:rPr lang="en-US" altLang="en-US" sz="1200" i="1" dirty="0">
                <a:solidFill>
                  <a:srgbClr val="C58D01"/>
                </a:solidFill>
                <a:latin typeface="Times New Roman" panose="02020603050405020304" pitchFamily="18" charset="0"/>
                <a:cs typeface="Times New Roman" panose="02020603050405020304" pitchFamily="18" charset="0"/>
              </a:rPr>
              <a:t>The views expressed today are my own and not necessarily those of the Federal Reserve Bank of Philadelphia , the Federal Reserve System., or the Bureau of Economic Analysis</a:t>
            </a:r>
            <a:endParaRPr lang="en-US" altLang="en-US" sz="1200" dirty="0">
              <a:solidFill>
                <a:srgbClr val="C58D01"/>
              </a:solidFill>
              <a:latin typeface="Times New Roman" panose="02020603050405020304" pitchFamily="18" charset="0"/>
              <a:cs typeface="Times New Roman" panose="02020603050405020304" pitchFamily="18" charset="0"/>
            </a:endParaRPr>
          </a:p>
        </p:txBody>
      </p:sp>
      <p:sp>
        <p:nvSpPr>
          <p:cNvPr id="5" name="Title 4">
            <a:extLst>
              <a:ext uri="{FF2B5EF4-FFF2-40B4-BE49-F238E27FC236}">
                <a16:creationId xmlns:a16="http://schemas.microsoft.com/office/drawing/2014/main" id="{22F9A819-C056-D945-808F-2CA8EC564C96}"/>
              </a:ext>
            </a:extLst>
          </p:cNvPr>
          <p:cNvSpPr>
            <a:spLocks noGrp="1"/>
          </p:cNvSpPr>
          <p:nvPr>
            <p:ph type="ctrTitle"/>
          </p:nvPr>
        </p:nvSpPr>
        <p:spPr>
          <a:xfrm>
            <a:off x="914400" y="1828800"/>
            <a:ext cx="10363200" cy="1771651"/>
          </a:xfrm>
        </p:spPr>
        <p:txBody>
          <a:bodyPr>
            <a:normAutofit fontScale="90000"/>
          </a:bodyPr>
          <a:lstStyle/>
          <a:p>
            <a:pPr algn="ctr"/>
            <a:br>
              <a:rPr lang="en-US" sz="3600" dirty="0"/>
            </a:br>
            <a:br>
              <a:rPr lang="en-US" sz="3600" dirty="0"/>
            </a:br>
            <a:br>
              <a:rPr lang="en-US" sz="3600" dirty="0"/>
            </a:br>
            <a:r>
              <a:rPr lang="en-US" sz="3600" dirty="0"/>
              <a:t>Climate Shocks in the Anthropocene Era:</a:t>
            </a:r>
            <a:br>
              <a:rPr lang="en-US" sz="3600" dirty="0"/>
            </a:br>
            <a:r>
              <a:rPr lang="en-US" sz="3600" dirty="0"/>
              <a:t>Should Net Domestic Product be Affected by Climate Disasters?</a:t>
            </a:r>
            <a:br>
              <a:rPr lang="en-US" dirty="0"/>
            </a:br>
            <a:br>
              <a:rPr lang="en-US" dirty="0"/>
            </a:br>
            <a:r>
              <a:rPr lang="en-US" sz="2700" b="0" dirty="0"/>
              <a:t>Hazards and Natural Capital Accounting Working Group</a:t>
            </a:r>
            <a:br>
              <a:rPr lang="en-US" sz="2700" b="0" dirty="0"/>
            </a:br>
            <a:r>
              <a:rPr lang="en-US" sz="2700" b="0" dirty="0"/>
              <a:t>November 7, 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3D52A-77BF-7C01-70EF-2C58C90576C5}"/>
              </a:ext>
            </a:extLst>
          </p:cNvPr>
          <p:cNvSpPr>
            <a:spLocks noGrp="1"/>
          </p:cNvSpPr>
          <p:nvPr>
            <p:ph type="title"/>
          </p:nvPr>
        </p:nvSpPr>
        <p:spPr/>
        <p:txBody>
          <a:bodyPr/>
          <a:lstStyle/>
          <a:p>
            <a:r>
              <a:rPr lang="en-US" dirty="0"/>
              <a:t>Poisson regression fits ten-year moving average much better</a:t>
            </a:r>
          </a:p>
        </p:txBody>
      </p:sp>
      <p:sp>
        <p:nvSpPr>
          <p:cNvPr id="3" name="Date Placeholder 2">
            <a:extLst>
              <a:ext uri="{FF2B5EF4-FFF2-40B4-BE49-F238E27FC236}">
                <a16:creationId xmlns:a16="http://schemas.microsoft.com/office/drawing/2014/main" id="{25AE33DC-F545-89D9-980B-9C47444D94DE}"/>
              </a:ext>
            </a:extLst>
          </p:cNvPr>
          <p:cNvSpPr>
            <a:spLocks noGrp="1"/>
          </p:cNvSpPr>
          <p:nvPr>
            <p:ph type="dt" sz="half" idx="10"/>
          </p:nvPr>
        </p:nvSpPr>
        <p:spPr/>
        <p:txBody>
          <a:bodyPr/>
          <a:lstStyle/>
          <a:p>
            <a:pPr>
              <a:defRPr/>
            </a:pPr>
            <a:r>
              <a:rPr lang="en-US"/>
              <a:t>www.philadelphiafed.org</a:t>
            </a:r>
          </a:p>
        </p:txBody>
      </p:sp>
      <p:pic>
        <p:nvPicPr>
          <p:cNvPr id="4" name="Picture 3">
            <a:extLst>
              <a:ext uri="{FF2B5EF4-FFF2-40B4-BE49-F238E27FC236}">
                <a16:creationId xmlns:a16="http://schemas.microsoft.com/office/drawing/2014/main" id="{1C06C26A-3FB3-020B-4B8B-950802947D0D}"/>
              </a:ext>
            </a:extLst>
          </p:cNvPr>
          <p:cNvPicPr>
            <a:picLocks noChangeAspect="1"/>
          </p:cNvPicPr>
          <p:nvPr/>
        </p:nvPicPr>
        <p:blipFill>
          <a:blip r:embed="rId3"/>
          <a:stretch>
            <a:fillRect/>
          </a:stretch>
        </p:blipFill>
        <p:spPr>
          <a:xfrm>
            <a:off x="2209800" y="1447800"/>
            <a:ext cx="8013700" cy="4968876"/>
          </a:xfrm>
          <a:prstGeom prst="rect">
            <a:avLst/>
          </a:prstGeom>
        </p:spPr>
      </p:pic>
    </p:spTree>
    <p:extLst>
      <p:ext uri="{BB962C8B-B14F-4D97-AF65-F5344CB8AC3E}">
        <p14:creationId xmlns:p14="http://schemas.microsoft.com/office/powerpoint/2010/main" val="2553769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5662B-DC82-6AD2-8B89-CFBFA8F4F4D4}"/>
              </a:ext>
            </a:extLst>
          </p:cNvPr>
          <p:cNvSpPr>
            <a:spLocks noGrp="1"/>
          </p:cNvSpPr>
          <p:nvPr>
            <p:ph type="title"/>
          </p:nvPr>
        </p:nvSpPr>
        <p:spPr>
          <a:xfrm>
            <a:off x="609600" y="274638"/>
            <a:ext cx="8458200" cy="792162"/>
          </a:xfrm>
        </p:spPr>
        <p:txBody>
          <a:bodyPr/>
          <a:lstStyle/>
          <a:p>
            <a:r>
              <a:rPr lang="en-US" dirty="0"/>
              <a:t>With climate change, extra impact on personal consumption expenditures (PCE)</a:t>
            </a:r>
          </a:p>
        </p:txBody>
      </p:sp>
      <p:sp>
        <p:nvSpPr>
          <p:cNvPr id="3" name="Content Placeholder 2">
            <a:extLst>
              <a:ext uri="{FF2B5EF4-FFF2-40B4-BE49-F238E27FC236}">
                <a16:creationId xmlns:a16="http://schemas.microsoft.com/office/drawing/2014/main" id="{8C160D1A-430C-3BFA-D825-B1DD154D2A88}"/>
              </a:ext>
            </a:extLst>
          </p:cNvPr>
          <p:cNvSpPr>
            <a:spLocks noGrp="1"/>
          </p:cNvSpPr>
          <p:nvPr>
            <p:ph idx="1"/>
          </p:nvPr>
        </p:nvSpPr>
        <p:spPr/>
        <p:txBody>
          <a:bodyPr/>
          <a:lstStyle/>
          <a:p>
            <a:r>
              <a:rPr lang="en-US" dirty="0"/>
              <a:t>Insurance rates have risen as insurers expect more losses </a:t>
            </a:r>
          </a:p>
          <a:p>
            <a:r>
              <a:rPr lang="en-US" dirty="0"/>
              <a:t>Presumably, other businesses and households come to expect higher risks of capital loss</a:t>
            </a:r>
          </a:p>
          <a:p>
            <a:pPr lvl="1"/>
            <a:r>
              <a:rPr lang="en-US" dirty="0"/>
              <a:t>Flood plain costs are reflected in home sales and prices  (Keys and Mulder, 2020)</a:t>
            </a:r>
          </a:p>
          <a:p>
            <a:r>
              <a:rPr lang="en-US" dirty="0"/>
              <a:t>A consumer’s net payments for insurance are equal to premiums paid less </a:t>
            </a:r>
            <a:r>
              <a:rPr lang="en-US" dirty="0" err="1"/>
              <a:t>insuror</a:t>
            </a:r>
            <a:r>
              <a:rPr lang="en-US" dirty="0"/>
              <a:t> payouts for losses</a:t>
            </a:r>
          </a:p>
          <a:p>
            <a:pPr lvl="1"/>
            <a:r>
              <a:rPr lang="en-US" dirty="0"/>
              <a:t>Need to calculate the trend in insurer payments to consumers for climate disasters,</a:t>
            </a:r>
          </a:p>
          <a:p>
            <a:endParaRPr lang="en-US" dirty="0"/>
          </a:p>
        </p:txBody>
      </p:sp>
      <p:sp>
        <p:nvSpPr>
          <p:cNvPr id="4" name="Date Placeholder 3">
            <a:extLst>
              <a:ext uri="{FF2B5EF4-FFF2-40B4-BE49-F238E27FC236}">
                <a16:creationId xmlns:a16="http://schemas.microsoft.com/office/drawing/2014/main" id="{BECECED8-6B5B-E0F0-40A6-B656BFB20E85}"/>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1602174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16D3D-7B4E-9E3A-1A30-128C5622396A}"/>
              </a:ext>
            </a:extLst>
          </p:cNvPr>
          <p:cNvSpPr>
            <a:spLocks noGrp="1"/>
          </p:cNvSpPr>
          <p:nvPr>
            <p:ph type="title"/>
          </p:nvPr>
        </p:nvSpPr>
        <p:spPr/>
        <p:txBody>
          <a:bodyPr/>
          <a:lstStyle/>
          <a:p>
            <a:r>
              <a:rPr lang="en-US" dirty="0"/>
              <a:t>PCE changes</a:t>
            </a:r>
          </a:p>
        </p:txBody>
      </p:sp>
      <p:sp>
        <p:nvSpPr>
          <p:cNvPr id="4" name="Content Placeholder 3">
            <a:extLst>
              <a:ext uri="{FF2B5EF4-FFF2-40B4-BE49-F238E27FC236}">
                <a16:creationId xmlns:a16="http://schemas.microsoft.com/office/drawing/2014/main" id="{39107748-59AB-63B6-69B0-A9C9BB608F6B}"/>
              </a:ext>
            </a:extLst>
          </p:cNvPr>
          <p:cNvSpPr>
            <a:spLocks noGrp="1"/>
          </p:cNvSpPr>
          <p:nvPr>
            <p:ph idx="1"/>
          </p:nvPr>
        </p:nvSpPr>
        <p:spPr/>
        <p:txBody>
          <a:bodyPr/>
          <a:lstStyle/>
          <a:p>
            <a:r>
              <a:rPr lang="en-US" dirty="0"/>
              <a:t>Personal consumption of property and casualty insurance is net of insurer payouts</a:t>
            </a:r>
          </a:p>
          <a:p>
            <a:pPr lvl="1"/>
            <a:r>
              <a:rPr lang="en-US" dirty="0"/>
              <a:t>But </a:t>
            </a:r>
            <a:r>
              <a:rPr lang="en-US" dirty="0" err="1"/>
              <a:t>insuror</a:t>
            </a:r>
            <a:r>
              <a:rPr lang="en-US" dirty="0"/>
              <a:t> payouts for catastrophes are assumed to be paid out over the next twenty years</a:t>
            </a:r>
          </a:p>
          <a:p>
            <a:pPr lvl="1"/>
            <a:r>
              <a:rPr lang="en-US" dirty="0"/>
              <a:t>That method is OK for trendless catastrophes, but goes off for trending catastrophes: should include the trend in insurer losses</a:t>
            </a:r>
          </a:p>
          <a:p>
            <a:pPr lvl="1"/>
            <a:r>
              <a:rPr lang="en-US" dirty="0"/>
              <a:t>That would then be a subtraction from personal consumption expenditure and thus from both GDP and NDP</a:t>
            </a:r>
          </a:p>
        </p:txBody>
      </p:sp>
      <p:sp>
        <p:nvSpPr>
          <p:cNvPr id="3" name="Date Placeholder 2">
            <a:extLst>
              <a:ext uri="{FF2B5EF4-FFF2-40B4-BE49-F238E27FC236}">
                <a16:creationId xmlns:a16="http://schemas.microsoft.com/office/drawing/2014/main" id="{110F66C4-70E3-1111-05AC-314C49AC752A}"/>
              </a:ext>
            </a:extLst>
          </p:cNvPr>
          <p:cNvSpPr>
            <a:spLocks noGrp="1"/>
          </p:cNvSpPr>
          <p:nvPr>
            <p:ph type="dt" sz="half" idx="10"/>
          </p:nvPr>
        </p:nvSpPr>
        <p:spPr/>
        <p:txBody>
          <a:bodyPr/>
          <a:lstStyle/>
          <a:p>
            <a:pPr>
              <a:defRPr/>
            </a:pPr>
            <a:r>
              <a:rPr lang="en-US"/>
              <a:t>www.philadelphiafed.org</a:t>
            </a:r>
          </a:p>
        </p:txBody>
      </p:sp>
    </p:spTree>
    <p:extLst>
      <p:ext uri="{BB962C8B-B14F-4D97-AF65-F5344CB8AC3E}">
        <p14:creationId xmlns:p14="http://schemas.microsoft.com/office/powerpoint/2010/main" val="14485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BDB4-0D45-D1A9-E795-FFA280650856}"/>
              </a:ext>
            </a:extLst>
          </p:cNvPr>
          <p:cNvSpPr>
            <a:spLocks noGrp="1"/>
          </p:cNvSpPr>
          <p:nvPr>
            <p:ph type="title"/>
          </p:nvPr>
        </p:nvSpPr>
        <p:spPr/>
        <p:txBody>
          <a:bodyPr/>
          <a:lstStyle/>
          <a:p>
            <a:r>
              <a:rPr lang="en-US" dirty="0"/>
              <a:t>HANC: going beyond what NOAA is already doing:</a:t>
            </a:r>
          </a:p>
        </p:txBody>
      </p:sp>
      <p:sp>
        <p:nvSpPr>
          <p:cNvPr id="3" name="Content Placeholder 2">
            <a:extLst>
              <a:ext uri="{FF2B5EF4-FFF2-40B4-BE49-F238E27FC236}">
                <a16:creationId xmlns:a16="http://schemas.microsoft.com/office/drawing/2014/main" id="{6D03AE66-1090-8E56-89C5-07E4427B0D16}"/>
              </a:ext>
            </a:extLst>
          </p:cNvPr>
          <p:cNvSpPr>
            <a:spLocks noGrp="1"/>
          </p:cNvSpPr>
          <p:nvPr>
            <p:ph idx="1"/>
          </p:nvPr>
        </p:nvSpPr>
        <p:spPr/>
        <p:txBody>
          <a:bodyPr/>
          <a:lstStyle/>
          <a:p>
            <a:r>
              <a:rPr lang="en-US" dirty="0"/>
              <a:t>Going beyond the NOAA data to harder to measure costs</a:t>
            </a:r>
          </a:p>
          <a:p>
            <a:pPr lvl="1"/>
            <a:r>
              <a:rPr lang="en-US" dirty="0"/>
              <a:t>Other costs to firms, households, governments, foreigners, other species, natural capital</a:t>
            </a:r>
          </a:p>
          <a:p>
            <a:r>
              <a:rPr lang="en-US" dirty="0"/>
              <a:t>Need to also figure out how these fit into Natural Capital measurement and other Beyond GDP measures (satellite accounts)</a:t>
            </a:r>
          </a:p>
          <a:p>
            <a:r>
              <a:rPr lang="en-US" dirty="0"/>
              <a:t>Need to set up a system for collection of this data</a:t>
            </a:r>
          </a:p>
        </p:txBody>
      </p:sp>
      <p:sp>
        <p:nvSpPr>
          <p:cNvPr id="4" name="Date Placeholder 3">
            <a:extLst>
              <a:ext uri="{FF2B5EF4-FFF2-40B4-BE49-F238E27FC236}">
                <a16:creationId xmlns:a16="http://schemas.microsoft.com/office/drawing/2014/main" id="{B11F2403-9DD6-A2F5-7242-A5B8F1E5FA99}"/>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1915679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E1ED8-F640-065C-566D-635E60079173}"/>
              </a:ext>
            </a:extLst>
          </p:cNvPr>
          <p:cNvSpPr>
            <a:spLocks noGrp="1"/>
          </p:cNvSpPr>
          <p:nvPr>
            <p:ph type="title"/>
          </p:nvPr>
        </p:nvSpPr>
        <p:spPr>
          <a:xfrm>
            <a:off x="609600" y="274638"/>
            <a:ext cx="8458200" cy="792162"/>
          </a:xfrm>
        </p:spPr>
        <p:txBody>
          <a:bodyPr/>
          <a:lstStyle/>
          <a:p>
            <a:r>
              <a:rPr lang="en-US" dirty="0"/>
              <a:t>Other climate disaster costs not included in these NOAA billion dollar data</a:t>
            </a:r>
          </a:p>
        </p:txBody>
      </p:sp>
      <p:sp>
        <p:nvSpPr>
          <p:cNvPr id="3" name="Content Placeholder 2">
            <a:extLst>
              <a:ext uri="{FF2B5EF4-FFF2-40B4-BE49-F238E27FC236}">
                <a16:creationId xmlns:a16="http://schemas.microsoft.com/office/drawing/2014/main" id="{60FE60F8-6516-4315-AD72-EE3D2466DD5A}"/>
              </a:ext>
            </a:extLst>
          </p:cNvPr>
          <p:cNvSpPr>
            <a:spLocks noGrp="1"/>
          </p:cNvSpPr>
          <p:nvPr>
            <p:ph idx="1"/>
          </p:nvPr>
        </p:nvSpPr>
        <p:spPr/>
        <p:txBody>
          <a:bodyPr/>
          <a:lstStyle/>
          <a:p>
            <a:r>
              <a:rPr lang="en-US" dirty="0"/>
              <a:t>Health costs (e.g. long-run impacts of smoke from fires) including psychological and hedonic stresses</a:t>
            </a:r>
          </a:p>
          <a:p>
            <a:pPr lvl="1"/>
            <a:r>
              <a:rPr lang="en-US" dirty="0"/>
              <a:t>Direct loss of life is available from NOAA but are not in dollar costs</a:t>
            </a:r>
          </a:p>
          <a:p>
            <a:r>
              <a:rPr lang="en-US" dirty="0"/>
              <a:t>Business disruptions (including downstream and upstream) and unemployment</a:t>
            </a:r>
          </a:p>
          <a:p>
            <a:r>
              <a:rPr lang="en-US" dirty="0"/>
              <a:t>Disaster management costs (firefighters, rescue, etc.) to governments and others</a:t>
            </a:r>
          </a:p>
          <a:p>
            <a:r>
              <a:rPr lang="en-US" dirty="0"/>
              <a:t>Environmental and biodiversity losses</a:t>
            </a:r>
          </a:p>
          <a:p>
            <a:r>
              <a:rPr lang="en-US" dirty="0"/>
              <a:t>Resilience and prevention costs (?)</a:t>
            </a:r>
          </a:p>
          <a:p>
            <a:endParaRPr lang="en-US" dirty="0"/>
          </a:p>
          <a:p>
            <a:endParaRPr lang="en-US" dirty="0"/>
          </a:p>
        </p:txBody>
      </p:sp>
      <p:sp>
        <p:nvSpPr>
          <p:cNvPr id="4" name="Date Placeholder 3">
            <a:extLst>
              <a:ext uri="{FF2B5EF4-FFF2-40B4-BE49-F238E27FC236}">
                <a16:creationId xmlns:a16="http://schemas.microsoft.com/office/drawing/2014/main" id="{F948C396-EC6E-7859-FA03-10D4F6238A1F}"/>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1995626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0C031-8724-0B99-E586-0F481CFCB9C0}"/>
              </a:ext>
            </a:extLst>
          </p:cNvPr>
          <p:cNvSpPr>
            <a:spLocks noGrp="1"/>
          </p:cNvSpPr>
          <p:nvPr>
            <p:ph type="title"/>
          </p:nvPr>
        </p:nvSpPr>
        <p:spPr/>
        <p:txBody>
          <a:bodyPr/>
          <a:lstStyle/>
          <a:p>
            <a:r>
              <a:rPr lang="en-US" dirty="0"/>
              <a:t>Relationship of additional costs to NDP and SEED Natural Capital</a:t>
            </a:r>
          </a:p>
        </p:txBody>
      </p:sp>
      <p:sp>
        <p:nvSpPr>
          <p:cNvPr id="3" name="Content Placeholder 2">
            <a:extLst>
              <a:ext uri="{FF2B5EF4-FFF2-40B4-BE49-F238E27FC236}">
                <a16:creationId xmlns:a16="http://schemas.microsoft.com/office/drawing/2014/main" id="{3E5F9B9E-E7B9-FB0B-CE47-E5521AF3B715}"/>
              </a:ext>
            </a:extLst>
          </p:cNvPr>
          <p:cNvSpPr>
            <a:spLocks noGrp="1"/>
          </p:cNvSpPr>
          <p:nvPr>
            <p:ph idx="1"/>
          </p:nvPr>
        </p:nvSpPr>
        <p:spPr/>
        <p:txBody>
          <a:bodyPr/>
          <a:lstStyle/>
          <a:p>
            <a:r>
              <a:rPr lang="en-US" sz="2800" dirty="0"/>
              <a:t>Health costs in general are not subtracted in NDP </a:t>
            </a:r>
          </a:p>
          <a:p>
            <a:pPr lvl="1"/>
            <a:r>
              <a:rPr lang="en-US" sz="2400" dirty="0"/>
              <a:t>Health outcomes satellite account?  Health consumption expenditures?</a:t>
            </a:r>
          </a:p>
          <a:p>
            <a:pPr lvl="1"/>
            <a:r>
              <a:rPr lang="en-US" sz="2400" dirty="0"/>
              <a:t>Expanded GDP? Wellbeing?</a:t>
            </a:r>
          </a:p>
          <a:p>
            <a:r>
              <a:rPr lang="en-US" sz="2800" dirty="0"/>
              <a:t>Business disruptions show up already as declines in NDP</a:t>
            </a:r>
          </a:p>
          <a:p>
            <a:r>
              <a:rPr lang="en-US" sz="2800" dirty="0"/>
              <a:t>Disaster management costs are already positives in NDP (not all are captured, but probably close enough)</a:t>
            </a:r>
          </a:p>
          <a:p>
            <a:r>
              <a:rPr lang="en-US" sz="2800" dirty="0"/>
              <a:t>Environmental and biodiversity losses are decreases in Natural Capital</a:t>
            </a:r>
          </a:p>
          <a:p>
            <a:pPr lvl="1"/>
            <a:r>
              <a:rPr lang="en-US" sz="2400" dirty="0"/>
              <a:t>A contribution to SEED Natural Capital measurement?</a:t>
            </a:r>
          </a:p>
          <a:p>
            <a:r>
              <a:rPr lang="en-US" sz="2800" dirty="0"/>
              <a:t>Resilience and prevention costs are positives in NDP</a:t>
            </a:r>
            <a:endParaRPr lang="en-US" dirty="0"/>
          </a:p>
          <a:p>
            <a:endParaRPr lang="en-US" dirty="0"/>
          </a:p>
          <a:p>
            <a:endParaRPr lang="en-US" dirty="0"/>
          </a:p>
        </p:txBody>
      </p:sp>
      <p:sp>
        <p:nvSpPr>
          <p:cNvPr id="4" name="Date Placeholder 3">
            <a:extLst>
              <a:ext uri="{FF2B5EF4-FFF2-40B4-BE49-F238E27FC236}">
                <a16:creationId xmlns:a16="http://schemas.microsoft.com/office/drawing/2014/main" id="{178BA389-FDAB-237A-D99B-9F4D2346B458}"/>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1336573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C60BC-A6E1-3DE1-B073-CE5B4E87C9AB}"/>
              </a:ext>
            </a:extLst>
          </p:cNvPr>
          <p:cNvSpPr>
            <a:spLocks noGrp="1"/>
          </p:cNvSpPr>
          <p:nvPr>
            <p:ph type="title"/>
          </p:nvPr>
        </p:nvSpPr>
        <p:spPr/>
        <p:txBody>
          <a:bodyPr/>
          <a:lstStyle/>
          <a:p>
            <a:r>
              <a:rPr lang="en-US" dirty="0"/>
              <a:t>Conclusion</a:t>
            </a:r>
          </a:p>
        </p:txBody>
      </p:sp>
      <p:sp>
        <p:nvSpPr>
          <p:cNvPr id="4" name="Content Placeholder 3">
            <a:extLst>
              <a:ext uri="{FF2B5EF4-FFF2-40B4-BE49-F238E27FC236}">
                <a16:creationId xmlns:a16="http://schemas.microsoft.com/office/drawing/2014/main" id="{81B21A2F-F78A-FD82-2BC4-6BA1336EC009}"/>
              </a:ext>
            </a:extLst>
          </p:cNvPr>
          <p:cNvSpPr>
            <a:spLocks noGrp="1"/>
          </p:cNvSpPr>
          <p:nvPr>
            <p:ph idx="1"/>
          </p:nvPr>
        </p:nvSpPr>
        <p:spPr/>
        <p:txBody>
          <a:bodyPr/>
          <a:lstStyle/>
          <a:p>
            <a:r>
              <a:rPr lang="en-US" dirty="0"/>
              <a:t>Climate change has created a strong trend in weather and climate disasters since 1980</a:t>
            </a:r>
          </a:p>
          <a:p>
            <a:r>
              <a:rPr lang="en-US" dirty="0"/>
              <a:t>If we include this trend in consumption of fixed capital, then Net Domestic Product and National Income are reduced by some $150 B annually, that is, between 0.5 and 1 percent.</a:t>
            </a:r>
          </a:p>
          <a:p>
            <a:r>
              <a:rPr lang="en-US" dirty="0"/>
              <a:t>Yet true costs are even larger!</a:t>
            </a:r>
          </a:p>
          <a:p>
            <a:r>
              <a:rPr lang="en-US" dirty="0"/>
              <a:t>Climate costs can be compared to costs of Inflation Reduction Act ($37 B annually)</a:t>
            </a:r>
          </a:p>
        </p:txBody>
      </p:sp>
      <p:sp>
        <p:nvSpPr>
          <p:cNvPr id="3" name="Date Placeholder 2">
            <a:extLst>
              <a:ext uri="{FF2B5EF4-FFF2-40B4-BE49-F238E27FC236}">
                <a16:creationId xmlns:a16="http://schemas.microsoft.com/office/drawing/2014/main" id="{BC77573B-F0CE-4146-1266-C875CCC8D44E}"/>
              </a:ext>
            </a:extLst>
          </p:cNvPr>
          <p:cNvSpPr>
            <a:spLocks noGrp="1"/>
          </p:cNvSpPr>
          <p:nvPr>
            <p:ph type="dt" sz="half" idx="10"/>
          </p:nvPr>
        </p:nvSpPr>
        <p:spPr/>
        <p:txBody>
          <a:bodyPr/>
          <a:lstStyle/>
          <a:p>
            <a:pPr>
              <a:defRPr/>
            </a:pPr>
            <a:r>
              <a:rPr lang="en-US"/>
              <a:t>www.philadelphiafed.org</a:t>
            </a:r>
          </a:p>
        </p:txBody>
      </p:sp>
    </p:spTree>
    <p:extLst>
      <p:ext uri="{BB962C8B-B14F-4D97-AF65-F5344CB8AC3E}">
        <p14:creationId xmlns:p14="http://schemas.microsoft.com/office/powerpoint/2010/main" val="3463770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9A646-CCFB-6B43-A4EF-306429BD28D9}"/>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E439110-444E-8A43-A74A-DFF9433279B7}"/>
              </a:ext>
            </a:extLst>
          </p:cNvPr>
          <p:cNvSpPr>
            <a:spLocks noGrp="1"/>
          </p:cNvSpPr>
          <p:nvPr>
            <p:ph idx="1"/>
          </p:nvPr>
        </p:nvSpPr>
        <p:spPr/>
        <p:txBody>
          <a:bodyPr/>
          <a:lstStyle/>
          <a:p>
            <a:r>
              <a:rPr lang="en-US" dirty="0"/>
              <a:t>In general, externalities such as climate change are not visible in National Income Accounts</a:t>
            </a:r>
          </a:p>
          <a:p>
            <a:r>
              <a:rPr lang="en-US" dirty="0"/>
              <a:t>The cost of climate and weather disasters in the US is rising faster than economic growth</a:t>
            </a:r>
          </a:p>
          <a:p>
            <a:pPr lvl="1"/>
            <a:r>
              <a:rPr lang="en-US" dirty="0"/>
              <a:t>In 2022, there were at least $170 billion of such costs as measured by Adam Smith and his group at NOAA</a:t>
            </a:r>
          </a:p>
          <a:p>
            <a:pPr lvl="1"/>
            <a:r>
              <a:rPr lang="en-US" dirty="0"/>
              <a:t>Most of this cost results from asset loss</a:t>
            </a:r>
          </a:p>
          <a:p>
            <a:r>
              <a:rPr lang="en-US" dirty="0"/>
              <a:t>We propose to add the expected value (trend) of these costs to consumption of fixed capital (CFC)</a:t>
            </a:r>
          </a:p>
          <a:p>
            <a:pPr lvl="1"/>
            <a:r>
              <a:rPr lang="en-US" dirty="0"/>
              <a:t>This does not affect GDP, but affects NDP</a:t>
            </a:r>
          </a:p>
          <a:p>
            <a:endParaRPr lang="en-US" dirty="0"/>
          </a:p>
        </p:txBody>
      </p:sp>
      <p:sp>
        <p:nvSpPr>
          <p:cNvPr id="4" name="Date Placeholder 3">
            <a:extLst>
              <a:ext uri="{FF2B5EF4-FFF2-40B4-BE49-F238E27FC236}">
                <a16:creationId xmlns:a16="http://schemas.microsoft.com/office/drawing/2014/main" id="{74E8B0EC-3755-AD4B-9A87-DC8F814ED613}"/>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2834055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AE345-BF13-4335-CB0C-741E59B6B329}"/>
              </a:ext>
            </a:extLst>
          </p:cNvPr>
          <p:cNvSpPr>
            <a:spLocks noGrp="1"/>
          </p:cNvSpPr>
          <p:nvPr>
            <p:ph type="title"/>
          </p:nvPr>
        </p:nvSpPr>
        <p:spPr/>
        <p:txBody>
          <a:bodyPr/>
          <a:lstStyle/>
          <a:p>
            <a:r>
              <a:rPr lang="en-US" dirty="0"/>
              <a:t>Real Cost of Weather and Climate Disasters Risen 5 X Since 1980</a:t>
            </a:r>
          </a:p>
        </p:txBody>
      </p:sp>
      <p:sp>
        <p:nvSpPr>
          <p:cNvPr id="4" name="Date Placeholder 3">
            <a:extLst>
              <a:ext uri="{FF2B5EF4-FFF2-40B4-BE49-F238E27FC236}">
                <a16:creationId xmlns:a16="http://schemas.microsoft.com/office/drawing/2014/main" id="{41C6279A-CB6D-42F7-1620-C5041CF5B0DE}"/>
              </a:ext>
            </a:extLst>
          </p:cNvPr>
          <p:cNvSpPr>
            <a:spLocks noGrp="1"/>
          </p:cNvSpPr>
          <p:nvPr>
            <p:ph type="dt" sz="half" idx="10"/>
          </p:nvPr>
        </p:nvSpPr>
        <p:spPr/>
        <p:txBody>
          <a:bodyPr/>
          <a:lstStyle/>
          <a:p>
            <a:pPr>
              <a:defRPr/>
            </a:pPr>
            <a:r>
              <a:rPr lang="en-US"/>
              <a:t>www.philadelphiafed.org</a:t>
            </a:r>
            <a:endParaRPr lang="en-US" dirty="0"/>
          </a:p>
        </p:txBody>
      </p:sp>
      <p:graphicFrame>
        <p:nvGraphicFramePr>
          <p:cNvPr id="5" name="Content Placeholder 4">
            <a:extLst>
              <a:ext uri="{FF2B5EF4-FFF2-40B4-BE49-F238E27FC236}">
                <a16:creationId xmlns:a16="http://schemas.microsoft.com/office/drawing/2014/main" id="{9557E468-9FF6-14ED-07F5-4E0624BBFC79}"/>
              </a:ext>
            </a:extLst>
          </p:cNvPr>
          <p:cNvGraphicFramePr>
            <a:graphicFrameLocks noGrp="1"/>
          </p:cNvGraphicFramePr>
          <p:nvPr>
            <p:ph idx="1"/>
          </p:nvPr>
        </p:nvGraphicFramePr>
        <p:xfrm>
          <a:off x="609600" y="1600200"/>
          <a:ext cx="109728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1067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FB4061-33A6-6954-4043-281CD22FB4FA}"/>
              </a:ext>
            </a:extLst>
          </p:cNvPr>
          <p:cNvSpPr>
            <a:spLocks noGrp="1"/>
          </p:cNvSpPr>
          <p:nvPr>
            <p:ph type="title"/>
          </p:nvPr>
        </p:nvSpPr>
        <p:spPr/>
        <p:txBody>
          <a:bodyPr/>
          <a:lstStyle/>
          <a:p>
            <a:r>
              <a:rPr lang="en-US" dirty="0"/>
              <a:t>Number and Costs of Disasters Rises Strongly by decade</a:t>
            </a:r>
          </a:p>
        </p:txBody>
      </p:sp>
      <p:sp>
        <p:nvSpPr>
          <p:cNvPr id="3" name="Date Placeholder 2">
            <a:extLst>
              <a:ext uri="{FF2B5EF4-FFF2-40B4-BE49-F238E27FC236}">
                <a16:creationId xmlns:a16="http://schemas.microsoft.com/office/drawing/2014/main" id="{9ECFEA3A-1968-D240-3B9D-BD24616DF041}"/>
              </a:ext>
            </a:extLst>
          </p:cNvPr>
          <p:cNvSpPr>
            <a:spLocks noGrp="1"/>
          </p:cNvSpPr>
          <p:nvPr>
            <p:ph type="dt" sz="half" idx="10"/>
          </p:nvPr>
        </p:nvSpPr>
        <p:spPr/>
        <p:txBody>
          <a:bodyPr/>
          <a:lstStyle/>
          <a:p>
            <a:pPr>
              <a:defRPr/>
            </a:pPr>
            <a:r>
              <a:rPr lang="en-US"/>
              <a:t>www.philadelphiafed.org</a:t>
            </a:r>
          </a:p>
        </p:txBody>
      </p:sp>
      <p:graphicFrame>
        <p:nvGraphicFramePr>
          <p:cNvPr id="9" name="Content Placeholder 8">
            <a:extLst>
              <a:ext uri="{FF2B5EF4-FFF2-40B4-BE49-F238E27FC236}">
                <a16:creationId xmlns:a16="http://schemas.microsoft.com/office/drawing/2014/main" id="{4AD3A999-8F45-C4E3-7429-3B3A404B5597}"/>
              </a:ext>
            </a:extLst>
          </p:cNvPr>
          <p:cNvGraphicFramePr>
            <a:graphicFrameLocks noGrp="1"/>
          </p:cNvGraphicFramePr>
          <p:nvPr>
            <p:ph idx="1"/>
          </p:nvPr>
        </p:nvGraphicFramePr>
        <p:xfrm>
          <a:off x="1219200" y="1828800"/>
          <a:ext cx="9525000" cy="4419600"/>
        </p:xfrm>
        <a:graphic>
          <a:graphicData uri="http://schemas.openxmlformats.org/drawingml/2006/table">
            <a:tbl>
              <a:tblPr firstRow="1" firstCol="1" bandRow="1">
                <a:tableStyleId>{5C22544A-7EE6-4342-B048-85BDC9FD1C3A}</a:tableStyleId>
              </a:tblPr>
              <a:tblGrid>
                <a:gridCol w="1645227">
                  <a:extLst>
                    <a:ext uri="{9D8B030D-6E8A-4147-A177-3AD203B41FA5}">
                      <a16:colId xmlns:a16="http://schemas.microsoft.com/office/drawing/2014/main" val="4150840271"/>
                    </a:ext>
                  </a:extLst>
                </a:gridCol>
                <a:gridCol w="2475481">
                  <a:extLst>
                    <a:ext uri="{9D8B030D-6E8A-4147-A177-3AD203B41FA5}">
                      <a16:colId xmlns:a16="http://schemas.microsoft.com/office/drawing/2014/main" val="823304116"/>
                    </a:ext>
                  </a:extLst>
                </a:gridCol>
                <a:gridCol w="2750535">
                  <a:extLst>
                    <a:ext uri="{9D8B030D-6E8A-4147-A177-3AD203B41FA5}">
                      <a16:colId xmlns:a16="http://schemas.microsoft.com/office/drawing/2014/main" val="774340657"/>
                    </a:ext>
                  </a:extLst>
                </a:gridCol>
                <a:gridCol w="2653757">
                  <a:extLst>
                    <a:ext uri="{9D8B030D-6E8A-4147-A177-3AD203B41FA5}">
                      <a16:colId xmlns:a16="http://schemas.microsoft.com/office/drawing/2014/main" val="2966839378"/>
                    </a:ext>
                  </a:extLst>
                </a:gridCol>
              </a:tblGrid>
              <a:tr h="1205345">
                <a:tc gridSpan="4">
                  <a:txBody>
                    <a:bodyPr/>
                    <a:lstStyle/>
                    <a:p>
                      <a:pPr marL="0" marR="0">
                        <a:spcBef>
                          <a:spcPts val="0"/>
                        </a:spcBef>
                        <a:spcAft>
                          <a:spcPts val="0"/>
                        </a:spcAft>
                      </a:pPr>
                      <a:r>
                        <a:rPr lang="en-US" sz="2000" dirty="0">
                          <a:effectLst/>
                        </a:rPr>
                        <a:t>Table 2. Decade Averages of U.S Billion Dollar Climate and Weather Disaster Events and Costs, 2022 dollars (based on CPI)</a:t>
                      </a:r>
                      <a:endParaRPr lang="en-US" sz="1200" dirty="0">
                        <a:effectLst/>
                        <a:latin typeface="Times New Roman" panose="02020603050405020304" pitchFamily="18" charset="0"/>
                        <a:ea typeface="Calibri" panose="020F0502020204030204" pitchFamily="34" charset="0"/>
                        <a:cs typeface="Times New Roman (Body CS)"/>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61068025"/>
                  </a:ext>
                </a:extLst>
              </a:tr>
              <a:tr h="1205345">
                <a:tc>
                  <a:txBody>
                    <a:bodyPr/>
                    <a:lstStyle/>
                    <a:p>
                      <a:pPr marL="0" marR="0">
                        <a:spcBef>
                          <a:spcPts val="0"/>
                        </a:spcBef>
                        <a:spcAft>
                          <a:spcPts val="0"/>
                        </a:spcAft>
                      </a:pPr>
                      <a:r>
                        <a:rPr lang="en-US" sz="2000">
                          <a:effectLst/>
                        </a:rPr>
                        <a:t>Decade</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spcBef>
                          <a:spcPts val="0"/>
                        </a:spcBef>
                        <a:spcAft>
                          <a:spcPts val="0"/>
                        </a:spcAft>
                      </a:pPr>
                      <a:r>
                        <a:rPr lang="en-US" sz="2000">
                          <a:effectLst/>
                        </a:rPr>
                        <a:t>Number of Billion Dollar Disasters </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spcBef>
                          <a:spcPts val="0"/>
                        </a:spcBef>
                        <a:spcAft>
                          <a:spcPts val="0"/>
                        </a:spcAft>
                      </a:pPr>
                      <a:r>
                        <a:rPr lang="en-US" sz="2000">
                          <a:effectLst/>
                        </a:rPr>
                        <a:t>Cost of Billion Dollar Disasters</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spcBef>
                          <a:spcPts val="0"/>
                        </a:spcBef>
                        <a:spcAft>
                          <a:spcPts val="0"/>
                        </a:spcAft>
                      </a:pPr>
                      <a:r>
                        <a:rPr lang="en-US" sz="2000">
                          <a:effectLst/>
                        </a:rPr>
                        <a:t>Cost per Disaster</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extLst>
                  <a:ext uri="{0D108BD9-81ED-4DB2-BD59-A6C34878D82A}">
                    <a16:rowId xmlns:a16="http://schemas.microsoft.com/office/drawing/2014/main" val="4268627318"/>
                  </a:ext>
                </a:extLst>
              </a:tr>
              <a:tr h="401782">
                <a:tc>
                  <a:txBody>
                    <a:bodyPr/>
                    <a:lstStyle/>
                    <a:p>
                      <a:pPr marL="0" marR="0">
                        <a:spcBef>
                          <a:spcPts val="0"/>
                        </a:spcBef>
                        <a:spcAft>
                          <a:spcPts val="0"/>
                        </a:spcAft>
                      </a:pPr>
                      <a:r>
                        <a:rPr lang="en-US" sz="2000">
                          <a:effectLst/>
                        </a:rPr>
                        <a:t>1980-89</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lgn="r">
                        <a:spcBef>
                          <a:spcPts val="0"/>
                        </a:spcBef>
                        <a:spcAft>
                          <a:spcPts val="0"/>
                        </a:spcAft>
                      </a:pPr>
                      <a:r>
                        <a:rPr lang="en-US" sz="2000">
                          <a:effectLst/>
                        </a:rPr>
                        <a:t>3.1</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20.5</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6.6</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extLst>
                  <a:ext uri="{0D108BD9-81ED-4DB2-BD59-A6C34878D82A}">
                    <a16:rowId xmlns:a16="http://schemas.microsoft.com/office/drawing/2014/main" val="548543625"/>
                  </a:ext>
                </a:extLst>
              </a:tr>
              <a:tr h="401782">
                <a:tc>
                  <a:txBody>
                    <a:bodyPr/>
                    <a:lstStyle/>
                    <a:p>
                      <a:pPr marL="0" marR="0">
                        <a:spcBef>
                          <a:spcPts val="0"/>
                        </a:spcBef>
                        <a:spcAft>
                          <a:spcPts val="0"/>
                        </a:spcAft>
                      </a:pPr>
                      <a:r>
                        <a:rPr lang="en-US" sz="2000">
                          <a:effectLst/>
                        </a:rPr>
                        <a:t>1990-99</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lgn="r">
                        <a:spcBef>
                          <a:spcPts val="0"/>
                        </a:spcBef>
                        <a:spcAft>
                          <a:spcPts val="0"/>
                        </a:spcAft>
                      </a:pPr>
                      <a:r>
                        <a:rPr lang="en-US" sz="2000">
                          <a:effectLst/>
                        </a:rPr>
                        <a:t>5.5</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31.4</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5.7</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extLst>
                  <a:ext uri="{0D108BD9-81ED-4DB2-BD59-A6C34878D82A}">
                    <a16:rowId xmlns:a16="http://schemas.microsoft.com/office/drawing/2014/main" val="3345924913"/>
                  </a:ext>
                </a:extLst>
              </a:tr>
              <a:tr h="401782">
                <a:tc>
                  <a:txBody>
                    <a:bodyPr/>
                    <a:lstStyle/>
                    <a:p>
                      <a:pPr marL="0" marR="0">
                        <a:spcBef>
                          <a:spcPts val="0"/>
                        </a:spcBef>
                        <a:spcAft>
                          <a:spcPts val="0"/>
                        </a:spcAft>
                      </a:pPr>
                      <a:r>
                        <a:rPr lang="en-US" sz="2000">
                          <a:effectLst/>
                        </a:rPr>
                        <a:t>2000-09</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lgn="r">
                        <a:spcBef>
                          <a:spcPts val="0"/>
                        </a:spcBef>
                        <a:spcAft>
                          <a:spcPts val="0"/>
                        </a:spcAft>
                      </a:pPr>
                      <a:r>
                        <a:rPr lang="en-US" sz="2000">
                          <a:effectLst/>
                        </a:rPr>
                        <a:t>6.7</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58.7</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8.8</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extLst>
                  <a:ext uri="{0D108BD9-81ED-4DB2-BD59-A6C34878D82A}">
                    <a16:rowId xmlns:a16="http://schemas.microsoft.com/office/drawing/2014/main" val="3978314556"/>
                  </a:ext>
                </a:extLst>
              </a:tr>
              <a:tr h="401782">
                <a:tc>
                  <a:txBody>
                    <a:bodyPr/>
                    <a:lstStyle/>
                    <a:p>
                      <a:pPr marL="0" marR="0">
                        <a:spcBef>
                          <a:spcPts val="0"/>
                        </a:spcBef>
                        <a:spcAft>
                          <a:spcPts val="0"/>
                        </a:spcAft>
                      </a:pPr>
                      <a:r>
                        <a:rPr lang="en-US" sz="2000">
                          <a:effectLst/>
                        </a:rPr>
                        <a:t>2010-19</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lgn="r">
                        <a:spcBef>
                          <a:spcPts val="0"/>
                        </a:spcBef>
                        <a:spcAft>
                          <a:spcPts val="0"/>
                        </a:spcAft>
                      </a:pPr>
                      <a:r>
                        <a:rPr lang="en-US" sz="2000">
                          <a:effectLst/>
                        </a:rPr>
                        <a:t>12.8</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93.6</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7.3</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extLst>
                  <a:ext uri="{0D108BD9-81ED-4DB2-BD59-A6C34878D82A}">
                    <a16:rowId xmlns:a16="http://schemas.microsoft.com/office/drawing/2014/main" val="739539239"/>
                  </a:ext>
                </a:extLst>
              </a:tr>
              <a:tr h="401782">
                <a:tc>
                  <a:txBody>
                    <a:bodyPr/>
                    <a:lstStyle/>
                    <a:p>
                      <a:pPr marL="0" marR="0">
                        <a:spcBef>
                          <a:spcPts val="0"/>
                        </a:spcBef>
                        <a:spcAft>
                          <a:spcPts val="0"/>
                        </a:spcAft>
                      </a:pPr>
                      <a:r>
                        <a:rPr lang="en-US" sz="2000">
                          <a:effectLst/>
                        </a:rPr>
                        <a:t>2013-22</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tc>
                <a:tc>
                  <a:txBody>
                    <a:bodyPr/>
                    <a:lstStyle/>
                    <a:p>
                      <a:pPr marL="0" marR="0" algn="r">
                        <a:spcBef>
                          <a:spcPts val="0"/>
                        </a:spcBef>
                        <a:spcAft>
                          <a:spcPts val="0"/>
                        </a:spcAft>
                      </a:pPr>
                      <a:r>
                        <a:rPr lang="en-US" sz="2000">
                          <a:effectLst/>
                        </a:rPr>
                        <a:t>15.2</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a:effectLst/>
                        </a:rPr>
                        <a:t>110.9</a:t>
                      </a:r>
                      <a:endParaRPr lang="en-US" sz="1200">
                        <a:effectLst/>
                        <a:latin typeface="Times New Roman" panose="02020603050405020304" pitchFamily="18" charset="0"/>
                        <a:ea typeface="Calibri" panose="020F0502020204030204" pitchFamily="34" charset="0"/>
                        <a:cs typeface="Times New Roman (Body CS)"/>
                      </a:endParaRPr>
                    </a:p>
                  </a:txBody>
                  <a:tcPr marL="68580" marR="68580" marT="0" marB="0" anchor="b"/>
                </a:tc>
                <a:tc>
                  <a:txBody>
                    <a:bodyPr/>
                    <a:lstStyle/>
                    <a:p>
                      <a:pPr marL="0" marR="0" algn="r">
                        <a:spcBef>
                          <a:spcPts val="0"/>
                        </a:spcBef>
                        <a:spcAft>
                          <a:spcPts val="0"/>
                        </a:spcAft>
                      </a:pPr>
                      <a:r>
                        <a:rPr lang="en-US" sz="2000" dirty="0">
                          <a:effectLst/>
                        </a:rPr>
                        <a:t>7.3</a:t>
                      </a:r>
                      <a:endParaRPr lang="en-US" sz="1200" dirty="0">
                        <a:effectLst/>
                        <a:latin typeface="Times New Roman" panose="02020603050405020304" pitchFamily="18" charset="0"/>
                        <a:ea typeface="Calibri" panose="020F0502020204030204" pitchFamily="34" charset="0"/>
                        <a:cs typeface="Times New Roman (Body CS)"/>
                      </a:endParaRPr>
                    </a:p>
                  </a:txBody>
                  <a:tcPr marL="68580" marR="68580" marT="0" marB="0" anchor="b"/>
                </a:tc>
                <a:extLst>
                  <a:ext uri="{0D108BD9-81ED-4DB2-BD59-A6C34878D82A}">
                    <a16:rowId xmlns:a16="http://schemas.microsoft.com/office/drawing/2014/main" val="3056823294"/>
                  </a:ext>
                </a:extLst>
              </a:tr>
            </a:tbl>
          </a:graphicData>
        </a:graphic>
      </p:graphicFrame>
    </p:spTree>
    <p:extLst>
      <p:ext uri="{BB962C8B-B14F-4D97-AF65-F5344CB8AC3E}">
        <p14:creationId xmlns:p14="http://schemas.microsoft.com/office/powerpoint/2010/main" val="1244580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89627-57E8-9350-7BE9-3A26DCEBECD6}"/>
              </a:ext>
            </a:extLst>
          </p:cNvPr>
          <p:cNvSpPr>
            <a:spLocks noGrp="1"/>
          </p:cNvSpPr>
          <p:nvPr>
            <p:ph type="title"/>
          </p:nvPr>
        </p:nvSpPr>
        <p:spPr/>
        <p:txBody>
          <a:bodyPr/>
          <a:lstStyle/>
          <a:p>
            <a:r>
              <a:rPr lang="en-US" dirty="0"/>
              <a:t>When capital losses are expected to increase, should we include in CFC?</a:t>
            </a:r>
          </a:p>
        </p:txBody>
      </p:sp>
      <p:sp>
        <p:nvSpPr>
          <p:cNvPr id="3" name="Content Placeholder 2">
            <a:extLst>
              <a:ext uri="{FF2B5EF4-FFF2-40B4-BE49-F238E27FC236}">
                <a16:creationId xmlns:a16="http://schemas.microsoft.com/office/drawing/2014/main" id="{7E2F46B1-607B-5E80-9BEB-3891F270DC12}"/>
              </a:ext>
            </a:extLst>
          </p:cNvPr>
          <p:cNvSpPr>
            <a:spLocks noGrp="1"/>
          </p:cNvSpPr>
          <p:nvPr>
            <p:ph idx="1"/>
          </p:nvPr>
        </p:nvSpPr>
        <p:spPr/>
        <p:txBody>
          <a:bodyPr/>
          <a:lstStyle/>
          <a:p>
            <a:r>
              <a:rPr lang="en-US" sz="2800" dirty="0"/>
              <a:t>In national accounts, catastrophic losses are not included in consumption of fixed capital (CFC) -- depreciation</a:t>
            </a:r>
          </a:p>
          <a:p>
            <a:pPr lvl="1"/>
            <a:r>
              <a:rPr lang="en-US" sz="2400" dirty="0"/>
              <a:t>Instead included in “other changes in the volume of assets”</a:t>
            </a:r>
          </a:p>
          <a:p>
            <a:pPr lvl="1"/>
            <a:r>
              <a:rPr lang="en-US" sz="2400" dirty="0"/>
              <a:t>But we argue systematic changes in the rate of catastrophic losses should be included in CFC, and thus subtracted from Net Domestic Product (NDP)</a:t>
            </a:r>
          </a:p>
          <a:p>
            <a:pPr lvl="1"/>
            <a:r>
              <a:rPr lang="en-US" sz="2400" dirty="0"/>
              <a:t>If these losses were not trending, this would not be necessary</a:t>
            </a:r>
          </a:p>
          <a:p>
            <a:r>
              <a:rPr lang="en-US" sz="2800" dirty="0"/>
              <a:t>But if we don’t add these costs in NDP, then our economy appears more sustainable than it really is</a:t>
            </a:r>
          </a:p>
          <a:p>
            <a:pPr lvl="1"/>
            <a:r>
              <a:rPr lang="en-US" sz="2400" dirty="0"/>
              <a:t>And adding it to depreciation makes the costs of climate more visible.</a:t>
            </a:r>
          </a:p>
          <a:p>
            <a:pPr lvl="1"/>
            <a:endParaRPr lang="en-US" sz="2400" dirty="0"/>
          </a:p>
        </p:txBody>
      </p:sp>
      <p:sp>
        <p:nvSpPr>
          <p:cNvPr id="4" name="Date Placeholder 3">
            <a:extLst>
              <a:ext uri="{FF2B5EF4-FFF2-40B4-BE49-F238E27FC236}">
                <a16:creationId xmlns:a16="http://schemas.microsoft.com/office/drawing/2014/main" id="{D84F8B2B-9F56-AE6D-C4DA-F9DF1AAC8562}"/>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346304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A31B2-100D-04F2-A639-E8BC277DE244}"/>
              </a:ext>
            </a:extLst>
          </p:cNvPr>
          <p:cNvSpPr>
            <a:spLocks noGrp="1"/>
          </p:cNvSpPr>
          <p:nvPr>
            <p:ph type="title"/>
          </p:nvPr>
        </p:nvSpPr>
        <p:spPr/>
        <p:txBody>
          <a:bodyPr/>
          <a:lstStyle/>
          <a:p>
            <a:r>
              <a:rPr lang="en-US" dirty="0"/>
              <a:t>National accountants don’t like putting catastrophes in national accounts </a:t>
            </a:r>
          </a:p>
        </p:txBody>
      </p:sp>
      <p:sp>
        <p:nvSpPr>
          <p:cNvPr id="3" name="Content Placeholder 2">
            <a:extLst>
              <a:ext uri="{FF2B5EF4-FFF2-40B4-BE49-F238E27FC236}">
                <a16:creationId xmlns:a16="http://schemas.microsoft.com/office/drawing/2014/main" id="{668C2F92-608E-3444-D06D-4C552DCF2932}"/>
              </a:ext>
            </a:extLst>
          </p:cNvPr>
          <p:cNvSpPr>
            <a:spLocks noGrp="1"/>
          </p:cNvSpPr>
          <p:nvPr>
            <p:ph idx="1"/>
          </p:nvPr>
        </p:nvSpPr>
        <p:spPr/>
        <p:txBody>
          <a:bodyPr/>
          <a:lstStyle/>
          <a:p>
            <a:r>
              <a:rPr lang="en-US" sz="2800" dirty="0"/>
              <a:t>Putting the catastrophic costs in NDP would cause large idiosyncratic movements in NDP</a:t>
            </a:r>
          </a:p>
          <a:p>
            <a:pPr lvl="1"/>
            <a:r>
              <a:rPr lang="en-US" sz="2400" dirty="0"/>
              <a:t>This would distort the relationship between NDP and, say, employment</a:t>
            </a:r>
          </a:p>
          <a:p>
            <a:r>
              <a:rPr lang="en-US" sz="2800" dirty="0" err="1"/>
              <a:t>Reinsdorf</a:t>
            </a:r>
            <a:r>
              <a:rPr lang="en-US" sz="2800" dirty="0"/>
              <a:t> et al argue (2017) that trends in financial capital losses should be included in losses in national accounts, even if we don’t put the actual losses in</a:t>
            </a:r>
          </a:p>
          <a:p>
            <a:pPr lvl="1"/>
            <a:r>
              <a:rPr lang="en-US" sz="2400" dirty="0"/>
              <a:t>Trends in financial losses are preferred to actual financial losses as that would distort NDP </a:t>
            </a:r>
            <a:endParaRPr lang="en-US" sz="2000" dirty="0"/>
          </a:p>
          <a:p>
            <a:endParaRPr lang="en-US" dirty="0"/>
          </a:p>
        </p:txBody>
      </p:sp>
      <p:sp>
        <p:nvSpPr>
          <p:cNvPr id="4" name="Date Placeholder 3">
            <a:extLst>
              <a:ext uri="{FF2B5EF4-FFF2-40B4-BE49-F238E27FC236}">
                <a16:creationId xmlns:a16="http://schemas.microsoft.com/office/drawing/2014/main" id="{1923C85F-2CE9-EE4C-582B-546DA9B68306}"/>
              </a:ext>
            </a:extLst>
          </p:cNvPr>
          <p:cNvSpPr>
            <a:spLocks noGrp="1"/>
          </p:cNvSpPr>
          <p:nvPr>
            <p:ph type="dt" sz="half" idx="10"/>
          </p:nvPr>
        </p:nvSpPr>
        <p:spPr/>
        <p:txBody>
          <a:bodyPr/>
          <a:lstStyle/>
          <a:p>
            <a:pPr>
              <a:defRPr/>
            </a:pPr>
            <a:r>
              <a:rPr lang="en-US"/>
              <a:t>www.philadelphiafed.org</a:t>
            </a:r>
            <a:endParaRPr lang="en-US" dirty="0"/>
          </a:p>
        </p:txBody>
      </p:sp>
    </p:spTree>
    <p:extLst>
      <p:ext uri="{BB962C8B-B14F-4D97-AF65-F5344CB8AC3E}">
        <p14:creationId xmlns:p14="http://schemas.microsoft.com/office/powerpoint/2010/main" val="4121049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CAA5C-4E8F-4CB1-4C5C-CBC029E891F0}"/>
              </a:ext>
            </a:extLst>
          </p:cNvPr>
          <p:cNvSpPr>
            <a:spLocks noGrp="1"/>
          </p:cNvSpPr>
          <p:nvPr>
            <p:ph type="title"/>
          </p:nvPr>
        </p:nvSpPr>
        <p:spPr/>
        <p:txBody>
          <a:bodyPr/>
          <a:lstStyle/>
          <a:p>
            <a:r>
              <a:rPr lang="en-US" dirty="0"/>
              <a:t>Measuring trends in annual total disaster costs</a:t>
            </a:r>
          </a:p>
        </p:txBody>
      </p:sp>
      <p:sp>
        <p:nvSpPr>
          <p:cNvPr id="4" name="Content Placeholder 3">
            <a:extLst>
              <a:ext uri="{FF2B5EF4-FFF2-40B4-BE49-F238E27FC236}">
                <a16:creationId xmlns:a16="http://schemas.microsoft.com/office/drawing/2014/main" id="{E6EAEC93-FB5D-2724-37B2-2C212933DFFC}"/>
              </a:ext>
            </a:extLst>
          </p:cNvPr>
          <p:cNvSpPr>
            <a:spLocks noGrp="1"/>
          </p:cNvSpPr>
          <p:nvPr>
            <p:ph idx="1"/>
          </p:nvPr>
        </p:nvSpPr>
        <p:spPr/>
        <p:txBody>
          <a:bodyPr/>
          <a:lstStyle/>
          <a:p>
            <a:r>
              <a:rPr lang="en-US" dirty="0"/>
              <a:t>Standard log trend regression:</a:t>
            </a:r>
          </a:p>
          <a:p>
            <a:pPr lvl="1"/>
            <a:r>
              <a:rPr lang="en-US" dirty="0"/>
              <a:t>Ln(</a:t>
            </a:r>
            <a:r>
              <a:rPr lang="en-US" dirty="0" err="1"/>
              <a:t>DisasterCost</a:t>
            </a:r>
            <a:r>
              <a:rPr lang="en-US" dirty="0"/>
              <a:t>) = a + b t + e</a:t>
            </a:r>
          </a:p>
          <a:p>
            <a:pPr lvl="1"/>
            <a:r>
              <a:rPr lang="en-US" dirty="0"/>
              <a:t>Problems: </a:t>
            </a:r>
          </a:p>
          <a:p>
            <a:pPr lvl="2"/>
            <a:r>
              <a:rPr lang="en-US" dirty="0"/>
              <a:t>DisasterCost</a:t>
            </a:r>
            <a:r>
              <a:rPr lang="en-US" baseline="-25000" dirty="0"/>
              <a:t>1987</a:t>
            </a:r>
            <a:r>
              <a:rPr lang="en-US" dirty="0"/>
              <a:t>= 0  </a:t>
            </a:r>
          </a:p>
          <a:p>
            <a:pPr lvl="2"/>
            <a:r>
              <a:rPr lang="en-US" dirty="0"/>
              <a:t>Can use ln(DisasterCost</a:t>
            </a:r>
            <a:r>
              <a:rPr lang="en-US" baseline="-25000" dirty="0"/>
              <a:t>1987</a:t>
            </a:r>
            <a:r>
              <a:rPr lang="en-US" dirty="0"/>
              <a:t>)= 0 or add 1987dummy</a:t>
            </a:r>
          </a:p>
          <a:p>
            <a:pPr lvl="2"/>
            <a:r>
              <a:rPr lang="en-US" dirty="0"/>
              <a:t>Expectation of logarithm not equal to log of expectation (bias)</a:t>
            </a:r>
          </a:p>
          <a:p>
            <a:r>
              <a:rPr lang="en-US" dirty="0"/>
              <a:t>Better solution: Regress in exponential form</a:t>
            </a:r>
          </a:p>
          <a:p>
            <a:pPr lvl="1"/>
            <a:r>
              <a:rPr lang="en-US" dirty="0" err="1"/>
              <a:t>DisasterCost</a:t>
            </a:r>
            <a:r>
              <a:rPr lang="en-US" dirty="0"/>
              <a:t> = exp(a + </a:t>
            </a:r>
            <a:r>
              <a:rPr lang="en-US" dirty="0" err="1"/>
              <a:t>bt</a:t>
            </a:r>
            <a:r>
              <a:rPr lang="en-US" dirty="0"/>
              <a:t>) + e </a:t>
            </a:r>
          </a:p>
          <a:p>
            <a:pPr lvl="1"/>
            <a:r>
              <a:rPr lang="en-US" dirty="0"/>
              <a:t>Handily solved with Poisson pseudo-maximum likelihood regression</a:t>
            </a:r>
          </a:p>
        </p:txBody>
      </p:sp>
      <p:sp>
        <p:nvSpPr>
          <p:cNvPr id="3" name="Date Placeholder 2">
            <a:extLst>
              <a:ext uri="{FF2B5EF4-FFF2-40B4-BE49-F238E27FC236}">
                <a16:creationId xmlns:a16="http://schemas.microsoft.com/office/drawing/2014/main" id="{447B0A8B-9844-2951-C6A2-190B140D53AE}"/>
              </a:ext>
            </a:extLst>
          </p:cNvPr>
          <p:cNvSpPr>
            <a:spLocks noGrp="1"/>
          </p:cNvSpPr>
          <p:nvPr>
            <p:ph type="dt" sz="half" idx="10"/>
          </p:nvPr>
        </p:nvSpPr>
        <p:spPr/>
        <p:txBody>
          <a:bodyPr/>
          <a:lstStyle/>
          <a:p>
            <a:pPr>
              <a:defRPr/>
            </a:pPr>
            <a:r>
              <a:rPr lang="en-US"/>
              <a:t>www.philadelphiafed.org</a:t>
            </a:r>
          </a:p>
        </p:txBody>
      </p:sp>
    </p:spTree>
    <p:extLst>
      <p:ext uri="{BB962C8B-B14F-4D97-AF65-F5344CB8AC3E}">
        <p14:creationId xmlns:p14="http://schemas.microsoft.com/office/powerpoint/2010/main" val="1136969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56FB45A-DE24-DAF7-BF27-DBA4CF51805A}"/>
              </a:ext>
            </a:extLst>
          </p:cNvPr>
          <p:cNvSpPr>
            <a:spLocks noGrp="1"/>
          </p:cNvSpPr>
          <p:nvPr>
            <p:ph type="title"/>
          </p:nvPr>
        </p:nvSpPr>
        <p:spPr/>
        <p:txBody>
          <a:bodyPr/>
          <a:lstStyle/>
          <a:p>
            <a:r>
              <a:rPr lang="en-US" dirty="0"/>
              <a:t>Biased log regression with dummy has trend coefficient of 5.3 % annual growth</a:t>
            </a:r>
          </a:p>
        </p:txBody>
      </p:sp>
      <p:sp>
        <p:nvSpPr>
          <p:cNvPr id="4" name="Date Placeholder 3">
            <a:extLst>
              <a:ext uri="{FF2B5EF4-FFF2-40B4-BE49-F238E27FC236}">
                <a16:creationId xmlns:a16="http://schemas.microsoft.com/office/drawing/2014/main" id="{6D67EFFB-DAA3-CE60-31B5-AF2DA7637BC8}"/>
              </a:ext>
            </a:extLst>
          </p:cNvPr>
          <p:cNvSpPr>
            <a:spLocks noGrp="1"/>
          </p:cNvSpPr>
          <p:nvPr>
            <p:ph type="dt" sz="half" idx="10"/>
          </p:nvPr>
        </p:nvSpPr>
        <p:spPr/>
        <p:txBody>
          <a:bodyPr/>
          <a:lstStyle/>
          <a:p>
            <a:pPr>
              <a:defRPr/>
            </a:pPr>
            <a:r>
              <a:rPr lang="en-US"/>
              <a:t>www.philadelphiafed.org</a:t>
            </a:r>
            <a:endParaRPr lang="en-US" dirty="0"/>
          </a:p>
        </p:txBody>
      </p:sp>
      <p:pic>
        <p:nvPicPr>
          <p:cNvPr id="8" name="Picture 7">
            <a:extLst>
              <a:ext uri="{FF2B5EF4-FFF2-40B4-BE49-F238E27FC236}">
                <a16:creationId xmlns:a16="http://schemas.microsoft.com/office/drawing/2014/main" id="{A9005C9F-C913-F31A-3FB3-10F5EF20DAF3}"/>
              </a:ext>
            </a:extLst>
          </p:cNvPr>
          <p:cNvPicPr>
            <a:picLocks noChangeAspect="1"/>
          </p:cNvPicPr>
          <p:nvPr/>
        </p:nvPicPr>
        <p:blipFill>
          <a:blip r:embed="rId3"/>
          <a:stretch>
            <a:fillRect/>
          </a:stretch>
        </p:blipFill>
        <p:spPr>
          <a:xfrm>
            <a:off x="914401" y="1177844"/>
            <a:ext cx="9690804" cy="5238832"/>
          </a:xfrm>
          <a:prstGeom prst="rect">
            <a:avLst/>
          </a:prstGeom>
        </p:spPr>
      </p:pic>
    </p:spTree>
    <p:extLst>
      <p:ext uri="{BB962C8B-B14F-4D97-AF65-F5344CB8AC3E}">
        <p14:creationId xmlns:p14="http://schemas.microsoft.com/office/powerpoint/2010/main" val="803947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E5FCDFE-847C-E242-42A3-3D18DA6C7E41}"/>
              </a:ext>
            </a:extLst>
          </p:cNvPr>
          <p:cNvSpPr>
            <a:spLocks noGrp="1"/>
          </p:cNvSpPr>
          <p:nvPr>
            <p:ph type="title"/>
          </p:nvPr>
        </p:nvSpPr>
        <p:spPr/>
        <p:txBody>
          <a:bodyPr/>
          <a:lstStyle/>
          <a:p>
            <a:r>
              <a:rPr lang="en-US" dirty="0"/>
              <a:t>Poisson trends = 5.5 % annually trend in disaster costs</a:t>
            </a:r>
          </a:p>
        </p:txBody>
      </p:sp>
      <p:sp>
        <p:nvSpPr>
          <p:cNvPr id="4" name="Date Placeholder 3">
            <a:extLst>
              <a:ext uri="{FF2B5EF4-FFF2-40B4-BE49-F238E27FC236}">
                <a16:creationId xmlns:a16="http://schemas.microsoft.com/office/drawing/2014/main" id="{EE63154B-A293-7CD6-997B-DE95612E28E3}"/>
              </a:ext>
            </a:extLst>
          </p:cNvPr>
          <p:cNvSpPr>
            <a:spLocks noGrp="1"/>
          </p:cNvSpPr>
          <p:nvPr>
            <p:ph type="dt" sz="half" idx="10"/>
          </p:nvPr>
        </p:nvSpPr>
        <p:spPr/>
        <p:txBody>
          <a:bodyPr/>
          <a:lstStyle/>
          <a:p>
            <a:pPr>
              <a:defRPr/>
            </a:pPr>
            <a:r>
              <a:rPr lang="en-US"/>
              <a:t>www.philadelphiafed.org</a:t>
            </a:r>
            <a:endParaRPr lang="en-US" dirty="0"/>
          </a:p>
        </p:txBody>
      </p:sp>
      <p:pic>
        <p:nvPicPr>
          <p:cNvPr id="8" name="Picture 7">
            <a:extLst>
              <a:ext uri="{FF2B5EF4-FFF2-40B4-BE49-F238E27FC236}">
                <a16:creationId xmlns:a16="http://schemas.microsoft.com/office/drawing/2014/main" id="{F8BE12BB-9FB3-E521-D85A-8F863624052B}"/>
              </a:ext>
            </a:extLst>
          </p:cNvPr>
          <p:cNvPicPr>
            <a:picLocks noChangeAspect="1"/>
          </p:cNvPicPr>
          <p:nvPr/>
        </p:nvPicPr>
        <p:blipFill>
          <a:blip r:embed="rId3"/>
          <a:stretch>
            <a:fillRect/>
          </a:stretch>
        </p:blipFill>
        <p:spPr>
          <a:xfrm>
            <a:off x="1524001" y="1387231"/>
            <a:ext cx="10032148" cy="4784969"/>
          </a:xfrm>
          <a:prstGeom prst="rect">
            <a:avLst/>
          </a:prstGeom>
        </p:spPr>
      </p:pic>
    </p:spTree>
    <p:extLst>
      <p:ext uri="{BB962C8B-B14F-4D97-AF65-F5344CB8AC3E}">
        <p14:creationId xmlns:p14="http://schemas.microsoft.com/office/powerpoint/2010/main" val="3716320439"/>
      </p:ext>
    </p:extLst>
  </p:cSld>
  <p:clrMapOvr>
    <a:masterClrMapping/>
  </p:clrMapOvr>
</p:sld>
</file>

<file path=ppt/theme/theme1.xml><?xml version="1.0" encoding="utf-8"?>
<a:theme xmlns:a="http://schemas.openxmlformats.org/drawingml/2006/main" name="FRBP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730313-CDBD-405D-8770-4EF9EEB52890}"/>
</file>

<file path=customXml/itemProps2.xml><?xml version="1.0" encoding="utf-8"?>
<ds:datastoreItem xmlns:ds="http://schemas.openxmlformats.org/officeDocument/2006/customXml" ds:itemID="{FBAC5C1C-093F-4314-82A2-814C2D7637D9}"/>
</file>

<file path=customXml/itemProps3.xml><?xml version="1.0" encoding="utf-8"?>
<ds:datastoreItem xmlns:ds="http://schemas.openxmlformats.org/officeDocument/2006/customXml" ds:itemID="{CB670A5B-A3A3-44AA-B1C1-75AA68F0BB55}"/>
</file>

<file path=docProps/app.xml><?xml version="1.0" encoding="utf-8"?>
<Properties xmlns="http://schemas.openxmlformats.org/officeDocument/2006/extended-properties" xmlns:vt="http://schemas.openxmlformats.org/officeDocument/2006/docPropsVTypes">
  <Template>FRBP 2015</Template>
  <TotalTime>39231</TotalTime>
  <Words>2645</Words>
  <Application>Microsoft Macintosh PowerPoint</Application>
  <PresentationFormat>Widescreen</PresentationFormat>
  <Paragraphs>179</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GoudyOlSt BT</vt:lpstr>
      <vt:lpstr>Times New Roman</vt:lpstr>
      <vt:lpstr>FRBP 2015</vt:lpstr>
      <vt:lpstr>   Climate Shocks in the Anthropocene Era: Should Net Domestic Product be Affected by Climate Disasters?  Hazards and Natural Capital Accounting Working Group November 7, 2023</vt:lpstr>
      <vt:lpstr>INTRODUCTION</vt:lpstr>
      <vt:lpstr>Real Cost of Weather and Climate Disasters Risen 5 X Since 1980</vt:lpstr>
      <vt:lpstr>Number and Costs of Disasters Rises Strongly by decade</vt:lpstr>
      <vt:lpstr>When capital losses are expected to increase, should we include in CFC?</vt:lpstr>
      <vt:lpstr>National accountants don’t like putting catastrophes in national accounts </vt:lpstr>
      <vt:lpstr>Measuring trends in annual total disaster costs</vt:lpstr>
      <vt:lpstr>Biased log regression with dummy has trend coefficient of 5.3 % annual growth</vt:lpstr>
      <vt:lpstr>Poisson trends = 5.5 % annually trend in disaster costs</vt:lpstr>
      <vt:lpstr>Poisson regression fits ten-year moving average much better</vt:lpstr>
      <vt:lpstr>With climate change, extra impact on personal consumption expenditures (PCE)</vt:lpstr>
      <vt:lpstr>PCE changes</vt:lpstr>
      <vt:lpstr>HANC: going beyond what NOAA is already doing:</vt:lpstr>
      <vt:lpstr>Other climate disaster costs not included in these NOAA billion dollar data</vt:lpstr>
      <vt:lpstr>Relationship of additional costs to NDP and SEED Natural Capital</vt:lpstr>
      <vt:lpstr>Conclusion</vt:lpstr>
    </vt:vector>
  </TitlesOfParts>
  <Company>Federal Reserve 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Hallowell, Dianne</dc:creator>
  <cp:lastModifiedBy>LEONARD NAKAMURA</cp:lastModifiedBy>
  <cp:revision>806</cp:revision>
  <cp:lastPrinted>2023-11-06T20:23:52Z</cp:lastPrinted>
  <dcterms:created xsi:type="dcterms:W3CDTF">2014-07-03T15:49:20Z</dcterms:created>
  <dcterms:modified xsi:type="dcterms:W3CDTF">2023-11-06T20:52:12Z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afa18de5-9603-40a0-8159-c1c214297ff6</vt:lpwstr>
  </property>
  <property fmtid="{D5CDD505-2E9C-101B-9397-08002B2CF9AE}" pid="3" name="MSIP_Label_65269c60-0483-4c57-9e8c-3779d6900235_Enabled">
    <vt:lpwstr>true</vt:lpwstr>
  </property>
  <property fmtid="{D5CDD505-2E9C-101B-9397-08002B2CF9AE}" pid="4" name="MSIP_Label_65269c60-0483-4c57-9e8c-3779d6900235_SetDate">
    <vt:lpwstr>2023-10-25T17:13:46Z</vt:lpwstr>
  </property>
  <property fmtid="{D5CDD505-2E9C-101B-9397-08002B2CF9AE}" pid="5" name="MSIP_Label_65269c60-0483-4c57-9e8c-3779d6900235_Method">
    <vt:lpwstr>Privileged</vt:lpwstr>
  </property>
  <property fmtid="{D5CDD505-2E9C-101B-9397-08002B2CF9AE}" pid="6" name="MSIP_Label_65269c60-0483-4c57-9e8c-3779d6900235_Name">
    <vt:lpwstr>65269c60-0483-4c57-9e8c-3779d6900235</vt:lpwstr>
  </property>
  <property fmtid="{D5CDD505-2E9C-101B-9397-08002B2CF9AE}" pid="7" name="MSIP_Label_65269c60-0483-4c57-9e8c-3779d6900235_SiteId">
    <vt:lpwstr>b397c653-5b19-463f-b9fc-af658ded9128</vt:lpwstr>
  </property>
  <property fmtid="{D5CDD505-2E9C-101B-9397-08002B2CF9AE}" pid="8" name="MSIP_Label_65269c60-0483-4c57-9e8c-3779d6900235_ActionId">
    <vt:lpwstr>ca9e0539-f051-4920-aa1a-db5b596138d2</vt:lpwstr>
  </property>
  <property fmtid="{D5CDD505-2E9C-101B-9397-08002B2CF9AE}" pid="9" name="MSIP_Label_65269c60-0483-4c57-9e8c-3779d6900235_ContentBits">
    <vt:lpwstr>0</vt:lpwstr>
  </property>
  <property fmtid="{D5CDD505-2E9C-101B-9397-08002B2CF9AE}" pid="10" name="ContentTypeId">
    <vt:lpwstr>0x0101007070499787F7DF4FBC4BC74C3B0DF53A</vt:lpwstr>
  </property>
</Properties>
</file>