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3"/>
  </p:notesMasterIdLst>
  <p:sldIdLst>
    <p:sldId id="286" r:id="rId5"/>
    <p:sldId id="287" r:id="rId6"/>
    <p:sldId id="346" r:id="rId7"/>
    <p:sldId id="352" r:id="rId8"/>
    <p:sldId id="337" r:id="rId9"/>
    <p:sldId id="288" r:id="rId10"/>
    <p:sldId id="332" r:id="rId11"/>
    <p:sldId id="353" r:id="rId12"/>
    <p:sldId id="261" r:id="rId13"/>
    <p:sldId id="333" r:id="rId14"/>
    <p:sldId id="334" r:id="rId15"/>
    <p:sldId id="354" r:id="rId16"/>
    <p:sldId id="306" r:id="rId17"/>
    <p:sldId id="298" r:id="rId18"/>
    <p:sldId id="308" r:id="rId19"/>
    <p:sldId id="309" r:id="rId20"/>
    <p:sldId id="356" r:id="rId21"/>
    <p:sldId id="321" r:id="rId22"/>
    <p:sldId id="355" r:id="rId23"/>
    <p:sldId id="335" r:id="rId24"/>
    <p:sldId id="340" r:id="rId25"/>
    <p:sldId id="341" r:id="rId26"/>
    <p:sldId id="342" r:id="rId27"/>
    <p:sldId id="358" r:id="rId28"/>
    <p:sldId id="343" r:id="rId29"/>
    <p:sldId id="266" r:id="rId30"/>
    <p:sldId id="359" r:id="rId31"/>
    <p:sldId id="267" r:id="rId32"/>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19" autoAdjust="0"/>
    <p:restoredTop sz="70858" autoAdjust="0"/>
  </p:normalViewPr>
  <p:slideViewPr>
    <p:cSldViewPr snapToGrid="0">
      <p:cViewPr varScale="1">
        <p:scale>
          <a:sx n="51" d="100"/>
          <a:sy n="51" d="100"/>
        </p:scale>
        <p:origin x="1428"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charts/_rels/chart1.xml.rels><?xml version="1.0" encoding="UTF-8" standalone="yes"?>
<Relationships xmlns="http://schemas.openxmlformats.org/package/2006/relationships"><Relationship Id="rId3" Type="http://schemas.openxmlformats.org/officeDocument/2006/relationships/oleObject" Target="file:///\\It171oafs-oa12\CES_Share\CES_New_Folder_Structure\RESEARCH\Climate\Presentations\AERE\justice40_migration.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It171oafs-oa12\CES_Share\CES_New_Folder_Structure\RESEARCH\Climate\Presentations\AERE\justice40_migration.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a:t>Destination</a:t>
            </a:r>
            <a:r>
              <a:rPr lang="en-US" baseline="0" dirty="0"/>
              <a:t> Neighborhoods of Original Residents of Justice40 Vulnerable Tracts</a:t>
            </a:r>
            <a:endParaRPr lang="en-US" dirty="0"/>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Sheet1!$A$4</c:f>
              <c:strCache>
                <c:ptCount val="1"/>
                <c:pt idx="0">
                  <c:v>Different Vulnerable Tract in 2015</c:v>
                </c:pt>
              </c:strCache>
            </c:strRef>
          </c:tx>
          <c:spPr>
            <a:solidFill>
              <a:schemeClr val="accent2">
                <a:shade val="76000"/>
              </a:schemeClr>
            </a:solidFill>
            <a:ln>
              <a:noFill/>
            </a:ln>
            <a:effectLst/>
          </c:spPr>
          <c:invertIfNegative val="0"/>
          <c:cat>
            <c:strRef>
              <c:f>Sheet1!$B$1:$D$1</c:f>
              <c:strCache>
                <c:ptCount val="3"/>
                <c:pt idx="0">
                  <c:v>Overall</c:v>
                </c:pt>
                <c:pt idx="1">
                  <c:v>White</c:v>
                </c:pt>
                <c:pt idx="2">
                  <c:v>Black</c:v>
                </c:pt>
              </c:strCache>
            </c:strRef>
          </c:cat>
          <c:val>
            <c:numRef>
              <c:f>Sheet1!$B$4:$D$4</c:f>
              <c:numCache>
                <c:formatCode>General</c:formatCode>
                <c:ptCount val="3"/>
                <c:pt idx="0">
                  <c:v>21.1</c:v>
                </c:pt>
                <c:pt idx="1">
                  <c:v>11.84</c:v>
                </c:pt>
                <c:pt idx="2">
                  <c:v>30.58</c:v>
                </c:pt>
              </c:numCache>
            </c:numRef>
          </c:val>
          <c:extLst>
            <c:ext xmlns:c16="http://schemas.microsoft.com/office/drawing/2014/chart" uri="{C3380CC4-5D6E-409C-BE32-E72D297353CC}">
              <c16:uniqueId val="{00000000-2D32-44B5-BCB2-931752011430}"/>
            </c:ext>
          </c:extLst>
        </c:ser>
        <c:ser>
          <c:idx val="1"/>
          <c:order val="1"/>
          <c:tx>
            <c:strRef>
              <c:f>Sheet1!$A$5</c:f>
              <c:strCache>
                <c:ptCount val="1"/>
                <c:pt idx="0">
                  <c:v>Different Non-Vulnerable Tract in 2015</c:v>
                </c:pt>
              </c:strCache>
            </c:strRef>
          </c:tx>
          <c:spPr>
            <a:solidFill>
              <a:schemeClr val="accent2">
                <a:tint val="77000"/>
              </a:schemeClr>
            </a:solidFill>
            <a:ln>
              <a:noFill/>
            </a:ln>
            <a:effectLst/>
          </c:spPr>
          <c:invertIfNegative val="0"/>
          <c:cat>
            <c:strRef>
              <c:f>Sheet1!$B$1:$D$1</c:f>
              <c:strCache>
                <c:ptCount val="3"/>
                <c:pt idx="0">
                  <c:v>Overall</c:v>
                </c:pt>
                <c:pt idx="1">
                  <c:v>White</c:v>
                </c:pt>
                <c:pt idx="2">
                  <c:v>Black</c:v>
                </c:pt>
              </c:strCache>
            </c:strRef>
          </c:cat>
          <c:val>
            <c:numRef>
              <c:f>Sheet1!$B$5:$D$5</c:f>
              <c:numCache>
                <c:formatCode>General</c:formatCode>
                <c:ptCount val="3"/>
                <c:pt idx="0">
                  <c:v>18.47</c:v>
                </c:pt>
                <c:pt idx="1">
                  <c:v>21.81</c:v>
                </c:pt>
                <c:pt idx="2">
                  <c:v>16.14</c:v>
                </c:pt>
              </c:numCache>
            </c:numRef>
          </c:val>
          <c:extLst>
            <c:ext xmlns:c16="http://schemas.microsoft.com/office/drawing/2014/chart" uri="{C3380CC4-5D6E-409C-BE32-E72D297353CC}">
              <c16:uniqueId val="{00000001-2D32-44B5-BCB2-931752011430}"/>
            </c:ext>
          </c:extLst>
        </c:ser>
        <c:dLbls>
          <c:showLegendKey val="0"/>
          <c:showVal val="0"/>
          <c:showCatName val="0"/>
          <c:showSerName val="0"/>
          <c:showPercent val="0"/>
          <c:showBubbleSize val="0"/>
        </c:dLbls>
        <c:gapWidth val="219"/>
        <c:overlap val="-27"/>
        <c:axId val="107108704"/>
        <c:axId val="107096640"/>
      </c:barChart>
      <c:catAx>
        <c:axId val="1071087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7096640"/>
        <c:crosses val="autoZero"/>
        <c:auto val="1"/>
        <c:lblAlgn val="ctr"/>
        <c:lblOffset val="100"/>
        <c:noMultiLvlLbl val="0"/>
      </c:catAx>
      <c:valAx>
        <c:axId val="1070966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710870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ysClr val="window" lastClr="FFFFFF"/>
    </a:solidFill>
    <a:ln w="9525" cap="flat" cmpd="sng" algn="ctr">
      <a:solidFill>
        <a:schemeClr val="tx1">
          <a:lumMod val="15000"/>
          <a:lumOff val="85000"/>
        </a:schemeClr>
      </a:solid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Migration of Original Residents  of Justice40 Vulnerable Tracts in 2010</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Sheet1!$A$2</c:f>
              <c:strCache>
                <c:ptCount val="1"/>
                <c:pt idx="0">
                  <c:v>Same Tract in 2015</c:v>
                </c:pt>
              </c:strCache>
            </c:strRef>
          </c:tx>
          <c:spPr>
            <a:solidFill>
              <a:schemeClr val="accent1"/>
            </a:solidFill>
            <a:ln>
              <a:noFill/>
            </a:ln>
            <a:effectLst/>
          </c:spPr>
          <c:invertIfNegative val="0"/>
          <c:cat>
            <c:strRef>
              <c:f>Sheet1!$B$1:$D$1</c:f>
              <c:strCache>
                <c:ptCount val="3"/>
                <c:pt idx="0">
                  <c:v>Overall</c:v>
                </c:pt>
                <c:pt idx="1">
                  <c:v>White</c:v>
                </c:pt>
                <c:pt idx="2">
                  <c:v>Black</c:v>
                </c:pt>
              </c:strCache>
            </c:strRef>
          </c:cat>
          <c:val>
            <c:numRef>
              <c:f>Sheet1!$B$2:$D$2</c:f>
              <c:numCache>
                <c:formatCode>General</c:formatCode>
                <c:ptCount val="3"/>
                <c:pt idx="0">
                  <c:v>60.44</c:v>
                </c:pt>
                <c:pt idx="1">
                  <c:v>66.349999999999994</c:v>
                </c:pt>
                <c:pt idx="2">
                  <c:v>53.28</c:v>
                </c:pt>
              </c:numCache>
            </c:numRef>
          </c:val>
          <c:extLst>
            <c:ext xmlns:c16="http://schemas.microsoft.com/office/drawing/2014/chart" uri="{C3380CC4-5D6E-409C-BE32-E72D297353CC}">
              <c16:uniqueId val="{00000000-824C-40F1-8A06-4279EE3DCC73}"/>
            </c:ext>
          </c:extLst>
        </c:ser>
        <c:ser>
          <c:idx val="1"/>
          <c:order val="1"/>
          <c:tx>
            <c:strRef>
              <c:f>Sheet1!$A$3</c:f>
              <c:strCache>
                <c:ptCount val="1"/>
                <c:pt idx="0">
                  <c:v>Different Tract in 2015</c:v>
                </c:pt>
              </c:strCache>
            </c:strRef>
          </c:tx>
          <c:spPr>
            <a:solidFill>
              <a:schemeClr val="accent2"/>
            </a:solidFill>
            <a:ln>
              <a:noFill/>
            </a:ln>
            <a:effectLst/>
          </c:spPr>
          <c:invertIfNegative val="0"/>
          <c:cat>
            <c:strRef>
              <c:f>Sheet1!$B$1:$D$1</c:f>
              <c:strCache>
                <c:ptCount val="3"/>
                <c:pt idx="0">
                  <c:v>Overall</c:v>
                </c:pt>
                <c:pt idx="1">
                  <c:v>White</c:v>
                </c:pt>
                <c:pt idx="2">
                  <c:v>Black</c:v>
                </c:pt>
              </c:strCache>
            </c:strRef>
          </c:cat>
          <c:val>
            <c:numRef>
              <c:f>Sheet1!$B$3:$D$3</c:f>
              <c:numCache>
                <c:formatCode>General</c:formatCode>
                <c:ptCount val="3"/>
                <c:pt idx="0">
                  <c:v>39.56</c:v>
                </c:pt>
                <c:pt idx="1">
                  <c:v>33.65</c:v>
                </c:pt>
                <c:pt idx="2">
                  <c:v>46.72</c:v>
                </c:pt>
              </c:numCache>
            </c:numRef>
          </c:val>
          <c:extLst>
            <c:ext xmlns:c16="http://schemas.microsoft.com/office/drawing/2014/chart" uri="{C3380CC4-5D6E-409C-BE32-E72D297353CC}">
              <c16:uniqueId val="{00000001-824C-40F1-8A06-4279EE3DCC73}"/>
            </c:ext>
          </c:extLst>
        </c:ser>
        <c:dLbls>
          <c:showLegendKey val="0"/>
          <c:showVal val="0"/>
          <c:showCatName val="0"/>
          <c:showSerName val="0"/>
          <c:showPercent val="0"/>
          <c:showBubbleSize val="0"/>
        </c:dLbls>
        <c:gapWidth val="219"/>
        <c:axId val="45576944"/>
        <c:axId val="45568208"/>
        <c:extLst>
          <c:ext xmlns:c15="http://schemas.microsoft.com/office/drawing/2012/chart" uri="{02D57815-91ED-43cb-92C2-25804820EDAC}">
            <c15:filteredBarSeries>
              <c15:ser>
                <c:idx val="2"/>
                <c:order val="2"/>
                <c:tx>
                  <c:strRef>
                    <c:extLst>
                      <c:ext uri="{02D57815-91ED-43cb-92C2-25804820EDAC}">
                        <c15:formulaRef>
                          <c15:sqref>Sheet1!$A$4</c15:sqref>
                        </c15:formulaRef>
                      </c:ext>
                    </c:extLst>
                    <c:strCache>
                      <c:ptCount val="1"/>
                      <c:pt idx="0">
                        <c:v>Different Vulnerable Tract in 2015</c:v>
                      </c:pt>
                    </c:strCache>
                  </c:strRef>
                </c:tx>
                <c:spPr>
                  <a:solidFill>
                    <a:schemeClr val="accent3"/>
                  </a:solidFill>
                  <a:ln>
                    <a:noFill/>
                  </a:ln>
                  <a:effectLst/>
                </c:spPr>
                <c:invertIfNegative val="0"/>
                <c:cat>
                  <c:strRef>
                    <c:extLst>
                      <c:ext uri="{02D57815-91ED-43cb-92C2-25804820EDAC}">
                        <c15:formulaRef>
                          <c15:sqref>Sheet1!$B$1:$D$1</c15:sqref>
                        </c15:formulaRef>
                      </c:ext>
                    </c:extLst>
                    <c:strCache>
                      <c:ptCount val="3"/>
                      <c:pt idx="0">
                        <c:v>Overall</c:v>
                      </c:pt>
                      <c:pt idx="1">
                        <c:v>White</c:v>
                      </c:pt>
                      <c:pt idx="2">
                        <c:v>Black</c:v>
                      </c:pt>
                    </c:strCache>
                  </c:strRef>
                </c:cat>
                <c:val>
                  <c:numRef>
                    <c:extLst>
                      <c:ext uri="{02D57815-91ED-43cb-92C2-25804820EDAC}">
                        <c15:formulaRef>
                          <c15:sqref>Sheet1!$B$4:$D$4</c15:sqref>
                        </c15:formulaRef>
                      </c:ext>
                    </c:extLst>
                    <c:numCache>
                      <c:formatCode>General</c:formatCode>
                      <c:ptCount val="3"/>
                      <c:pt idx="0">
                        <c:v>21.1</c:v>
                      </c:pt>
                      <c:pt idx="1">
                        <c:v>11.84</c:v>
                      </c:pt>
                      <c:pt idx="2">
                        <c:v>30.58</c:v>
                      </c:pt>
                    </c:numCache>
                  </c:numRef>
                </c:val>
                <c:extLst>
                  <c:ext xmlns:c16="http://schemas.microsoft.com/office/drawing/2014/chart" uri="{C3380CC4-5D6E-409C-BE32-E72D297353CC}">
                    <c16:uniqueId val="{00000002-824C-40F1-8A06-4279EE3DCC73}"/>
                  </c:ext>
                </c:extLst>
              </c15:ser>
            </c15:filteredBarSeries>
            <c15:filteredBarSeries>
              <c15:ser>
                <c:idx val="3"/>
                <c:order val="3"/>
                <c:tx>
                  <c:strRef>
                    <c:extLst xmlns:c15="http://schemas.microsoft.com/office/drawing/2012/chart">
                      <c:ext xmlns:c15="http://schemas.microsoft.com/office/drawing/2012/chart" uri="{02D57815-91ED-43cb-92C2-25804820EDAC}">
                        <c15:formulaRef>
                          <c15:sqref>Sheet1!$A$5</c15:sqref>
                        </c15:formulaRef>
                      </c:ext>
                    </c:extLst>
                    <c:strCache>
                      <c:ptCount val="1"/>
                      <c:pt idx="0">
                        <c:v>Different Non-Vulnerable Tract in 2015</c:v>
                      </c:pt>
                    </c:strCache>
                  </c:strRef>
                </c:tx>
                <c:spPr>
                  <a:solidFill>
                    <a:schemeClr val="accent4"/>
                  </a:solidFill>
                  <a:ln>
                    <a:noFill/>
                  </a:ln>
                  <a:effectLst/>
                </c:spPr>
                <c:invertIfNegative val="0"/>
                <c:cat>
                  <c:strRef>
                    <c:extLst xmlns:c15="http://schemas.microsoft.com/office/drawing/2012/chart">
                      <c:ext xmlns:c15="http://schemas.microsoft.com/office/drawing/2012/chart" uri="{02D57815-91ED-43cb-92C2-25804820EDAC}">
                        <c15:formulaRef>
                          <c15:sqref>Sheet1!$B$1:$D$1</c15:sqref>
                        </c15:formulaRef>
                      </c:ext>
                    </c:extLst>
                    <c:strCache>
                      <c:ptCount val="3"/>
                      <c:pt idx="0">
                        <c:v>Overall</c:v>
                      </c:pt>
                      <c:pt idx="1">
                        <c:v>White</c:v>
                      </c:pt>
                      <c:pt idx="2">
                        <c:v>Black</c:v>
                      </c:pt>
                    </c:strCache>
                  </c:strRef>
                </c:cat>
                <c:val>
                  <c:numRef>
                    <c:extLst xmlns:c15="http://schemas.microsoft.com/office/drawing/2012/chart">
                      <c:ext xmlns:c15="http://schemas.microsoft.com/office/drawing/2012/chart" uri="{02D57815-91ED-43cb-92C2-25804820EDAC}">
                        <c15:formulaRef>
                          <c15:sqref>Sheet1!$B$5:$D$5</c15:sqref>
                        </c15:formulaRef>
                      </c:ext>
                    </c:extLst>
                    <c:numCache>
                      <c:formatCode>General</c:formatCode>
                      <c:ptCount val="3"/>
                      <c:pt idx="0">
                        <c:v>18.47</c:v>
                      </c:pt>
                      <c:pt idx="1">
                        <c:v>21.81</c:v>
                      </c:pt>
                      <c:pt idx="2">
                        <c:v>16.14</c:v>
                      </c:pt>
                    </c:numCache>
                  </c:numRef>
                </c:val>
                <c:extLst xmlns:c15="http://schemas.microsoft.com/office/drawing/2012/chart">
                  <c:ext xmlns:c16="http://schemas.microsoft.com/office/drawing/2014/chart" uri="{C3380CC4-5D6E-409C-BE32-E72D297353CC}">
                    <c16:uniqueId val="{00000003-824C-40F1-8A06-4279EE3DCC73}"/>
                  </c:ext>
                </c:extLst>
              </c15:ser>
            </c15:filteredBarSeries>
          </c:ext>
        </c:extLst>
      </c:barChart>
      <c:catAx>
        <c:axId val="455769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5568208"/>
        <c:crosses val="autoZero"/>
        <c:auto val="1"/>
        <c:lblAlgn val="ctr"/>
        <c:lblOffset val="100"/>
        <c:noMultiLvlLbl val="0"/>
      </c:catAx>
      <c:valAx>
        <c:axId val="455682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557694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5">
  <a:schemeClr val="accent2"/>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EA235F9E-7F22-46ED-A69C-0DF20990157C}" type="datetimeFigureOut">
              <a:rPr lang="en-US" smtClean="0"/>
              <a:t>10/30/2023</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F6A33367-C7DD-4070-8A8A-4A94FB71ED67}" type="slidenum">
              <a:rPr lang="en-US" smtClean="0"/>
              <a:t>‹#›</a:t>
            </a:fld>
            <a:endParaRPr lang="en-US"/>
          </a:p>
        </p:txBody>
      </p:sp>
    </p:spTree>
    <p:extLst>
      <p:ext uri="{BB962C8B-B14F-4D97-AF65-F5344CB8AC3E}">
        <p14:creationId xmlns:p14="http://schemas.microsoft.com/office/powerpoint/2010/main" val="37988597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A33367-C7DD-4070-8A8A-4A94FB71ED67}" type="slidenum">
              <a:rPr lang="en-US" smtClean="0"/>
              <a:t>1</a:t>
            </a:fld>
            <a:endParaRPr lang="en-US"/>
          </a:p>
        </p:txBody>
      </p:sp>
    </p:spTree>
    <p:extLst>
      <p:ext uri="{BB962C8B-B14F-4D97-AF65-F5344CB8AC3E}">
        <p14:creationId xmlns:p14="http://schemas.microsoft.com/office/powerpoint/2010/main" val="34747262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A33367-C7DD-4070-8A8A-4A94FB71ED67}" type="slidenum">
              <a:rPr lang="en-US" smtClean="0"/>
              <a:t>28</a:t>
            </a:fld>
            <a:endParaRPr lang="en-US"/>
          </a:p>
        </p:txBody>
      </p:sp>
    </p:spTree>
    <p:extLst>
      <p:ext uri="{BB962C8B-B14F-4D97-AF65-F5344CB8AC3E}">
        <p14:creationId xmlns:p14="http://schemas.microsoft.com/office/powerpoint/2010/main" val="13808400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A33367-C7DD-4070-8A8A-4A94FB71ED67}" type="slidenum">
              <a:rPr lang="en-US" smtClean="0"/>
              <a:t>3</a:t>
            </a:fld>
            <a:endParaRPr lang="en-US"/>
          </a:p>
        </p:txBody>
      </p:sp>
    </p:spTree>
    <p:extLst>
      <p:ext uri="{BB962C8B-B14F-4D97-AF65-F5344CB8AC3E}">
        <p14:creationId xmlns:p14="http://schemas.microsoft.com/office/powerpoint/2010/main" val="14933033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A33367-C7DD-4070-8A8A-4A94FB71ED67}" type="slidenum">
              <a:rPr lang="en-US" smtClean="0"/>
              <a:t>6</a:t>
            </a:fld>
            <a:endParaRPr lang="en-US"/>
          </a:p>
        </p:txBody>
      </p:sp>
    </p:spTree>
    <p:extLst>
      <p:ext uri="{BB962C8B-B14F-4D97-AF65-F5344CB8AC3E}">
        <p14:creationId xmlns:p14="http://schemas.microsoft.com/office/powerpoint/2010/main" val="5344403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A33367-C7DD-4070-8A8A-4A94FB71ED67}" type="slidenum">
              <a:rPr lang="en-US" smtClean="0"/>
              <a:t>7</a:t>
            </a:fld>
            <a:endParaRPr lang="en-US"/>
          </a:p>
        </p:txBody>
      </p:sp>
    </p:spTree>
    <p:extLst>
      <p:ext uri="{BB962C8B-B14F-4D97-AF65-F5344CB8AC3E}">
        <p14:creationId xmlns:p14="http://schemas.microsoft.com/office/powerpoint/2010/main" val="10097072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A33367-C7DD-4070-8A8A-4A94FB71ED67}" type="slidenum">
              <a:rPr lang="en-US" smtClean="0"/>
              <a:t>15</a:t>
            </a:fld>
            <a:endParaRPr lang="en-US"/>
          </a:p>
        </p:txBody>
      </p:sp>
    </p:spTree>
    <p:extLst>
      <p:ext uri="{BB962C8B-B14F-4D97-AF65-F5344CB8AC3E}">
        <p14:creationId xmlns:p14="http://schemas.microsoft.com/office/powerpoint/2010/main" val="17877514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A33367-C7DD-4070-8A8A-4A94FB71ED67}" type="slidenum">
              <a:rPr lang="en-US" smtClean="0"/>
              <a:t>16</a:t>
            </a:fld>
            <a:endParaRPr lang="en-US"/>
          </a:p>
        </p:txBody>
      </p:sp>
    </p:spTree>
    <p:extLst>
      <p:ext uri="{BB962C8B-B14F-4D97-AF65-F5344CB8AC3E}">
        <p14:creationId xmlns:p14="http://schemas.microsoft.com/office/powerpoint/2010/main" val="22886921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A33367-C7DD-4070-8A8A-4A94FB71ED67}" type="slidenum">
              <a:rPr lang="en-US" smtClean="0"/>
              <a:t>20</a:t>
            </a:fld>
            <a:endParaRPr lang="en-US"/>
          </a:p>
        </p:txBody>
      </p:sp>
    </p:spTree>
    <p:extLst>
      <p:ext uri="{BB962C8B-B14F-4D97-AF65-F5344CB8AC3E}">
        <p14:creationId xmlns:p14="http://schemas.microsoft.com/office/powerpoint/2010/main" val="25193178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A33367-C7DD-4070-8A8A-4A94FB71ED67}" type="slidenum">
              <a:rPr lang="en-US" smtClean="0"/>
              <a:t>23</a:t>
            </a:fld>
            <a:endParaRPr lang="en-US"/>
          </a:p>
        </p:txBody>
      </p:sp>
    </p:spTree>
    <p:extLst>
      <p:ext uri="{BB962C8B-B14F-4D97-AF65-F5344CB8AC3E}">
        <p14:creationId xmlns:p14="http://schemas.microsoft.com/office/powerpoint/2010/main" val="2627944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A33367-C7DD-4070-8A8A-4A94FB71ED67}" type="slidenum">
              <a:rPr lang="en-US" smtClean="0"/>
              <a:t>25</a:t>
            </a:fld>
            <a:endParaRPr lang="en-US"/>
          </a:p>
        </p:txBody>
      </p:sp>
    </p:spTree>
    <p:extLst>
      <p:ext uri="{BB962C8B-B14F-4D97-AF65-F5344CB8AC3E}">
        <p14:creationId xmlns:p14="http://schemas.microsoft.com/office/powerpoint/2010/main" val="32740801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63ECC8-719A-498E-B101-491B6A35558E}" type="slidenum">
              <a:rPr lang="en-US" smtClean="0"/>
              <a:t>‹#›</a:t>
            </a:fld>
            <a:endParaRPr lang="en-US"/>
          </a:p>
        </p:txBody>
      </p:sp>
    </p:spTree>
    <p:extLst>
      <p:ext uri="{BB962C8B-B14F-4D97-AF65-F5344CB8AC3E}">
        <p14:creationId xmlns:p14="http://schemas.microsoft.com/office/powerpoint/2010/main" val="42863977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2438400" y="6319447"/>
            <a:ext cx="2743200" cy="365125"/>
          </a:xfrm>
          <a:prstGeom prst="rect">
            <a:avLst/>
          </a:prstGeom>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63ECC8-719A-498E-B101-491B6A35558E}" type="slidenum">
              <a:rPr lang="en-US" smtClean="0"/>
              <a:t>‹#›</a:t>
            </a:fld>
            <a:endParaRPr lang="en-US"/>
          </a:p>
        </p:txBody>
      </p:sp>
    </p:spTree>
    <p:extLst>
      <p:ext uri="{BB962C8B-B14F-4D97-AF65-F5344CB8AC3E}">
        <p14:creationId xmlns:p14="http://schemas.microsoft.com/office/powerpoint/2010/main" val="12030208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2438400" y="6319447"/>
            <a:ext cx="2743200" cy="365125"/>
          </a:xfrm>
          <a:prstGeom prst="rect">
            <a:avLst/>
          </a:prstGeom>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63ECC8-719A-498E-B101-491B6A35558E}" type="slidenum">
              <a:rPr lang="en-US" smtClean="0"/>
              <a:t>‹#›</a:t>
            </a:fld>
            <a:endParaRPr lang="en-US"/>
          </a:p>
        </p:txBody>
      </p:sp>
    </p:spTree>
    <p:extLst>
      <p:ext uri="{BB962C8B-B14F-4D97-AF65-F5344CB8AC3E}">
        <p14:creationId xmlns:p14="http://schemas.microsoft.com/office/powerpoint/2010/main" val="12571175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2438400" y="6319447"/>
            <a:ext cx="2743200" cy="365125"/>
          </a:xfrm>
          <a:prstGeom prst="rect">
            <a:avLst/>
          </a:prstGeom>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63ECC8-719A-498E-B101-491B6A35558E}" type="slidenum">
              <a:rPr lang="en-US" smtClean="0"/>
              <a:t>‹#›</a:t>
            </a:fld>
            <a:endParaRPr lang="en-US"/>
          </a:p>
        </p:txBody>
      </p:sp>
    </p:spTree>
    <p:extLst>
      <p:ext uri="{BB962C8B-B14F-4D97-AF65-F5344CB8AC3E}">
        <p14:creationId xmlns:p14="http://schemas.microsoft.com/office/powerpoint/2010/main" val="38350031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2438400" y="6319447"/>
            <a:ext cx="2743200" cy="365125"/>
          </a:xfrm>
          <a:prstGeom prst="rect">
            <a:avLst/>
          </a:prstGeom>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63ECC8-719A-498E-B101-491B6A35558E}" type="slidenum">
              <a:rPr lang="en-US" smtClean="0"/>
              <a:t>‹#›</a:t>
            </a:fld>
            <a:endParaRPr lang="en-US"/>
          </a:p>
        </p:txBody>
      </p:sp>
    </p:spTree>
    <p:extLst>
      <p:ext uri="{BB962C8B-B14F-4D97-AF65-F5344CB8AC3E}">
        <p14:creationId xmlns:p14="http://schemas.microsoft.com/office/powerpoint/2010/main" val="23501063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2438400" y="6319447"/>
            <a:ext cx="2743200" cy="365125"/>
          </a:xfrm>
          <a:prstGeom prst="rect">
            <a:avLst/>
          </a:prstGeom>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63ECC8-719A-498E-B101-491B6A35558E}" type="slidenum">
              <a:rPr lang="en-US" smtClean="0"/>
              <a:t>‹#›</a:t>
            </a:fld>
            <a:endParaRPr lang="en-US"/>
          </a:p>
        </p:txBody>
      </p:sp>
    </p:spTree>
    <p:extLst>
      <p:ext uri="{BB962C8B-B14F-4D97-AF65-F5344CB8AC3E}">
        <p14:creationId xmlns:p14="http://schemas.microsoft.com/office/powerpoint/2010/main" val="26866773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2438400" y="6319447"/>
            <a:ext cx="2743200" cy="365125"/>
          </a:xfrm>
          <a:prstGeom prst="rect">
            <a:avLst/>
          </a:prstGeom>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C63ECC8-719A-498E-B101-491B6A35558E}" type="slidenum">
              <a:rPr lang="en-US" smtClean="0"/>
              <a:t>‹#›</a:t>
            </a:fld>
            <a:endParaRPr lang="en-US"/>
          </a:p>
        </p:txBody>
      </p:sp>
    </p:spTree>
    <p:extLst>
      <p:ext uri="{BB962C8B-B14F-4D97-AF65-F5344CB8AC3E}">
        <p14:creationId xmlns:p14="http://schemas.microsoft.com/office/powerpoint/2010/main" val="25995593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2438400" y="6319447"/>
            <a:ext cx="2743200" cy="365125"/>
          </a:xfrm>
          <a:prstGeom prst="rect">
            <a:avLst/>
          </a:prstGeom>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C63ECC8-719A-498E-B101-491B6A35558E}" type="slidenum">
              <a:rPr lang="en-US" smtClean="0"/>
              <a:t>‹#›</a:t>
            </a:fld>
            <a:endParaRPr lang="en-US"/>
          </a:p>
        </p:txBody>
      </p:sp>
    </p:spTree>
    <p:extLst>
      <p:ext uri="{BB962C8B-B14F-4D97-AF65-F5344CB8AC3E}">
        <p14:creationId xmlns:p14="http://schemas.microsoft.com/office/powerpoint/2010/main" val="20306950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2438400" y="6319447"/>
            <a:ext cx="2743200" cy="365125"/>
          </a:xfrm>
          <a:prstGeom prst="rect">
            <a:avLst/>
          </a:prstGeom>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C63ECC8-719A-498E-B101-491B6A35558E}" type="slidenum">
              <a:rPr lang="en-US" smtClean="0"/>
              <a:t>‹#›</a:t>
            </a:fld>
            <a:endParaRPr lang="en-US"/>
          </a:p>
        </p:txBody>
      </p:sp>
    </p:spTree>
    <p:extLst>
      <p:ext uri="{BB962C8B-B14F-4D97-AF65-F5344CB8AC3E}">
        <p14:creationId xmlns:p14="http://schemas.microsoft.com/office/powerpoint/2010/main" val="26403450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2438400" y="6319447"/>
            <a:ext cx="2743200" cy="365125"/>
          </a:xfrm>
          <a:prstGeom prst="rect">
            <a:avLst/>
          </a:prstGeom>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63ECC8-719A-498E-B101-491B6A35558E}" type="slidenum">
              <a:rPr lang="en-US" smtClean="0"/>
              <a:t>‹#›</a:t>
            </a:fld>
            <a:endParaRPr lang="en-US"/>
          </a:p>
        </p:txBody>
      </p:sp>
    </p:spTree>
    <p:extLst>
      <p:ext uri="{BB962C8B-B14F-4D97-AF65-F5344CB8AC3E}">
        <p14:creationId xmlns:p14="http://schemas.microsoft.com/office/powerpoint/2010/main" val="18291279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2438400" y="6319447"/>
            <a:ext cx="2743200" cy="365125"/>
          </a:xfrm>
          <a:prstGeom prst="rect">
            <a:avLst/>
          </a:prstGeom>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63ECC8-719A-498E-B101-491B6A35558E}" type="slidenum">
              <a:rPr lang="en-US" smtClean="0"/>
              <a:t>‹#›</a:t>
            </a:fld>
            <a:endParaRPr lang="en-US"/>
          </a:p>
        </p:txBody>
      </p:sp>
    </p:spTree>
    <p:extLst>
      <p:ext uri="{BB962C8B-B14F-4D97-AF65-F5344CB8AC3E}">
        <p14:creationId xmlns:p14="http://schemas.microsoft.com/office/powerpoint/2010/main" val="31947333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63ECC8-719A-498E-B101-491B6A35558E}" type="slidenum">
              <a:rPr lang="en-US" smtClean="0"/>
              <a:t>‹#›</a:t>
            </a:fld>
            <a:endParaRPr lang="en-US"/>
          </a:p>
        </p:txBody>
      </p:sp>
      <p:pic>
        <p:nvPicPr>
          <p:cNvPr id="8" name="Picture 7"/>
          <p:cNvPicPr>
            <a:picLocks noSelect="1" noChangeAspect="1"/>
          </p:cNvPicPr>
          <p:nvPr userDrawn="1"/>
        </p:nvPicPr>
        <p:blipFill>
          <a:blip r:embed="rId13">
            <a:extLst>
              <a:ext uri="{28A0092B-C50C-407E-A947-70E740481C1C}">
                <a14:useLocalDpi xmlns:a14="http://schemas.microsoft.com/office/drawing/2010/main" val="0"/>
              </a:ext>
            </a:extLst>
          </a:blip>
          <a:stretch>
            <a:fillRect/>
          </a:stretch>
        </p:blipFill>
        <p:spPr>
          <a:xfrm>
            <a:off x="115325" y="5796743"/>
            <a:ext cx="1810669" cy="1030313"/>
          </a:xfrm>
          <a:prstGeom prst="rect">
            <a:avLst/>
          </a:prstGeom>
        </p:spPr>
      </p:pic>
    </p:spTree>
    <p:extLst>
      <p:ext uri="{BB962C8B-B14F-4D97-AF65-F5344CB8AC3E}">
        <p14:creationId xmlns:p14="http://schemas.microsoft.com/office/powerpoint/2010/main" val="23385936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mailto:john.l.voorheis@census.gov"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DEEA33-2A8E-4C95-950D-C9000E08370D}"/>
              </a:ext>
            </a:extLst>
          </p:cNvPr>
          <p:cNvSpPr>
            <a:spLocks noGrp="1"/>
          </p:cNvSpPr>
          <p:nvPr>
            <p:ph type="ctrTitle"/>
          </p:nvPr>
        </p:nvSpPr>
        <p:spPr>
          <a:xfrm>
            <a:off x="500743" y="633185"/>
            <a:ext cx="11190514" cy="1934029"/>
          </a:xfrm>
        </p:spPr>
        <p:txBody>
          <a:bodyPr>
            <a:noAutofit/>
          </a:bodyPr>
          <a:lstStyle/>
          <a:p>
            <a:r>
              <a:rPr lang="en-US" sz="4400" dirty="0"/>
              <a:t>Using Microdata to Study the Relationships Between People, Businesses and the Environment</a:t>
            </a:r>
          </a:p>
        </p:txBody>
      </p:sp>
      <p:sp>
        <p:nvSpPr>
          <p:cNvPr id="4" name="Slide Number Placeholder 3">
            <a:extLst>
              <a:ext uri="{FF2B5EF4-FFF2-40B4-BE49-F238E27FC236}">
                <a16:creationId xmlns:a16="http://schemas.microsoft.com/office/drawing/2014/main" id="{C10BCA2E-2969-42C7-872D-5497F4109E0E}"/>
              </a:ext>
            </a:extLst>
          </p:cNvPr>
          <p:cNvSpPr>
            <a:spLocks noGrp="1"/>
          </p:cNvSpPr>
          <p:nvPr>
            <p:ph type="sldNum" sz="quarter" idx="12"/>
          </p:nvPr>
        </p:nvSpPr>
        <p:spPr/>
        <p:txBody>
          <a:bodyPr/>
          <a:lstStyle/>
          <a:p>
            <a:fld id="{FC63ECC8-719A-498E-B101-491B6A35558E}" type="slidenum">
              <a:rPr lang="en-US" smtClean="0"/>
              <a:t>1</a:t>
            </a:fld>
            <a:endParaRPr lang="en-US" dirty="0"/>
          </a:p>
        </p:txBody>
      </p:sp>
      <p:sp>
        <p:nvSpPr>
          <p:cNvPr id="5" name="TextBox 4">
            <a:extLst>
              <a:ext uri="{FF2B5EF4-FFF2-40B4-BE49-F238E27FC236}">
                <a16:creationId xmlns:a16="http://schemas.microsoft.com/office/drawing/2014/main" id="{7E82AC7D-99AC-48CF-9D91-BE4CBECFFAD6}"/>
              </a:ext>
            </a:extLst>
          </p:cNvPr>
          <p:cNvSpPr txBox="1"/>
          <p:nvPr/>
        </p:nvSpPr>
        <p:spPr>
          <a:xfrm>
            <a:off x="407773" y="4899857"/>
            <a:ext cx="11283484" cy="1200329"/>
          </a:xfrm>
          <a:prstGeom prst="rect">
            <a:avLst/>
          </a:prstGeom>
          <a:noFill/>
        </p:spPr>
        <p:txBody>
          <a:bodyPr wrap="square" rtlCol="0">
            <a:spAutoFit/>
          </a:bodyPr>
          <a:lstStyle/>
          <a:p>
            <a:r>
              <a:rPr lang="en-US" dirty="0">
                <a:solidFill>
                  <a:srgbClr val="000000"/>
                </a:solidFill>
                <a:effectLst/>
              </a:rPr>
              <a:t>Any opinions and conclusions expressed herein are those of the author(s) and do not reflect the views of the U.S. Census Bureau. All results have been reviewed to ensure that no confidential information is disclosed, release authorization numbers CBDRB-FY2022-CES010-017, </a:t>
            </a:r>
            <a:r>
              <a:rPr lang="en-US" b="0" i="0" dirty="0">
                <a:solidFill>
                  <a:srgbClr val="000000"/>
                </a:solidFill>
                <a:effectLst/>
              </a:rPr>
              <a:t>CBDRB-FY23-CES014-003, </a:t>
            </a:r>
            <a:r>
              <a:rPr lang="en-US" b="0" i="0" dirty="0">
                <a:solidFill>
                  <a:srgbClr val="000000"/>
                </a:solidFill>
                <a:effectLst/>
                <a:latin typeface="Calibri" panose="020F0502020204030204" pitchFamily="34" charset="0"/>
              </a:rPr>
              <a:t>CBDRB-FY23-CES014-005</a:t>
            </a:r>
            <a:r>
              <a:rPr lang="en-US" dirty="0">
                <a:solidFill>
                  <a:srgbClr val="000000"/>
                </a:solidFill>
                <a:latin typeface="inherit"/>
              </a:rPr>
              <a:t>,</a:t>
            </a:r>
            <a:r>
              <a:rPr lang="en-US" dirty="0">
                <a:solidFill>
                  <a:srgbClr val="000000"/>
                </a:solidFill>
                <a:effectLst/>
              </a:rPr>
              <a:t> </a:t>
            </a:r>
            <a:r>
              <a:rPr lang="en-US" b="0" i="0" dirty="0">
                <a:solidFill>
                  <a:srgbClr val="000000"/>
                </a:solidFill>
                <a:effectLst/>
              </a:rPr>
              <a:t>CBDRB-FY2023-CES010-004, CBDRB-FY23-CES019-009 and CBDRB-FY23-CES010-020</a:t>
            </a:r>
            <a:endParaRPr lang="en-US" dirty="0"/>
          </a:p>
        </p:txBody>
      </p:sp>
      <p:sp>
        <p:nvSpPr>
          <p:cNvPr id="7" name="TextBox 6">
            <a:extLst>
              <a:ext uri="{FF2B5EF4-FFF2-40B4-BE49-F238E27FC236}">
                <a16:creationId xmlns:a16="http://schemas.microsoft.com/office/drawing/2014/main" id="{08DDD875-299E-B911-82F5-C040AC0682F2}"/>
              </a:ext>
            </a:extLst>
          </p:cNvPr>
          <p:cNvSpPr txBox="1"/>
          <p:nvPr/>
        </p:nvSpPr>
        <p:spPr>
          <a:xfrm>
            <a:off x="2230816" y="2689818"/>
            <a:ext cx="7637397" cy="954107"/>
          </a:xfrm>
          <a:prstGeom prst="rect">
            <a:avLst/>
          </a:prstGeom>
          <a:noFill/>
        </p:spPr>
        <p:txBody>
          <a:bodyPr wrap="square">
            <a:spAutoFit/>
          </a:bodyPr>
          <a:lstStyle/>
          <a:p>
            <a:pPr algn="ctr"/>
            <a:r>
              <a:rPr lang="en-US" sz="2800" dirty="0"/>
              <a:t>John Voorheis</a:t>
            </a:r>
          </a:p>
          <a:p>
            <a:pPr algn="ctr"/>
            <a:r>
              <a:rPr lang="en-US" sz="2800" dirty="0"/>
              <a:t>U.S. Census Bureau</a:t>
            </a:r>
          </a:p>
        </p:txBody>
      </p:sp>
      <p:sp>
        <p:nvSpPr>
          <p:cNvPr id="3" name="TextBox 2">
            <a:extLst>
              <a:ext uri="{FF2B5EF4-FFF2-40B4-BE49-F238E27FC236}">
                <a16:creationId xmlns:a16="http://schemas.microsoft.com/office/drawing/2014/main" id="{98D53292-2754-4219-B76D-567D7E08BC51}"/>
              </a:ext>
            </a:extLst>
          </p:cNvPr>
          <p:cNvSpPr txBox="1"/>
          <p:nvPr/>
        </p:nvSpPr>
        <p:spPr>
          <a:xfrm>
            <a:off x="1553088" y="3643925"/>
            <a:ext cx="9800712" cy="1323439"/>
          </a:xfrm>
          <a:prstGeom prst="rect">
            <a:avLst/>
          </a:prstGeom>
          <a:noFill/>
        </p:spPr>
        <p:txBody>
          <a:bodyPr wrap="square" rtlCol="0">
            <a:spAutoFit/>
          </a:bodyPr>
          <a:lstStyle/>
          <a:p>
            <a:r>
              <a:rPr lang="en-US" sz="2000" dirty="0"/>
              <a:t>Collaborators: Kendall Houghton (U.S. Census Bureau), Eva </a:t>
            </a:r>
            <a:r>
              <a:rPr lang="en-US" sz="2000" dirty="0" err="1"/>
              <a:t>Lyubich</a:t>
            </a:r>
            <a:r>
              <a:rPr lang="en-US" sz="2000" dirty="0"/>
              <a:t> (U.S. Census Bureau), Cameron Scalera (U.S. Census Bureau), Jennifer Withrow (U.S. Census Bureau), Mary Munro (MITRE), Jonathan </a:t>
            </a:r>
            <a:r>
              <a:rPr lang="en-US" sz="2000" dirty="0" err="1"/>
              <a:t>Colmer</a:t>
            </a:r>
            <a:r>
              <a:rPr lang="en-US" sz="2000" dirty="0"/>
              <a:t> (University of Virginia), Marshall Burke (Stanford), </a:t>
            </a:r>
            <a:r>
              <a:rPr lang="en-US" sz="2000" dirty="0" err="1"/>
              <a:t>Tridevi</a:t>
            </a:r>
            <a:r>
              <a:rPr lang="en-US" sz="2000" dirty="0"/>
              <a:t> Chakma (Harvard)</a:t>
            </a:r>
          </a:p>
        </p:txBody>
      </p:sp>
    </p:spTree>
    <p:extLst>
      <p:ext uri="{BB962C8B-B14F-4D97-AF65-F5344CB8AC3E}">
        <p14:creationId xmlns:p14="http://schemas.microsoft.com/office/powerpoint/2010/main" val="27212072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A64EF4-4715-17BC-7283-899A7D220203}"/>
              </a:ext>
            </a:extLst>
          </p:cNvPr>
          <p:cNvSpPr>
            <a:spLocks noGrp="1"/>
          </p:cNvSpPr>
          <p:nvPr>
            <p:ph type="title"/>
          </p:nvPr>
        </p:nvSpPr>
        <p:spPr/>
        <p:txBody>
          <a:bodyPr/>
          <a:lstStyle/>
          <a:p>
            <a:r>
              <a:rPr lang="en-US" dirty="0"/>
              <a:t>Coverage by Income Group (ACS)</a:t>
            </a:r>
          </a:p>
        </p:txBody>
      </p:sp>
      <p:sp>
        <p:nvSpPr>
          <p:cNvPr id="4" name="Slide Number Placeholder 3">
            <a:extLst>
              <a:ext uri="{FF2B5EF4-FFF2-40B4-BE49-F238E27FC236}">
                <a16:creationId xmlns:a16="http://schemas.microsoft.com/office/drawing/2014/main" id="{19CB2D83-7DC5-51F8-7D32-5A1E6449CDA9}"/>
              </a:ext>
            </a:extLst>
          </p:cNvPr>
          <p:cNvSpPr>
            <a:spLocks noGrp="1"/>
          </p:cNvSpPr>
          <p:nvPr>
            <p:ph type="sldNum" sz="quarter" idx="12"/>
          </p:nvPr>
        </p:nvSpPr>
        <p:spPr/>
        <p:txBody>
          <a:bodyPr/>
          <a:lstStyle/>
          <a:p>
            <a:fld id="{FC63ECC8-719A-498E-B101-491B6A35558E}" type="slidenum">
              <a:rPr lang="en-US" smtClean="0"/>
              <a:t>10</a:t>
            </a:fld>
            <a:endParaRPr lang="en-US"/>
          </a:p>
        </p:txBody>
      </p:sp>
      <p:pic>
        <p:nvPicPr>
          <p:cNvPr id="10" name="Content Placeholder 9">
            <a:extLst>
              <a:ext uri="{FF2B5EF4-FFF2-40B4-BE49-F238E27FC236}">
                <a16:creationId xmlns:a16="http://schemas.microsoft.com/office/drawing/2014/main" id="{A2893C02-0BB9-32F6-029E-891CB890D97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1372393"/>
            <a:ext cx="9297692" cy="4648847"/>
          </a:xfrm>
        </p:spPr>
      </p:pic>
    </p:spTree>
    <p:extLst>
      <p:ext uri="{BB962C8B-B14F-4D97-AF65-F5344CB8AC3E}">
        <p14:creationId xmlns:p14="http://schemas.microsoft.com/office/powerpoint/2010/main" val="40896914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A64EF4-4715-17BC-7283-899A7D220203}"/>
              </a:ext>
            </a:extLst>
          </p:cNvPr>
          <p:cNvSpPr>
            <a:spLocks noGrp="1"/>
          </p:cNvSpPr>
          <p:nvPr>
            <p:ph type="title"/>
          </p:nvPr>
        </p:nvSpPr>
        <p:spPr/>
        <p:txBody>
          <a:bodyPr/>
          <a:lstStyle/>
          <a:p>
            <a:r>
              <a:rPr lang="en-US" dirty="0"/>
              <a:t>Coverage by Race and Ethnicity (ACS)</a:t>
            </a:r>
          </a:p>
        </p:txBody>
      </p:sp>
      <p:sp>
        <p:nvSpPr>
          <p:cNvPr id="4" name="Slide Number Placeholder 3">
            <a:extLst>
              <a:ext uri="{FF2B5EF4-FFF2-40B4-BE49-F238E27FC236}">
                <a16:creationId xmlns:a16="http://schemas.microsoft.com/office/drawing/2014/main" id="{19CB2D83-7DC5-51F8-7D32-5A1E6449CDA9}"/>
              </a:ext>
            </a:extLst>
          </p:cNvPr>
          <p:cNvSpPr>
            <a:spLocks noGrp="1"/>
          </p:cNvSpPr>
          <p:nvPr>
            <p:ph type="sldNum" sz="quarter" idx="12"/>
          </p:nvPr>
        </p:nvSpPr>
        <p:spPr/>
        <p:txBody>
          <a:bodyPr/>
          <a:lstStyle/>
          <a:p>
            <a:fld id="{FC63ECC8-719A-498E-B101-491B6A35558E}" type="slidenum">
              <a:rPr lang="en-US" smtClean="0"/>
              <a:t>11</a:t>
            </a:fld>
            <a:endParaRPr lang="en-US"/>
          </a:p>
        </p:txBody>
      </p:sp>
      <p:pic>
        <p:nvPicPr>
          <p:cNvPr id="7" name="Content Placeholder 6">
            <a:extLst>
              <a:ext uri="{FF2B5EF4-FFF2-40B4-BE49-F238E27FC236}">
                <a16:creationId xmlns:a16="http://schemas.microsoft.com/office/drawing/2014/main" id="{89680386-CCD5-4233-3639-248B14622AD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29532" y="1356251"/>
            <a:ext cx="9045844" cy="4522922"/>
          </a:xfrm>
        </p:spPr>
      </p:pic>
    </p:spTree>
    <p:extLst>
      <p:ext uri="{BB962C8B-B14F-4D97-AF65-F5344CB8AC3E}">
        <p14:creationId xmlns:p14="http://schemas.microsoft.com/office/powerpoint/2010/main" val="3508346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7B9081-978E-47E4-9AC6-57C4DD2D8038}"/>
              </a:ext>
            </a:extLst>
          </p:cNvPr>
          <p:cNvSpPr>
            <a:spLocks noGrp="1"/>
          </p:cNvSpPr>
          <p:nvPr>
            <p:ph type="title"/>
          </p:nvPr>
        </p:nvSpPr>
        <p:spPr/>
        <p:txBody>
          <a:bodyPr/>
          <a:lstStyle/>
          <a:p>
            <a:r>
              <a:rPr lang="en-US" dirty="0"/>
              <a:t>People vs. Places</a:t>
            </a:r>
          </a:p>
        </p:txBody>
      </p:sp>
      <p:sp>
        <p:nvSpPr>
          <p:cNvPr id="4" name="Slide Number Placeholder 3">
            <a:extLst>
              <a:ext uri="{FF2B5EF4-FFF2-40B4-BE49-F238E27FC236}">
                <a16:creationId xmlns:a16="http://schemas.microsoft.com/office/drawing/2014/main" id="{6E0ABD73-C700-6BA7-E545-F0BD83A06C08}"/>
              </a:ext>
            </a:extLst>
          </p:cNvPr>
          <p:cNvSpPr>
            <a:spLocks noGrp="1"/>
          </p:cNvSpPr>
          <p:nvPr>
            <p:ph type="sldNum" sz="quarter" idx="12"/>
          </p:nvPr>
        </p:nvSpPr>
        <p:spPr/>
        <p:txBody>
          <a:bodyPr/>
          <a:lstStyle/>
          <a:p>
            <a:fld id="{FC63ECC8-719A-498E-B101-491B6A35558E}" type="slidenum">
              <a:rPr lang="en-US" smtClean="0"/>
              <a:t>12</a:t>
            </a:fld>
            <a:endParaRPr lang="en-US"/>
          </a:p>
        </p:txBody>
      </p:sp>
    </p:spTree>
    <p:extLst>
      <p:ext uri="{BB962C8B-B14F-4D97-AF65-F5344CB8AC3E}">
        <p14:creationId xmlns:p14="http://schemas.microsoft.com/office/powerpoint/2010/main" val="15319611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C62187-4572-4B58-8350-D84FD6975028}"/>
              </a:ext>
            </a:extLst>
          </p:cNvPr>
          <p:cNvSpPr>
            <a:spLocks noGrp="1"/>
          </p:cNvSpPr>
          <p:nvPr>
            <p:ph type="title"/>
          </p:nvPr>
        </p:nvSpPr>
        <p:spPr/>
        <p:txBody>
          <a:bodyPr/>
          <a:lstStyle/>
          <a:p>
            <a:r>
              <a:rPr lang="en-US" dirty="0"/>
              <a:t>Digression on Neighborhoods I</a:t>
            </a:r>
          </a:p>
        </p:txBody>
      </p:sp>
      <p:sp>
        <p:nvSpPr>
          <p:cNvPr id="3" name="Content Placeholder 2">
            <a:extLst>
              <a:ext uri="{FF2B5EF4-FFF2-40B4-BE49-F238E27FC236}">
                <a16:creationId xmlns:a16="http://schemas.microsoft.com/office/drawing/2014/main" id="{BC099CE1-3DF3-4BF6-8FD4-6B72245D3C48}"/>
              </a:ext>
            </a:extLst>
          </p:cNvPr>
          <p:cNvSpPr>
            <a:spLocks noGrp="1"/>
          </p:cNvSpPr>
          <p:nvPr>
            <p:ph idx="1"/>
          </p:nvPr>
        </p:nvSpPr>
        <p:spPr/>
        <p:txBody>
          <a:bodyPr>
            <a:normAutofit lnSpcReduction="10000"/>
          </a:bodyPr>
          <a:lstStyle/>
          <a:p>
            <a:r>
              <a:rPr lang="en-US" dirty="0"/>
              <a:t>Focus of much EJ work is on understanding the burdens faced by disadvantaged communities</a:t>
            </a:r>
          </a:p>
          <a:p>
            <a:pPr lvl="1"/>
            <a:r>
              <a:rPr lang="en-US" dirty="0"/>
              <a:t>But what is a disadvantaged community?</a:t>
            </a:r>
          </a:p>
          <a:p>
            <a:r>
              <a:rPr lang="en-US" dirty="0"/>
              <a:t>A typical way empirical EJ work defines a community:</a:t>
            </a:r>
          </a:p>
          <a:p>
            <a:pPr lvl="1"/>
            <a:r>
              <a:rPr lang="en-US" dirty="0"/>
              <a:t>Using administrative boundaries (e.g. Census tracts)</a:t>
            </a:r>
          </a:p>
          <a:p>
            <a:pPr lvl="1"/>
            <a:r>
              <a:rPr lang="en-US" dirty="0"/>
              <a:t>Using aggregate cross-sectional information on demographic characteristics</a:t>
            </a:r>
          </a:p>
          <a:p>
            <a:r>
              <a:rPr lang="en-US" dirty="0"/>
              <a:t>EIF can deepen our understanding of neighborhoods</a:t>
            </a:r>
          </a:p>
          <a:p>
            <a:pPr lvl="1"/>
            <a:r>
              <a:rPr lang="en-US" dirty="0"/>
              <a:t>Can draw custom boundaries/buffers around sites/households</a:t>
            </a:r>
          </a:p>
          <a:p>
            <a:pPr lvl="1"/>
            <a:r>
              <a:rPr lang="en-US" dirty="0"/>
              <a:t>Can track individuals as they move across neighborhoods</a:t>
            </a:r>
          </a:p>
          <a:p>
            <a:r>
              <a:rPr lang="en-US" dirty="0"/>
              <a:t>How does this mobility change inferences about place-based statistics?</a:t>
            </a:r>
          </a:p>
        </p:txBody>
      </p:sp>
      <p:sp>
        <p:nvSpPr>
          <p:cNvPr id="4" name="Slide Number Placeholder 3">
            <a:extLst>
              <a:ext uri="{FF2B5EF4-FFF2-40B4-BE49-F238E27FC236}">
                <a16:creationId xmlns:a16="http://schemas.microsoft.com/office/drawing/2014/main" id="{7D02BCAC-2A1A-4D5E-8513-2DE95325B7C6}"/>
              </a:ext>
            </a:extLst>
          </p:cNvPr>
          <p:cNvSpPr>
            <a:spLocks noGrp="1"/>
          </p:cNvSpPr>
          <p:nvPr>
            <p:ph type="sldNum" sz="quarter" idx="12"/>
          </p:nvPr>
        </p:nvSpPr>
        <p:spPr/>
        <p:txBody>
          <a:bodyPr/>
          <a:lstStyle/>
          <a:p>
            <a:fld id="{FC63ECC8-719A-498E-B101-491B6A35558E}" type="slidenum">
              <a:rPr lang="en-US" smtClean="0"/>
              <a:t>13</a:t>
            </a:fld>
            <a:endParaRPr lang="en-US"/>
          </a:p>
        </p:txBody>
      </p:sp>
    </p:spTree>
    <p:extLst>
      <p:ext uri="{BB962C8B-B14F-4D97-AF65-F5344CB8AC3E}">
        <p14:creationId xmlns:p14="http://schemas.microsoft.com/office/powerpoint/2010/main" val="42196163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D344F7-1FC3-4BE7-844E-BE173B0AF133}"/>
              </a:ext>
            </a:extLst>
          </p:cNvPr>
          <p:cNvSpPr>
            <a:spLocks noGrp="1"/>
          </p:cNvSpPr>
          <p:nvPr>
            <p:ph type="title"/>
          </p:nvPr>
        </p:nvSpPr>
        <p:spPr/>
        <p:txBody>
          <a:bodyPr/>
          <a:lstStyle/>
          <a:p>
            <a:r>
              <a:rPr lang="en-US" dirty="0"/>
              <a:t>Nearly Half of Residents of Vulnerable Tracts Live in Different Neighborhoods 5 Years Later</a:t>
            </a:r>
          </a:p>
        </p:txBody>
      </p:sp>
      <p:sp>
        <p:nvSpPr>
          <p:cNvPr id="4" name="Slide Number Placeholder 3">
            <a:extLst>
              <a:ext uri="{FF2B5EF4-FFF2-40B4-BE49-F238E27FC236}">
                <a16:creationId xmlns:a16="http://schemas.microsoft.com/office/drawing/2014/main" id="{0AB8F379-BCB3-4E9E-A72B-D9CFC34140C8}"/>
              </a:ext>
            </a:extLst>
          </p:cNvPr>
          <p:cNvSpPr>
            <a:spLocks noGrp="1"/>
          </p:cNvSpPr>
          <p:nvPr>
            <p:ph type="sldNum" sz="quarter" idx="12"/>
          </p:nvPr>
        </p:nvSpPr>
        <p:spPr/>
        <p:txBody>
          <a:bodyPr/>
          <a:lstStyle/>
          <a:p>
            <a:fld id="{FC63ECC8-719A-498E-B101-491B6A35558E}" type="slidenum">
              <a:rPr lang="en-US" smtClean="0"/>
              <a:t>14</a:t>
            </a:fld>
            <a:endParaRPr lang="en-US"/>
          </a:p>
        </p:txBody>
      </p:sp>
      <p:graphicFrame>
        <p:nvGraphicFramePr>
          <p:cNvPr id="6" name="Chart 5">
            <a:extLst>
              <a:ext uri="{FF2B5EF4-FFF2-40B4-BE49-F238E27FC236}">
                <a16:creationId xmlns:a16="http://schemas.microsoft.com/office/drawing/2014/main" id="{FE216771-D9BA-40CB-99D5-077A33CAD73C}"/>
              </a:ext>
            </a:extLst>
          </p:cNvPr>
          <p:cNvGraphicFramePr>
            <a:graphicFrameLocks/>
          </p:cNvGraphicFramePr>
          <p:nvPr/>
        </p:nvGraphicFramePr>
        <p:xfrm>
          <a:off x="6468178" y="2203703"/>
          <a:ext cx="5140692" cy="338857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Chart 7">
            <a:extLst>
              <a:ext uri="{FF2B5EF4-FFF2-40B4-BE49-F238E27FC236}">
                <a16:creationId xmlns:a16="http://schemas.microsoft.com/office/drawing/2014/main" id="{E8E9BE85-9F16-43C3-99D1-207300EE8C4F}"/>
              </a:ext>
            </a:extLst>
          </p:cNvPr>
          <p:cNvGraphicFramePr>
            <a:graphicFrameLocks/>
          </p:cNvGraphicFramePr>
          <p:nvPr/>
        </p:nvGraphicFramePr>
        <p:xfrm>
          <a:off x="306404" y="2203704"/>
          <a:ext cx="5516879" cy="338857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118216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12F0B3-C38B-461F-9C20-F2BE7A9E504F}"/>
              </a:ext>
            </a:extLst>
          </p:cNvPr>
          <p:cNvSpPr>
            <a:spLocks noGrp="1"/>
          </p:cNvSpPr>
          <p:nvPr>
            <p:ph type="title"/>
          </p:nvPr>
        </p:nvSpPr>
        <p:spPr/>
        <p:txBody>
          <a:bodyPr/>
          <a:lstStyle/>
          <a:p>
            <a:r>
              <a:rPr lang="en-US" dirty="0"/>
              <a:t>Digression on Neighborhoods II</a:t>
            </a:r>
          </a:p>
        </p:txBody>
      </p:sp>
      <p:sp>
        <p:nvSpPr>
          <p:cNvPr id="3" name="Content Placeholder 2">
            <a:extLst>
              <a:ext uri="{FF2B5EF4-FFF2-40B4-BE49-F238E27FC236}">
                <a16:creationId xmlns:a16="http://schemas.microsoft.com/office/drawing/2014/main" id="{F7276698-1FB9-4F16-86A6-E1C311079943}"/>
              </a:ext>
            </a:extLst>
          </p:cNvPr>
          <p:cNvSpPr>
            <a:spLocks noGrp="1"/>
          </p:cNvSpPr>
          <p:nvPr>
            <p:ph idx="1"/>
          </p:nvPr>
        </p:nvSpPr>
        <p:spPr>
          <a:xfrm>
            <a:off x="838200" y="1606365"/>
            <a:ext cx="10515600" cy="4351338"/>
          </a:xfrm>
        </p:spPr>
        <p:txBody>
          <a:bodyPr>
            <a:normAutofit/>
          </a:bodyPr>
          <a:lstStyle/>
          <a:p>
            <a:r>
              <a:rPr lang="en-US" dirty="0"/>
              <a:t>Aggregate data typically only contain course group statistics</a:t>
            </a:r>
          </a:p>
          <a:p>
            <a:pPr lvl="1"/>
            <a:r>
              <a:rPr lang="en-US" dirty="0"/>
              <a:t>E.g. observe average Census tract income, race/ethnicity population shares within each census tract but not the distribution of income within each group</a:t>
            </a:r>
          </a:p>
          <a:p>
            <a:r>
              <a:rPr lang="en-US" dirty="0"/>
              <a:t>In microdata like the EIF, we observe people’s intersectional identities</a:t>
            </a:r>
          </a:p>
          <a:p>
            <a:pPr lvl="1"/>
            <a:r>
              <a:rPr lang="en-US" dirty="0"/>
              <a:t>I.e. we see race/ethnicity, sex, income, etc. for each person</a:t>
            </a:r>
          </a:p>
          <a:p>
            <a:r>
              <a:rPr lang="en-US" dirty="0"/>
              <a:t>Do micro income gradients in exposure differ from aggregate ones?</a:t>
            </a:r>
          </a:p>
          <a:p>
            <a:pPr lvl="1"/>
            <a:r>
              <a:rPr lang="en-US" dirty="0"/>
              <a:t>Do micro income gradients vary across demographic groups?</a:t>
            </a:r>
          </a:p>
          <a:p>
            <a:r>
              <a:rPr lang="en-US" dirty="0"/>
              <a:t>To examine this, we’ll focus on PM2.5</a:t>
            </a:r>
          </a:p>
          <a:p>
            <a:pPr lvl="1"/>
            <a:r>
              <a:rPr lang="en-US" dirty="0"/>
              <a:t>More details in </a:t>
            </a:r>
            <a:r>
              <a:rPr lang="en-US" dirty="0" err="1"/>
              <a:t>Colmer</a:t>
            </a:r>
            <a:r>
              <a:rPr lang="en-US" dirty="0"/>
              <a:t>, Qin, Voorheis and Walker (in progress)</a:t>
            </a:r>
          </a:p>
        </p:txBody>
      </p:sp>
      <p:sp>
        <p:nvSpPr>
          <p:cNvPr id="4" name="Slide Number Placeholder 3">
            <a:extLst>
              <a:ext uri="{FF2B5EF4-FFF2-40B4-BE49-F238E27FC236}">
                <a16:creationId xmlns:a16="http://schemas.microsoft.com/office/drawing/2014/main" id="{7172A003-F22A-448A-8959-A176EE343599}"/>
              </a:ext>
            </a:extLst>
          </p:cNvPr>
          <p:cNvSpPr>
            <a:spLocks noGrp="1"/>
          </p:cNvSpPr>
          <p:nvPr>
            <p:ph type="sldNum" sz="quarter" idx="12"/>
          </p:nvPr>
        </p:nvSpPr>
        <p:spPr/>
        <p:txBody>
          <a:bodyPr/>
          <a:lstStyle/>
          <a:p>
            <a:fld id="{FC63ECC8-719A-498E-B101-491B6A35558E}" type="slidenum">
              <a:rPr lang="en-US" smtClean="0"/>
              <a:t>15</a:t>
            </a:fld>
            <a:endParaRPr lang="en-US"/>
          </a:p>
        </p:txBody>
      </p:sp>
    </p:spTree>
    <p:extLst>
      <p:ext uri="{BB962C8B-B14F-4D97-AF65-F5344CB8AC3E}">
        <p14:creationId xmlns:p14="http://schemas.microsoft.com/office/powerpoint/2010/main" val="7233921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6DFE-4B08-472C-A111-B3C102931F68}"/>
              </a:ext>
            </a:extLst>
          </p:cNvPr>
          <p:cNvSpPr>
            <a:spLocks noGrp="1"/>
          </p:cNvSpPr>
          <p:nvPr>
            <p:ph type="title"/>
          </p:nvPr>
        </p:nvSpPr>
        <p:spPr>
          <a:xfrm>
            <a:off x="323850" y="136525"/>
            <a:ext cx="10515600" cy="890588"/>
          </a:xfrm>
        </p:spPr>
        <p:txBody>
          <a:bodyPr>
            <a:normAutofit/>
          </a:bodyPr>
          <a:lstStyle/>
          <a:p>
            <a:r>
              <a:rPr lang="en-US" dirty="0"/>
              <a:t>PM2.5-Income Gradients</a:t>
            </a:r>
          </a:p>
        </p:txBody>
      </p:sp>
      <p:sp>
        <p:nvSpPr>
          <p:cNvPr id="4" name="Slide Number Placeholder 3">
            <a:extLst>
              <a:ext uri="{FF2B5EF4-FFF2-40B4-BE49-F238E27FC236}">
                <a16:creationId xmlns:a16="http://schemas.microsoft.com/office/drawing/2014/main" id="{C47B19AC-8265-4626-A050-15DA3A57EE92}"/>
              </a:ext>
            </a:extLst>
          </p:cNvPr>
          <p:cNvSpPr>
            <a:spLocks noGrp="1"/>
          </p:cNvSpPr>
          <p:nvPr>
            <p:ph type="sldNum" sz="quarter" idx="12"/>
          </p:nvPr>
        </p:nvSpPr>
        <p:spPr/>
        <p:txBody>
          <a:bodyPr/>
          <a:lstStyle/>
          <a:p>
            <a:fld id="{FC63ECC8-719A-498E-B101-491B6A35558E}" type="slidenum">
              <a:rPr lang="en-US" smtClean="0"/>
              <a:t>16</a:t>
            </a:fld>
            <a:endParaRPr lang="en-US"/>
          </a:p>
        </p:txBody>
      </p:sp>
      <p:pic>
        <p:nvPicPr>
          <p:cNvPr id="6" name="Picture 5">
            <a:extLst>
              <a:ext uri="{FF2B5EF4-FFF2-40B4-BE49-F238E27FC236}">
                <a16:creationId xmlns:a16="http://schemas.microsoft.com/office/drawing/2014/main" id="{181CFC3C-5B02-039F-317C-5406EB381386}"/>
              </a:ext>
            </a:extLst>
          </p:cNvPr>
          <p:cNvPicPr>
            <a:picLocks noChangeAspect="1"/>
          </p:cNvPicPr>
          <p:nvPr/>
        </p:nvPicPr>
        <p:blipFill>
          <a:blip r:embed="rId3"/>
          <a:stretch>
            <a:fillRect/>
          </a:stretch>
        </p:blipFill>
        <p:spPr>
          <a:xfrm>
            <a:off x="1579721" y="1179988"/>
            <a:ext cx="9032558" cy="4498024"/>
          </a:xfrm>
          <a:prstGeom prst="rect">
            <a:avLst/>
          </a:prstGeom>
        </p:spPr>
      </p:pic>
    </p:spTree>
    <p:extLst>
      <p:ext uri="{BB962C8B-B14F-4D97-AF65-F5344CB8AC3E}">
        <p14:creationId xmlns:p14="http://schemas.microsoft.com/office/powerpoint/2010/main" val="26745274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6F5AC8-0225-0410-5573-CF3C1D4357EE}"/>
              </a:ext>
            </a:extLst>
          </p:cNvPr>
          <p:cNvSpPr>
            <a:spLocks noGrp="1"/>
          </p:cNvSpPr>
          <p:nvPr>
            <p:ph type="title"/>
          </p:nvPr>
        </p:nvSpPr>
        <p:spPr/>
        <p:txBody>
          <a:bodyPr/>
          <a:lstStyle/>
          <a:p>
            <a:r>
              <a:rPr lang="en-US" dirty="0"/>
              <a:t>Concentration of Affluence</a:t>
            </a:r>
          </a:p>
        </p:txBody>
      </p:sp>
      <p:sp>
        <p:nvSpPr>
          <p:cNvPr id="4" name="Slide Number Placeholder 3">
            <a:extLst>
              <a:ext uri="{FF2B5EF4-FFF2-40B4-BE49-F238E27FC236}">
                <a16:creationId xmlns:a16="http://schemas.microsoft.com/office/drawing/2014/main" id="{776E21E5-C4B3-8E83-96EC-0A0613868B33}"/>
              </a:ext>
            </a:extLst>
          </p:cNvPr>
          <p:cNvSpPr>
            <a:spLocks noGrp="1"/>
          </p:cNvSpPr>
          <p:nvPr>
            <p:ph type="sldNum" sz="quarter" idx="12"/>
          </p:nvPr>
        </p:nvSpPr>
        <p:spPr/>
        <p:txBody>
          <a:bodyPr/>
          <a:lstStyle/>
          <a:p>
            <a:fld id="{FC63ECC8-719A-498E-B101-491B6A35558E}" type="slidenum">
              <a:rPr lang="en-US" smtClean="0"/>
              <a:t>17</a:t>
            </a:fld>
            <a:endParaRPr lang="en-US"/>
          </a:p>
        </p:txBody>
      </p:sp>
      <p:pic>
        <p:nvPicPr>
          <p:cNvPr id="6" name="Picture 5">
            <a:extLst>
              <a:ext uri="{FF2B5EF4-FFF2-40B4-BE49-F238E27FC236}">
                <a16:creationId xmlns:a16="http://schemas.microsoft.com/office/drawing/2014/main" id="{0C36D7CD-5293-3C71-9186-004B53425C82}"/>
              </a:ext>
            </a:extLst>
          </p:cNvPr>
          <p:cNvPicPr>
            <a:picLocks noChangeAspect="1"/>
          </p:cNvPicPr>
          <p:nvPr/>
        </p:nvPicPr>
        <p:blipFill>
          <a:blip r:embed="rId2"/>
          <a:stretch>
            <a:fillRect/>
          </a:stretch>
        </p:blipFill>
        <p:spPr>
          <a:xfrm>
            <a:off x="1460665" y="1381478"/>
            <a:ext cx="8894618" cy="4460332"/>
          </a:xfrm>
          <a:prstGeom prst="rect">
            <a:avLst/>
          </a:prstGeom>
        </p:spPr>
      </p:pic>
    </p:spTree>
    <p:extLst>
      <p:ext uri="{BB962C8B-B14F-4D97-AF65-F5344CB8AC3E}">
        <p14:creationId xmlns:p14="http://schemas.microsoft.com/office/powerpoint/2010/main" val="32947610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6DFE-4B08-472C-A111-B3C102931F68}"/>
              </a:ext>
            </a:extLst>
          </p:cNvPr>
          <p:cNvSpPr>
            <a:spLocks noGrp="1"/>
          </p:cNvSpPr>
          <p:nvPr>
            <p:ph type="title"/>
          </p:nvPr>
        </p:nvSpPr>
        <p:spPr>
          <a:xfrm>
            <a:off x="182880" y="-119089"/>
            <a:ext cx="11353800" cy="1325563"/>
          </a:xfrm>
        </p:spPr>
        <p:txBody>
          <a:bodyPr/>
          <a:lstStyle/>
          <a:p>
            <a:r>
              <a:rPr lang="en-US" dirty="0"/>
              <a:t>Income Gradients by Race and Ethnicity: PM2.5</a:t>
            </a:r>
          </a:p>
        </p:txBody>
      </p:sp>
      <p:sp>
        <p:nvSpPr>
          <p:cNvPr id="4" name="Slide Number Placeholder 3">
            <a:extLst>
              <a:ext uri="{FF2B5EF4-FFF2-40B4-BE49-F238E27FC236}">
                <a16:creationId xmlns:a16="http://schemas.microsoft.com/office/drawing/2014/main" id="{C47B19AC-8265-4626-A050-15DA3A57EE92}"/>
              </a:ext>
            </a:extLst>
          </p:cNvPr>
          <p:cNvSpPr>
            <a:spLocks noGrp="1"/>
          </p:cNvSpPr>
          <p:nvPr>
            <p:ph type="sldNum" sz="quarter" idx="12"/>
          </p:nvPr>
        </p:nvSpPr>
        <p:spPr/>
        <p:txBody>
          <a:bodyPr/>
          <a:lstStyle/>
          <a:p>
            <a:fld id="{FC63ECC8-719A-498E-B101-491B6A35558E}" type="slidenum">
              <a:rPr lang="en-US" smtClean="0"/>
              <a:t>18</a:t>
            </a:fld>
            <a:endParaRPr lang="en-US"/>
          </a:p>
        </p:txBody>
      </p:sp>
      <p:pic>
        <p:nvPicPr>
          <p:cNvPr id="6" name="Picture 5">
            <a:extLst>
              <a:ext uri="{FF2B5EF4-FFF2-40B4-BE49-F238E27FC236}">
                <a16:creationId xmlns:a16="http://schemas.microsoft.com/office/drawing/2014/main" id="{BAAB779F-97E3-531B-3583-6D9F522647B2}"/>
              </a:ext>
            </a:extLst>
          </p:cNvPr>
          <p:cNvPicPr>
            <a:picLocks noChangeAspect="1"/>
          </p:cNvPicPr>
          <p:nvPr/>
        </p:nvPicPr>
        <p:blipFill>
          <a:blip r:embed="rId2"/>
          <a:stretch>
            <a:fillRect/>
          </a:stretch>
        </p:blipFill>
        <p:spPr>
          <a:xfrm>
            <a:off x="1831544" y="1102855"/>
            <a:ext cx="8528911" cy="5227641"/>
          </a:xfrm>
          <a:prstGeom prst="rect">
            <a:avLst/>
          </a:prstGeom>
        </p:spPr>
      </p:pic>
    </p:spTree>
    <p:extLst>
      <p:ext uri="{BB962C8B-B14F-4D97-AF65-F5344CB8AC3E}">
        <p14:creationId xmlns:p14="http://schemas.microsoft.com/office/powerpoint/2010/main" val="26541662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0CD651-8BFF-FEBA-125B-9E7D18A539FB}"/>
              </a:ext>
            </a:extLst>
          </p:cNvPr>
          <p:cNvSpPr>
            <a:spLocks noGrp="1"/>
          </p:cNvSpPr>
          <p:nvPr>
            <p:ph type="title"/>
          </p:nvPr>
        </p:nvSpPr>
        <p:spPr/>
        <p:txBody>
          <a:bodyPr/>
          <a:lstStyle/>
          <a:p>
            <a:r>
              <a:rPr lang="en-US" dirty="0"/>
              <a:t>Research Applications</a:t>
            </a:r>
          </a:p>
        </p:txBody>
      </p:sp>
      <p:sp>
        <p:nvSpPr>
          <p:cNvPr id="4" name="Slide Number Placeholder 3">
            <a:extLst>
              <a:ext uri="{FF2B5EF4-FFF2-40B4-BE49-F238E27FC236}">
                <a16:creationId xmlns:a16="http://schemas.microsoft.com/office/drawing/2014/main" id="{FD30D17D-1A75-33FA-862F-EF9C2BAF5B91}"/>
              </a:ext>
            </a:extLst>
          </p:cNvPr>
          <p:cNvSpPr>
            <a:spLocks noGrp="1"/>
          </p:cNvSpPr>
          <p:nvPr>
            <p:ph type="sldNum" sz="quarter" idx="12"/>
          </p:nvPr>
        </p:nvSpPr>
        <p:spPr/>
        <p:txBody>
          <a:bodyPr/>
          <a:lstStyle/>
          <a:p>
            <a:fld id="{FC63ECC8-719A-498E-B101-491B6A35558E}" type="slidenum">
              <a:rPr lang="en-US" smtClean="0"/>
              <a:t>19</a:t>
            </a:fld>
            <a:endParaRPr lang="en-US"/>
          </a:p>
        </p:txBody>
      </p:sp>
    </p:spTree>
    <p:extLst>
      <p:ext uri="{BB962C8B-B14F-4D97-AF65-F5344CB8AC3E}">
        <p14:creationId xmlns:p14="http://schemas.microsoft.com/office/powerpoint/2010/main" val="23866146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BA8851-9B43-4253-BADE-18E586A72FCB}"/>
              </a:ext>
            </a:extLst>
          </p:cNvPr>
          <p:cNvSpPr>
            <a:spLocks noGrp="1"/>
          </p:cNvSpPr>
          <p:nvPr>
            <p:ph type="title"/>
          </p:nvPr>
        </p:nvSpPr>
        <p:spPr/>
        <p:txBody>
          <a:bodyPr/>
          <a:lstStyle/>
          <a:p>
            <a:r>
              <a:rPr lang="en-US" dirty="0"/>
              <a:t>Goals + Opportunity</a:t>
            </a:r>
          </a:p>
        </p:txBody>
      </p:sp>
      <p:sp>
        <p:nvSpPr>
          <p:cNvPr id="3" name="Content Placeholder 2">
            <a:extLst>
              <a:ext uri="{FF2B5EF4-FFF2-40B4-BE49-F238E27FC236}">
                <a16:creationId xmlns:a16="http://schemas.microsoft.com/office/drawing/2014/main" id="{B1E5C846-37CD-425C-8CC7-B2AC666EE40A}"/>
              </a:ext>
            </a:extLst>
          </p:cNvPr>
          <p:cNvSpPr>
            <a:spLocks noGrp="1"/>
          </p:cNvSpPr>
          <p:nvPr>
            <p:ph idx="1"/>
          </p:nvPr>
        </p:nvSpPr>
        <p:spPr>
          <a:xfrm>
            <a:off x="838200" y="1614360"/>
            <a:ext cx="10515600" cy="4351338"/>
          </a:xfrm>
        </p:spPr>
        <p:txBody>
          <a:bodyPr>
            <a:normAutofit fontScale="92500" lnSpcReduction="20000"/>
          </a:bodyPr>
          <a:lstStyle/>
          <a:p>
            <a:r>
              <a:rPr lang="en-US" b="1" dirty="0"/>
              <a:t>Goal: </a:t>
            </a:r>
            <a:r>
              <a:rPr lang="en-US" dirty="0"/>
              <a:t>Understand how the environment, people and businesses interact</a:t>
            </a:r>
          </a:p>
          <a:p>
            <a:pPr lvl="1"/>
            <a:r>
              <a:rPr lang="en-US" dirty="0"/>
              <a:t>Distribution of environmental hazards or amenities</a:t>
            </a:r>
          </a:p>
          <a:p>
            <a:pPr lvl="1"/>
            <a:r>
              <a:rPr lang="en-US" dirty="0"/>
              <a:t>Causes and consequences of these exposures</a:t>
            </a:r>
          </a:p>
          <a:p>
            <a:pPr marL="0" indent="0">
              <a:buNone/>
            </a:pPr>
            <a:endParaRPr lang="en-US" dirty="0"/>
          </a:p>
          <a:p>
            <a:r>
              <a:rPr lang="en-US" b="1" dirty="0"/>
              <a:t>Data Needs:</a:t>
            </a:r>
            <a:endParaRPr lang="en-US" dirty="0"/>
          </a:p>
          <a:p>
            <a:pPr marL="914400" lvl="1" indent="-457200">
              <a:buFont typeface="+mj-lt"/>
              <a:buAutoNum type="arabicPeriod"/>
            </a:pPr>
            <a:r>
              <a:rPr lang="en-US" dirty="0"/>
              <a:t>Spatiotemporally resolved data on environmental hazards</a:t>
            </a:r>
          </a:p>
          <a:p>
            <a:pPr marL="914400" lvl="1" indent="-457200">
              <a:buFont typeface="+mj-lt"/>
              <a:buAutoNum type="arabicPeriod"/>
            </a:pPr>
            <a:r>
              <a:rPr lang="en-US" dirty="0"/>
              <a:t>Detailed demographic, economic and geographic information on people</a:t>
            </a:r>
          </a:p>
          <a:p>
            <a:pPr marL="914400" lvl="1" indent="-457200">
              <a:buFont typeface="+mj-lt"/>
              <a:buAutoNum type="arabicPeriod"/>
            </a:pPr>
            <a:r>
              <a:rPr lang="en-US" dirty="0"/>
              <a:t>Detailed economic and geographic information on businesses</a:t>
            </a:r>
          </a:p>
          <a:p>
            <a:endParaRPr lang="en-US" dirty="0"/>
          </a:p>
          <a:p>
            <a:r>
              <a:rPr lang="en-US" b="1" dirty="0"/>
              <a:t>This Project</a:t>
            </a:r>
            <a:r>
              <a:rPr lang="en-US" dirty="0"/>
              <a:t>: The prototype Census Environmental Impacts Frame (EIF) </a:t>
            </a:r>
          </a:p>
          <a:p>
            <a:pPr lvl="1"/>
            <a:r>
              <a:rPr lang="en-US" dirty="0"/>
              <a:t>Census Bureau initiative to build a microdata infrastructure with (1)-(3)</a:t>
            </a:r>
          </a:p>
          <a:p>
            <a:pPr lvl="1"/>
            <a:r>
              <a:rPr lang="en-US" dirty="0"/>
              <a:t>Today’s presentation: focus on (1) and (2)</a:t>
            </a:r>
          </a:p>
        </p:txBody>
      </p:sp>
      <p:sp>
        <p:nvSpPr>
          <p:cNvPr id="4" name="Slide Number Placeholder 3">
            <a:extLst>
              <a:ext uri="{FF2B5EF4-FFF2-40B4-BE49-F238E27FC236}">
                <a16:creationId xmlns:a16="http://schemas.microsoft.com/office/drawing/2014/main" id="{1BFAC0BF-8974-452A-9B2D-F520B10A3A95}"/>
              </a:ext>
            </a:extLst>
          </p:cNvPr>
          <p:cNvSpPr>
            <a:spLocks noGrp="1"/>
          </p:cNvSpPr>
          <p:nvPr>
            <p:ph type="sldNum" sz="quarter" idx="12"/>
          </p:nvPr>
        </p:nvSpPr>
        <p:spPr/>
        <p:txBody>
          <a:bodyPr/>
          <a:lstStyle/>
          <a:p>
            <a:fld id="{FC63ECC8-719A-498E-B101-491B6A35558E}" type="slidenum">
              <a:rPr lang="en-US" smtClean="0"/>
              <a:t>2</a:t>
            </a:fld>
            <a:endParaRPr lang="en-US"/>
          </a:p>
        </p:txBody>
      </p:sp>
    </p:spTree>
    <p:extLst>
      <p:ext uri="{BB962C8B-B14F-4D97-AF65-F5344CB8AC3E}">
        <p14:creationId xmlns:p14="http://schemas.microsoft.com/office/powerpoint/2010/main" val="11033212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4EED43-4A8A-30DC-B742-35A8D0BD577E}"/>
              </a:ext>
            </a:extLst>
          </p:cNvPr>
          <p:cNvSpPr>
            <a:spLocks noGrp="1"/>
          </p:cNvSpPr>
          <p:nvPr>
            <p:ph type="title"/>
          </p:nvPr>
        </p:nvSpPr>
        <p:spPr/>
        <p:txBody>
          <a:bodyPr/>
          <a:lstStyle/>
          <a:p>
            <a:r>
              <a:rPr lang="en-US" dirty="0"/>
              <a:t>Next Steps: Research	</a:t>
            </a:r>
          </a:p>
        </p:txBody>
      </p:sp>
      <p:sp>
        <p:nvSpPr>
          <p:cNvPr id="3" name="Content Placeholder 2">
            <a:extLst>
              <a:ext uri="{FF2B5EF4-FFF2-40B4-BE49-F238E27FC236}">
                <a16:creationId xmlns:a16="http://schemas.microsoft.com/office/drawing/2014/main" id="{0B79494E-532B-F3FD-441B-2744D2B39037}"/>
              </a:ext>
            </a:extLst>
          </p:cNvPr>
          <p:cNvSpPr>
            <a:spLocks noGrp="1"/>
          </p:cNvSpPr>
          <p:nvPr>
            <p:ph idx="1"/>
          </p:nvPr>
        </p:nvSpPr>
        <p:spPr/>
        <p:txBody>
          <a:bodyPr>
            <a:normAutofit lnSpcReduction="10000"/>
          </a:bodyPr>
          <a:lstStyle/>
          <a:p>
            <a:r>
              <a:rPr lang="en-US" dirty="0"/>
              <a:t>Research in Progress using the EIF:</a:t>
            </a:r>
          </a:p>
          <a:p>
            <a:pPr lvl="1"/>
            <a:r>
              <a:rPr lang="en-US" dirty="0"/>
              <a:t>The relationship between income, wealth, and pollution exposure</a:t>
            </a:r>
          </a:p>
          <a:p>
            <a:pPr lvl="1"/>
            <a:r>
              <a:rPr lang="en-US" sz="2400" b="1" i="0" u="none" strike="noStrike" baseline="0" dirty="0">
                <a:latin typeface="CMR12"/>
              </a:rPr>
              <a:t>Heat Disparities in the United States </a:t>
            </a:r>
            <a:endParaRPr lang="en-US" dirty="0"/>
          </a:p>
          <a:p>
            <a:pPr lvl="1"/>
            <a:r>
              <a:rPr lang="en-US" dirty="0"/>
              <a:t>The Unequal Effects of Hurricanes in the United States</a:t>
            </a:r>
          </a:p>
          <a:p>
            <a:pPr lvl="1"/>
            <a:r>
              <a:rPr lang="en-US" dirty="0"/>
              <a:t>Wildfire Smoke and PM2.5 Disparities</a:t>
            </a:r>
          </a:p>
          <a:p>
            <a:pPr lvl="1"/>
            <a:r>
              <a:rPr lang="en-US" dirty="0"/>
              <a:t>Distribution of Exposure to Wildfires</a:t>
            </a:r>
          </a:p>
          <a:p>
            <a:r>
              <a:rPr lang="en-US" dirty="0"/>
              <a:t>EIF also unlocks the ability to tackle big questions with comprehensive microdata:</a:t>
            </a:r>
          </a:p>
          <a:p>
            <a:pPr lvl="1"/>
            <a:r>
              <a:rPr lang="en-US" dirty="0"/>
              <a:t>Climate-induced migration</a:t>
            </a:r>
          </a:p>
          <a:p>
            <a:pPr lvl="1"/>
            <a:r>
              <a:rPr lang="en-US" dirty="0"/>
              <a:t>Real Time Effects of Natural Disasters</a:t>
            </a:r>
          </a:p>
          <a:p>
            <a:pPr lvl="1"/>
            <a:r>
              <a:rPr lang="en-US" dirty="0"/>
              <a:t>Sorting and Environmental Gentrification</a:t>
            </a:r>
          </a:p>
          <a:p>
            <a:pPr lvl="1"/>
            <a:endParaRPr lang="en-US" dirty="0"/>
          </a:p>
        </p:txBody>
      </p:sp>
      <p:sp>
        <p:nvSpPr>
          <p:cNvPr id="4" name="Slide Number Placeholder 3">
            <a:extLst>
              <a:ext uri="{FF2B5EF4-FFF2-40B4-BE49-F238E27FC236}">
                <a16:creationId xmlns:a16="http://schemas.microsoft.com/office/drawing/2014/main" id="{BFEA7AEE-B790-21B1-1FC5-71ABA887AB2A}"/>
              </a:ext>
            </a:extLst>
          </p:cNvPr>
          <p:cNvSpPr>
            <a:spLocks noGrp="1"/>
          </p:cNvSpPr>
          <p:nvPr>
            <p:ph type="sldNum" sz="quarter" idx="12"/>
          </p:nvPr>
        </p:nvSpPr>
        <p:spPr/>
        <p:txBody>
          <a:bodyPr/>
          <a:lstStyle/>
          <a:p>
            <a:fld id="{FC63ECC8-719A-498E-B101-491B6A35558E}" type="slidenum">
              <a:rPr lang="en-US" smtClean="0"/>
              <a:t>20</a:t>
            </a:fld>
            <a:endParaRPr lang="en-US"/>
          </a:p>
        </p:txBody>
      </p:sp>
    </p:spTree>
    <p:extLst>
      <p:ext uri="{BB962C8B-B14F-4D97-AF65-F5344CB8AC3E}">
        <p14:creationId xmlns:p14="http://schemas.microsoft.com/office/powerpoint/2010/main" val="33179422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F735E8-A679-A9A1-1BB3-918B669B500C}"/>
              </a:ext>
            </a:extLst>
          </p:cNvPr>
          <p:cNvSpPr>
            <a:spLocks noGrp="1"/>
          </p:cNvSpPr>
          <p:nvPr>
            <p:ph type="title"/>
          </p:nvPr>
        </p:nvSpPr>
        <p:spPr/>
        <p:txBody>
          <a:bodyPr/>
          <a:lstStyle/>
          <a:p>
            <a:r>
              <a:rPr lang="en-US" dirty="0"/>
              <a:t>Coming Attractions: Extreme Heat Disparities</a:t>
            </a:r>
          </a:p>
        </p:txBody>
      </p:sp>
      <p:sp>
        <p:nvSpPr>
          <p:cNvPr id="3" name="Content Placeholder 2">
            <a:extLst>
              <a:ext uri="{FF2B5EF4-FFF2-40B4-BE49-F238E27FC236}">
                <a16:creationId xmlns:a16="http://schemas.microsoft.com/office/drawing/2014/main" id="{CCC7A534-4793-6C21-6B59-1A76325C5602}"/>
              </a:ext>
            </a:extLst>
          </p:cNvPr>
          <p:cNvSpPr>
            <a:spLocks noGrp="1"/>
          </p:cNvSpPr>
          <p:nvPr>
            <p:ph sz="half" idx="1"/>
          </p:nvPr>
        </p:nvSpPr>
        <p:spPr/>
        <p:txBody>
          <a:bodyPr>
            <a:normAutofit fontScale="92500"/>
          </a:bodyPr>
          <a:lstStyle/>
          <a:p>
            <a:r>
              <a:rPr lang="en-US" dirty="0"/>
              <a:t>In progress research (</a:t>
            </a:r>
            <a:r>
              <a:rPr lang="en-US" dirty="0" err="1"/>
              <a:t>Colmer</a:t>
            </a:r>
            <a:r>
              <a:rPr lang="en-US" dirty="0"/>
              <a:t>, Voorheis and Chakma, 2023): use the ACS linked to EIF and Landsat data on surface temperature to explore disparities in heat exposure</a:t>
            </a:r>
          </a:p>
          <a:p>
            <a:r>
              <a:rPr lang="en-US" dirty="0"/>
              <a:t>White people exposed to lower temperatures than non-White people</a:t>
            </a:r>
          </a:p>
          <a:p>
            <a:pPr lvl="1"/>
            <a:r>
              <a:rPr lang="en-US" dirty="0"/>
              <a:t>Black-White gap similar within commuting zone vs. nationally</a:t>
            </a:r>
          </a:p>
          <a:p>
            <a:r>
              <a:rPr lang="en-US" dirty="0"/>
              <a:t>What explains these gaps?</a:t>
            </a:r>
          </a:p>
          <a:p>
            <a:pPr marL="0" indent="0">
              <a:buNone/>
            </a:pPr>
            <a:endParaRPr lang="en-US" dirty="0"/>
          </a:p>
          <a:p>
            <a:endParaRPr lang="en-US" dirty="0"/>
          </a:p>
        </p:txBody>
      </p:sp>
      <p:pic>
        <p:nvPicPr>
          <p:cNvPr id="7" name="Content Placeholder 6" descr="Chart, bar chart&#10;&#10;Description automatically generated">
            <a:extLst>
              <a:ext uri="{FF2B5EF4-FFF2-40B4-BE49-F238E27FC236}">
                <a16:creationId xmlns:a16="http://schemas.microsoft.com/office/drawing/2014/main" id="{C31DF1CD-B580-38BB-7DBF-1E4844601278}"/>
              </a:ext>
            </a:extLst>
          </p:cNvPr>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6172200" y="2058194"/>
            <a:ext cx="5181600" cy="3886200"/>
          </a:xfrm>
        </p:spPr>
      </p:pic>
      <p:sp>
        <p:nvSpPr>
          <p:cNvPr id="5" name="Slide Number Placeholder 4">
            <a:extLst>
              <a:ext uri="{FF2B5EF4-FFF2-40B4-BE49-F238E27FC236}">
                <a16:creationId xmlns:a16="http://schemas.microsoft.com/office/drawing/2014/main" id="{B7D677E6-BC6A-5566-C209-A426053E32A6}"/>
              </a:ext>
            </a:extLst>
          </p:cNvPr>
          <p:cNvSpPr>
            <a:spLocks noGrp="1"/>
          </p:cNvSpPr>
          <p:nvPr>
            <p:ph type="sldNum" sz="quarter" idx="12"/>
          </p:nvPr>
        </p:nvSpPr>
        <p:spPr/>
        <p:txBody>
          <a:bodyPr/>
          <a:lstStyle/>
          <a:p>
            <a:fld id="{FC63ECC8-719A-498E-B101-491B6A35558E}" type="slidenum">
              <a:rPr lang="en-US" smtClean="0"/>
              <a:t>21</a:t>
            </a:fld>
            <a:endParaRPr lang="en-US"/>
          </a:p>
        </p:txBody>
      </p:sp>
    </p:spTree>
    <p:extLst>
      <p:ext uri="{BB962C8B-B14F-4D97-AF65-F5344CB8AC3E}">
        <p14:creationId xmlns:p14="http://schemas.microsoft.com/office/powerpoint/2010/main" val="36628565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B5B761-EB23-E61B-52A8-841F8DA9719B}"/>
              </a:ext>
            </a:extLst>
          </p:cNvPr>
          <p:cNvSpPr>
            <a:spLocks noGrp="1"/>
          </p:cNvSpPr>
          <p:nvPr>
            <p:ph type="title"/>
          </p:nvPr>
        </p:nvSpPr>
        <p:spPr/>
        <p:txBody>
          <a:bodyPr/>
          <a:lstStyle/>
          <a:p>
            <a:r>
              <a:rPr lang="en-US" dirty="0"/>
              <a:t>Extreme Heat Disparities: Race by Income</a:t>
            </a:r>
          </a:p>
        </p:txBody>
      </p:sp>
      <p:pic>
        <p:nvPicPr>
          <p:cNvPr id="7" name="Content Placeholder 6" descr="Chart, line chart&#10;&#10;Description automatically generated">
            <a:extLst>
              <a:ext uri="{FF2B5EF4-FFF2-40B4-BE49-F238E27FC236}">
                <a16:creationId xmlns:a16="http://schemas.microsoft.com/office/drawing/2014/main" id="{88AA57E9-A529-C9B3-78DA-C6AF05568336}"/>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1957277" y="1531496"/>
            <a:ext cx="7484436" cy="4278306"/>
          </a:xfrm>
        </p:spPr>
      </p:pic>
      <p:sp>
        <p:nvSpPr>
          <p:cNvPr id="5" name="Slide Number Placeholder 4">
            <a:extLst>
              <a:ext uri="{FF2B5EF4-FFF2-40B4-BE49-F238E27FC236}">
                <a16:creationId xmlns:a16="http://schemas.microsoft.com/office/drawing/2014/main" id="{EC88FD00-4DA2-EEA7-0838-4E28E49F37F7}"/>
              </a:ext>
            </a:extLst>
          </p:cNvPr>
          <p:cNvSpPr>
            <a:spLocks noGrp="1"/>
          </p:cNvSpPr>
          <p:nvPr>
            <p:ph type="sldNum" sz="quarter" idx="12"/>
          </p:nvPr>
        </p:nvSpPr>
        <p:spPr/>
        <p:txBody>
          <a:bodyPr/>
          <a:lstStyle/>
          <a:p>
            <a:fld id="{FC63ECC8-719A-498E-B101-491B6A35558E}" type="slidenum">
              <a:rPr lang="en-US" smtClean="0"/>
              <a:t>22</a:t>
            </a:fld>
            <a:endParaRPr lang="en-US"/>
          </a:p>
        </p:txBody>
      </p:sp>
    </p:spTree>
    <p:extLst>
      <p:ext uri="{BB962C8B-B14F-4D97-AF65-F5344CB8AC3E}">
        <p14:creationId xmlns:p14="http://schemas.microsoft.com/office/powerpoint/2010/main" val="18246161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60BF5A-193B-3DE4-910A-BB7EFE19C0F1}"/>
              </a:ext>
            </a:extLst>
          </p:cNvPr>
          <p:cNvSpPr>
            <a:spLocks noGrp="1"/>
          </p:cNvSpPr>
          <p:nvPr>
            <p:ph type="title"/>
          </p:nvPr>
        </p:nvSpPr>
        <p:spPr/>
        <p:txBody>
          <a:bodyPr/>
          <a:lstStyle/>
          <a:p>
            <a:r>
              <a:rPr lang="en-US" dirty="0"/>
              <a:t>Individual Factors Do Not Fully Explain Disparities</a:t>
            </a:r>
          </a:p>
        </p:txBody>
      </p:sp>
      <p:pic>
        <p:nvPicPr>
          <p:cNvPr id="7" name="Content Placeholder 6" descr="Chart&#10;&#10;Description automatically generated">
            <a:extLst>
              <a:ext uri="{FF2B5EF4-FFF2-40B4-BE49-F238E27FC236}">
                <a16:creationId xmlns:a16="http://schemas.microsoft.com/office/drawing/2014/main" id="{3CEA3901-7E31-1F76-43F1-189181F3E3AB}"/>
              </a:ext>
            </a:extLst>
          </p:cNvPr>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1072115" y="1891962"/>
            <a:ext cx="9783727" cy="3910177"/>
          </a:xfrm>
        </p:spPr>
      </p:pic>
      <p:sp>
        <p:nvSpPr>
          <p:cNvPr id="5" name="Slide Number Placeholder 4">
            <a:extLst>
              <a:ext uri="{FF2B5EF4-FFF2-40B4-BE49-F238E27FC236}">
                <a16:creationId xmlns:a16="http://schemas.microsoft.com/office/drawing/2014/main" id="{4C16CDC7-A074-2000-808C-965F7F3F99D7}"/>
              </a:ext>
            </a:extLst>
          </p:cNvPr>
          <p:cNvSpPr>
            <a:spLocks noGrp="1"/>
          </p:cNvSpPr>
          <p:nvPr>
            <p:ph type="sldNum" sz="quarter" idx="12"/>
          </p:nvPr>
        </p:nvSpPr>
        <p:spPr/>
        <p:txBody>
          <a:bodyPr/>
          <a:lstStyle/>
          <a:p>
            <a:fld id="{FC63ECC8-719A-498E-B101-491B6A35558E}" type="slidenum">
              <a:rPr lang="en-US" smtClean="0"/>
              <a:t>23</a:t>
            </a:fld>
            <a:endParaRPr lang="en-US"/>
          </a:p>
        </p:txBody>
      </p:sp>
    </p:spTree>
    <p:extLst>
      <p:ext uri="{BB962C8B-B14F-4D97-AF65-F5344CB8AC3E}">
        <p14:creationId xmlns:p14="http://schemas.microsoft.com/office/powerpoint/2010/main" val="21902205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13C4CF-4096-86AD-94F8-4A4D43C49CBA}"/>
              </a:ext>
            </a:extLst>
          </p:cNvPr>
          <p:cNvSpPr>
            <a:spLocks noGrp="1"/>
          </p:cNvSpPr>
          <p:nvPr>
            <p:ph type="title"/>
          </p:nvPr>
        </p:nvSpPr>
        <p:spPr/>
        <p:txBody>
          <a:bodyPr/>
          <a:lstStyle/>
          <a:p>
            <a:r>
              <a:rPr lang="en-US" dirty="0"/>
              <a:t>Individual Factors Do Not Fully Explain Disparities</a:t>
            </a:r>
          </a:p>
        </p:txBody>
      </p:sp>
      <p:sp>
        <p:nvSpPr>
          <p:cNvPr id="5" name="Slide Number Placeholder 4">
            <a:extLst>
              <a:ext uri="{FF2B5EF4-FFF2-40B4-BE49-F238E27FC236}">
                <a16:creationId xmlns:a16="http://schemas.microsoft.com/office/drawing/2014/main" id="{01C4F760-DB24-DBF5-DE3D-5CFC881E40BF}"/>
              </a:ext>
            </a:extLst>
          </p:cNvPr>
          <p:cNvSpPr>
            <a:spLocks noGrp="1"/>
          </p:cNvSpPr>
          <p:nvPr>
            <p:ph type="sldNum" sz="quarter" idx="12"/>
          </p:nvPr>
        </p:nvSpPr>
        <p:spPr/>
        <p:txBody>
          <a:bodyPr/>
          <a:lstStyle/>
          <a:p>
            <a:fld id="{FC63ECC8-719A-498E-B101-491B6A35558E}" type="slidenum">
              <a:rPr lang="en-US" smtClean="0"/>
              <a:t>24</a:t>
            </a:fld>
            <a:endParaRPr lang="en-US"/>
          </a:p>
        </p:txBody>
      </p:sp>
      <p:pic>
        <p:nvPicPr>
          <p:cNvPr id="7" name="Picture 6">
            <a:extLst>
              <a:ext uri="{FF2B5EF4-FFF2-40B4-BE49-F238E27FC236}">
                <a16:creationId xmlns:a16="http://schemas.microsoft.com/office/drawing/2014/main" id="{EE70A361-9F7A-943B-425E-E29B158A4198}"/>
              </a:ext>
            </a:extLst>
          </p:cNvPr>
          <p:cNvPicPr>
            <a:picLocks noChangeAspect="1"/>
          </p:cNvPicPr>
          <p:nvPr/>
        </p:nvPicPr>
        <p:blipFill>
          <a:blip r:embed="rId2"/>
          <a:stretch>
            <a:fillRect/>
          </a:stretch>
        </p:blipFill>
        <p:spPr>
          <a:xfrm>
            <a:off x="1436914" y="1795172"/>
            <a:ext cx="9150654" cy="4220929"/>
          </a:xfrm>
          <a:prstGeom prst="rect">
            <a:avLst/>
          </a:prstGeom>
        </p:spPr>
      </p:pic>
    </p:spTree>
    <p:extLst>
      <p:ext uri="{BB962C8B-B14F-4D97-AF65-F5344CB8AC3E}">
        <p14:creationId xmlns:p14="http://schemas.microsoft.com/office/powerpoint/2010/main" val="35061072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58DB1-8DBF-68C6-DD75-76A367CB77E1}"/>
              </a:ext>
            </a:extLst>
          </p:cNvPr>
          <p:cNvSpPr>
            <a:spLocks noGrp="1"/>
          </p:cNvSpPr>
          <p:nvPr>
            <p:ph type="title"/>
          </p:nvPr>
        </p:nvSpPr>
        <p:spPr/>
        <p:txBody>
          <a:bodyPr/>
          <a:lstStyle/>
          <a:p>
            <a:r>
              <a:rPr lang="en-US" dirty="0"/>
              <a:t>What Remains?</a:t>
            </a:r>
          </a:p>
        </p:txBody>
      </p:sp>
      <p:sp>
        <p:nvSpPr>
          <p:cNvPr id="3" name="Content Placeholder 2">
            <a:extLst>
              <a:ext uri="{FF2B5EF4-FFF2-40B4-BE49-F238E27FC236}">
                <a16:creationId xmlns:a16="http://schemas.microsoft.com/office/drawing/2014/main" id="{51BCD200-D9AA-4F5E-9B0B-9C9086DD70A1}"/>
              </a:ext>
            </a:extLst>
          </p:cNvPr>
          <p:cNvSpPr>
            <a:spLocks noGrp="1"/>
          </p:cNvSpPr>
          <p:nvPr>
            <p:ph sz="half" idx="1"/>
          </p:nvPr>
        </p:nvSpPr>
        <p:spPr/>
        <p:txBody>
          <a:bodyPr>
            <a:normAutofit fontScale="92500"/>
          </a:bodyPr>
          <a:lstStyle/>
          <a:p>
            <a:r>
              <a:rPr lang="en-US" dirty="0"/>
              <a:t>We argue remaining differences in heat exposure are a result of structural factors in the built environment</a:t>
            </a:r>
          </a:p>
          <a:p>
            <a:r>
              <a:rPr lang="en-US" dirty="0"/>
              <a:t>Predominantly black communities have higher imperviousness and less tree canopy</a:t>
            </a:r>
          </a:p>
          <a:p>
            <a:r>
              <a:rPr lang="en-US" dirty="0"/>
              <a:t>Chakma (2023): these differences have historical roots in redlining and segregation patterns that arose during the Great Migration</a:t>
            </a:r>
          </a:p>
        </p:txBody>
      </p:sp>
      <p:sp>
        <p:nvSpPr>
          <p:cNvPr id="5" name="Slide Number Placeholder 4">
            <a:extLst>
              <a:ext uri="{FF2B5EF4-FFF2-40B4-BE49-F238E27FC236}">
                <a16:creationId xmlns:a16="http://schemas.microsoft.com/office/drawing/2014/main" id="{20AC14D9-68B5-A8F3-FEEE-8F16A592B002}"/>
              </a:ext>
            </a:extLst>
          </p:cNvPr>
          <p:cNvSpPr>
            <a:spLocks noGrp="1"/>
          </p:cNvSpPr>
          <p:nvPr>
            <p:ph type="sldNum" sz="quarter" idx="12"/>
          </p:nvPr>
        </p:nvSpPr>
        <p:spPr/>
        <p:txBody>
          <a:bodyPr/>
          <a:lstStyle/>
          <a:p>
            <a:fld id="{FC63ECC8-719A-498E-B101-491B6A35558E}" type="slidenum">
              <a:rPr lang="en-US" smtClean="0"/>
              <a:t>25</a:t>
            </a:fld>
            <a:endParaRPr lang="en-US"/>
          </a:p>
        </p:txBody>
      </p:sp>
      <p:pic>
        <p:nvPicPr>
          <p:cNvPr id="7" name="Picture 6" descr="Chart, line chart&#10;&#10;Description automatically generated">
            <a:extLst>
              <a:ext uri="{FF2B5EF4-FFF2-40B4-BE49-F238E27FC236}">
                <a16:creationId xmlns:a16="http://schemas.microsoft.com/office/drawing/2014/main" id="{1519C2DE-665F-7BFB-AA58-549825B7246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22335" y="2457936"/>
            <a:ext cx="5869172" cy="3299662"/>
          </a:xfrm>
          <a:prstGeom prst="rect">
            <a:avLst/>
          </a:prstGeom>
        </p:spPr>
      </p:pic>
    </p:spTree>
    <p:extLst>
      <p:ext uri="{BB962C8B-B14F-4D97-AF65-F5344CB8AC3E}">
        <p14:creationId xmlns:p14="http://schemas.microsoft.com/office/powerpoint/2010/main" val="29533754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B67BF8-45A4-46D6-913C-4E4D45B75D6E}"/>
              </a:ext>
            </a:extLst>
          </p:cNvPr>
          <p:cNvSpPr>
            <a:spLocks noGrp="1"/>
          </p:cNvSpPr>
          <p:nvPr>
            <p:ph type="title"/>
          </p:nvPr>
        </p:nvSpPr>
        <p:spPr/>
        <p:txBody>
          <a:bodyPr/>
          <a:lstStyle/>
          <a:p>
            <a:r>
              <a:rPr lang="en-US" dirty="0"/>
              <a:t>Next Steps: Data Infrastructure</a:t>
            </a:r>
          </a:p>
        </p:txBody>
      </p:sp>
      <p:sp>
        <p:nvSpPr>
          <p:cNvPr id="3" name="Content Placeholder 2">
            <a:extLst>
              <a:ext uri="{FF2B5EF4-FFF2-40B4-BE49-F238E27FC236}">
                <a16:creationId xmlns:a16="http://schemas.microsoft.com/office/drawing/2014/main" id="{4F674FEA-DEF4-4170-9C4D-FBFD082C607D}"/>
              </a:ext>
            </a:extLst>
          </p:cNvPr>
          <p:cNvSpPr>
            <a:spLocks noGrp="1"/>
          </p:cNvSpPr>
          <p:nvPr>
            <p:ph idx="1"/>
          </p:nvPr>
        </p:nvSpPr>
        <p:spPr/>
        <p:txBody>
          <a:bodyPr>
            <a:normAutofit/>
          </a:bodyPr>
          <a:lstStyle/>
          <a:p>
            <a:r>
              <a:rPr lang="en-US" dirty="0"/>
              <a:t>Planned Extensions to the EIF Infrastructure:</a:t>
            </a:r>
          </a:p>
          <a:p>
            <a:pPr lvl="1"/>
            <a:r>
              <a:rPr lang="en-US" dirty="0"/>
              <a:t>More hazards</a:t>
            </a:r>
          </a:p>
          <a:p>
            <a:pPr lvl="1"/>
            <a:r>
              <a:rPr lang="en-US" dirty="0"/>
              <a:t>Incorporating Census Economic data (Business Register linked to EPA data)</a:t>
            </a:r>
          </a:p>
          <a:p>
            <a:pPr lvl="1"/>
            <a:r>
              <a:rPr lang="en-US" dirty="0"/>
              <a:t>Linking EIF to other Census infrastructure products (e.g. Criminal Justice Administrative Records System)</a:t>
            </a:r>
          </a:p>
          <a:p>
            <a:pPr lvl="1"/>
            <a:r>
              <a:rPr lang="en-US" dirty="0"/>
              <a:t>Incorporating intergenerational linkages and historical residence/hazards</a:t>
            </a:r>
          </a:p>
          <a:p>
            <a:pPr lvl="1"/>
            <a:r>
              <a:rPr lang="en-US" dirty="0"/>
              <a:t>Water as a medium of exposure (water systems, wells, </a:t>
            </a:r>
            <a:r>
              <a:rPr lang="en-US" dirty="0" err="1"/>
              <a:t>etc</a:t>
            </a:r>
            <a:r>
              <a:rPr lang="en-US" dirty="0"/>
              <a:t>)</a:t>
            </a:r>
          </a:p>
          <a:p>
            <a:r>
              <a:rPr lang="en-US" dirty="0"/>
              <a:t>Currently exploring options for dissemination and access via partnerships and the FSRDC system</a:t>
            </a:r>
          </a:p>
        </p:txBody>
      </p:sp>
      <p:sp>
        <p:nvSpPr>
          <p:cNvPr id="4" name="Slide Number Placeholder 3">
            <a:extLst>
              <a:ext uri="{FF2B5EF4-FFF2-40B4-BE49-F238E27FC236}">
                <a16:creationId xmlns:a16="http://schemas.microsoft.com/office/drawing/2014/main" id="{9FB0098D-90E0-46F2-AE79-A15B3F8F0ABC}"/>
              </a:ext>
            </a:extLst>
          </p:cNvPr>
          <p:cNvSpPr>
            <a:spLocks noGrp="1"/>
          </p:cNvSpPr>
          <p:nvPr>
            <p:ph type="sldNum" sz="quarter" idx="12"/>
          </p:nvPr>
        </p:nvSpPr>
        <p:spPr/>
        <p:txBody>
          <a:bodyPr/>
          <a:lstStyle/>
          <a:p>
            <a:fld id="{FC63ECC8-719A-498E-B101-491B6A35558E}" type="slidenum">
              <a:rPr lang="en-US" smtClean="0"/>
              <a:t>26</a:t>
            </a:fld>
            <a:endParaRPr lang="en-US"/>
          </a:p>
        </p:txBody>
      </p:sp>
    </p:spTree>
    <p:extLst>
      <p:ext uri="{BB962C8B-B14F-4D97-AF65-F5344CB8AC3E}">
        <p14:creationId xmlns:p14="http://schemas.microsoft.com/office/powerpoint/2010/main" val="28986414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4AB0A3-D12B-9780-9C1E-10200C1A0DFD}"/>
              </a:ext>
            </a:extLst>
          </p:cNvPr>
          <p:cNvSpPr>
            <a:spLocks noGrp="1"/>
          </p:cNvSpPr>
          <p:nvPr>
            <p:ph type="title"/>
          </p:nvPr>
        </p:nvSpPr>
        <p:spPr/>
        <p:txBody>
          <a:bodyPr/>
          <a:lstStyle/>
          <a:p>
            <a:r>
              <a:rPr lang="en-US" dirty="0"/>
              <a:t>Applications for Natural Capital Accounting</a:t>
            </a:r>
          </a:p>
        </p:txBody>
      </p:sp>
      <p:sp>
        <p:nvSpPr>
          <p:cNvPr id="3" name="Content Placeholder 2">
            <a:extLst>
              <a:ext uri="{FF2B5EF4-FFF2-40B4-BE49-F238E27FC236}">
                <a16:creationId xmlns:a16="http://schemas.microsoft.com/office/drawing/2014/main" id="{990AA2AA-202B-6DA8-0209-F2D4714869C5}"/>
              </a:ext>
            </a:extLst>
          </p:cNvPr>
          <p:cNvSpPr>
            <a:spLocks noGrp="1"/>
          </p:cNvSpPr>
          <p:nvPr>
            <p:ph idx="1"/>
          </p:nvPr>
        </p:nvSpPr>
        <p:spPr/>
        <p:txBody>
          <a:bodyPr>
            <a:normAutofit fontScale="92500" lnSpcReduction="20000"/>
          </a:bodyPr>
          <a:lstStyle/>
          <a:p>
            <a:r>
              <a:rPr lang="en-US" sz="3200" dirty="0"/>
              <a:t>Not specific to natural hazards: microdata like the EIF can serve as the foundation for distributional natural capital accounting</a:t>
            </a:r>
          </a:p>
          <a:p>
            <a:pPr lvl="1"/>
            <a:r>
              <a:rPr lang="en-US" sz="2800" dirty="0"/>
              <a:t>In the same way that distributional national accounts (e.g. Piketty, </a:t>
            </a:r>
            <a:r>
              <a:rPr lang="en-US" sz="2800" dirty="0" err="1"/>
              <a:t>Saez</a:t>
            </a:r>
            <a:r>
              <a:rPr lang="en-US" sz="2800" dirty="0"/>
              <a:t> and Zucman, 2017; </a:t>
            </a:r>
            <a:r>
              <a:rPr lang="en-US" sz="2800" dirty="0" err="1"/>
              <a:t>Auten</a:t>
            </a:r>
            <a:r>
              <a:rPr lang="en-US" sz="2800" dirty="0"/>
              <a:t> and Splinter, 2019) move “beyond GDP”, can we move “beyond (aggregate) natural capital”?</a:t>
            </a:r>
          </a:p>
          <a:p>
            <a:pPr lvl="1"/>
            <a:r>
              <a:rPr lang="en-US" sz="2800" dirty="0"/>
              <a:t>Requires microdata on individual incomes (and other characteristics like homeownership) and exposure/access to or consumption of natural hazards and amenities</a:t>
            </a:r>
          </a:p>
          <a:p>
            <a:r>
              <a:rPr lang="en-US" sz="3200" dirty="0"/>
              <a:t>Specific to natural hazards: </a:t>
            </a:r>
          </a:p>
          <a:p>
            <a:pPr lvl="1"/>
            <a:r>
              <a:rPr lang="en-US" sz="2800" dirty="0"/>
              <a:t>Better capture households and businesses exposed to (or at risk of) natural hazards</a:t>
            </a:r>
          </a:p>
          <a:p>
            <a:pPr lvl="1"/>
            <a:r>
              <a:rPr lang="en-US" sz="2800" dirty="0"/>
              <a:t>Facilitate research on the causal effects of hazards on economic wellbeing that can feed into HANC exercises</a:t>
            </a:r>
          </a:p>
          <a:p>
            <a:pPr lvl="1"/>
            <a:endParaRPr lang="en-US" dirty="0"/>
          </a:p>
          <a:p>
            <a:pPr lvl="1"/>
            <a:endParaRPr lang="en-US" dirty="0"/>
          </a:p>
        </p:txBody>
      </p:sp>
      <p:sp>
        <p:nvSpPr>
          <p:cNvPr id="4" name="Slide Number Placeholder 3">
            <a:extLst>
              <a:ext uri="{FF2B5EF4-FFF2-40B4-BE49-F238E27FC236}">
                <a16:creationId xmlns:a16="http://schemas.microsoft.com/office/drawing/2014/main" id="{5BBE5AA9-2041-C5F4-4ADB-3BB2EA634D53}"/>
              </a:ext>
            </a:extLst>
          </p:cNvPr>
          <p:cNvSpPr>
            <a:spLocks noGrp="1"/>
          </p:cNvSpPr>
          <p:nvPr>
            <p:ph type="sldNum" sz="quarter" idx="12"/>
          </p:nvPr>
        </p:nvSpPr>
        <p:spPr/>
        <p:txBody>
          <a:bodyPr/>
          <a:lstStyle/>
          <a:p>
            <a:fld id="{FC63ECC8-719A-498E-B101-491B6A35558E}" type="slidenum">
              <a:rPr lang="en-US" smtClean="0"/>
              <a:t>27</a:t>
            </a:fld>
            <a:endParaRPr lang="en-US"/>
          </a:p>
        </p:txBody>
      </p:sp>
    </p:spTree>
    <p:extLst>
      <p:ext uri="{BB962C8B-B14F-4D97-AF65-F5344CB8AC3E}">
        <p14:creationId xmlns:p14="http://schemas.microsoft.com/office/powerpoint/2010/main" val="37597036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A67B08-6BD4-4BED-81A6-3561FB54537F}"/>
              </a:ext>
            </a:extLst>
          </p:cNvPr>
          <p:cNvSpPr>
            <a:spLocks noGrp="1"/>
          </p:cNvSpPr>
          <p:nvPr>
            <p:ph type="title"/>
          </p:nvPr>
        </p:nvSpPr>
        <p:spPr/>
        <p:txBody>
          <a:bodyPr/>
          <a:lstStyle/>
          <a:p>
            <a:r>
              <a:rPr lang="en-US" dirty="0"/>
              <a:t>Thanks!</a:t>
            </a:r>
          </a:p>
        </p:txBody>
      </p:sp>
      <p:sp>
        <p:nvSpPr>
          <p:cNvPr id="3" name="Content Placeholder 2">
            <a:extLst>
              <a:ext uri="{FF2B5EF4-FFF2-40B4-BE49-F238E27FC236}">
                <a16:creationId xmlns:a16="http://schemas.microsoft.com/office/drawing/2014/main" id="{1E1356E5-62FA-4840-A207-CCF830D12108}"/>
              </a:ext>
            </a:extLst>
          </p:cNvPr>
          <p:cNvSpPr>
            <a:spLocks noGrp="1"/>
          </p:cNvSpPr>
          <p:nvPr>
            <p:ph idx="1"/>
          </p:nvPr>
        </p:nvSpPr>
        <p:spPr/>
        <p:txBody>
          <a:bodyPr/>
          <a:lstStyle/>
          <a:p>
            <a:pPr marL="0" indent="0">
              <a:buNone/>
            </a:pPr>
            <a:r>
              <a:rPr lang="en-US"/>
              <a:t>John </a:t>
            </a:r>
            <a:r>
              <a:rPr lang="en-US" dirty="0"/>
              <a:t>Voorheis – </a:t>
            </a:r>
            <a:r>
              <a:rPr lang="en-US" dirty="0">
                <a:hlinkClick r:id="rId3"/>
              </a:rPr>
              <a:t>john.l.voorheis@census.gov</a:t>
            </a:r>
            <a:r>
              <a:rPr lang="en-US" dirty="0"/>
              <a:t> </a:t>
            </a:r>
          </a:p>
        </p:txBody>
      </p:sp>
      <p:sp>
        <p:nvSpPr>
          <p:cNvPr id="4" name="Slide Number Placeholder 3">
            <a:extLst>
              <a:ext uri="{FF2B5EF4-FFF2-40B4-BE49-F238E27FC236}">
                <a16:creationId xmlns:a16="http://schemas.microsoft.com/office/drawing/2014/main" id="{3C387F14-69BA-4E6E-8B29-EC98203C4344}"/>
              </a:ext>
            </a:extLst>
          </p:cNvPr>
          <p:cNvSpPr>
            <a:spLocks noGrp="1"/>
          </p:cNvSpPr>
          <p:nvPr>
            <p:ph type="sldNum" sz="quarter" idx="12"/>
          </p:nvPr>
        </p:nvSpPr>
        <p:spPr/>
        <p:txBody>
          <a:bodyPr/>
          <a:lstStyle/>
          <a:p>
            <a:fld id="{FC63ECC8-719A-498E-B101-491B6A35558E}" type="slidenum">
              <a:rPr lang="en-US" smtClean="0"/>
              <a:t>28</a:t>
            </a:fld>
            <a:endParaRPr lang="en-US"/>
          </a:p>
        </p:txBody>
      </p:sp>
    </p:spTree>
    <p:extLst>
      <p:ext uri="{BB962C8B-B14F-4D97-AF65-F5344CB8AC3E}">
        <p14:creationId xmlns:p14="http://schemas.microsoft.com/office/powerpoint/2010/main" val="7198537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CA825D-AB50-A920-6C37-C72E5CFD749F}"/>
              </a:ext>
            </a:extLst>
          </p:cNvPr>
          <p:cNvSpPr>
            <a:spLocks noGrp="1"/>
          </p:cNvSpPr>
          <p:nvPr>
            <p:ph type="title"/>
          </p:nvPr>
        </p:nvSpPr>
        <p:spPr/>
        <p:txBody>
          <a:bodyPr/>
          <a:lstStyle/>
          <a:p>
            <a:r>
              <a:rPr lang="en-US" dirty="0"/>
              <a:t>Roadmap</a:t>
            </a:r>
          </a:p>
        </p:txBody>
      </p:sp>
      <p:sp>
        <p:nvSpPr>
          <p:cNvPr id="3" name="Content Placeholder 2">
            <a:extLst>
              <a:ext uri="{FF2B5EF4-FFF2-40B4-BE49-F238E27FC236}">
                <a16:creationId xmlns:a16="http://schemas.microsoft.com/office/drawing/2014/main" id="{2BD8AE50-CC4E-09E0-1568-A742D9FD6620}"/>
              </a:ext>
            </a:extLst>
          </p:cNvPr>
          <p:cNvSpPr>
            <a:spLocks noGrp="1"/>
          </p:cNvSpPr>
          <p:nvPr>
            <p:ph idx="1"/>
          </p:nvPr>
        </p:nvSpPr>
        <p:spPr/>
        <p:txBody>
          <a:bodyPr/>
          <a:lstStyle/>
          <a:p>
            <a:pPr marL="514350" indent="-514350">
              <a:buFont typeface="+mj-lt"/>
              <a:buAutoNum type="arabicPeriod"/>
            </a:pPr>
            <a:r>
              <a:rPr lang="en-US" dirty="0"/>
              <a:t>Building the EIF</a:t>
            </a:r>
          </a:p>
          <a:p>
            <a:pPr marL="514350" indent="-514350">
              <a:buFont typeface="+mj-lt"/>
              <a:buAutoNum type="arabicPeriod"/>
            </a:pPr>
            <a:r>
              <a:rPr lang="en-US" dirty="0"/>
              <a:t>Coverage and Data Quality</a:t>
            </a:r>
          </a:p>
          <a:p>
            <a:pPr marL="514350" indent="-514350">
              <a:buFont typeface="+mj-lt"/>
              <a:buAutoNum type="arabicPeriod"/>
            </a:pPr>
            <a:r>
              <a:rPr lang="en-US" dirty="0"/>
              <a:t>People vs. Places</a:t>
            </a:r>
          </a:p>
          <a:p>
            <a:pPr marL="514350" indent="-514350">
              <a:buFont typeface="+mj-lt"/>
              <a:buAutoNum type="arabicPeriod"/>
            </a:pPr>
            <a:r>
              <a:rPr lang="en-US" dirty="0"/>
              <a:t>Research Applications: Extreme </a:t>
            </a:r>
            <a:r>
              <a:rPr lang="en-US"/>
              <a:t>Heat Disparities</a:t>
            </a:r>
            <a:endParaRPr lang="en-US" dirty="0"/>
          </a:p>
        </p:txBody>
      </p:sp>
      <p:sp>
        <p:nvSpPr>
          <p:cNvPr id="4" name="Slide Number Placeholder 3">
            <a:extLst>
              <a:ext uri="{FF2B5EF4-FFF2-40B4-BE49-F238E27FC236}">
                <a16:creationId xmlns:a16="http://schemas.microsoft.com/office/drawing/2014/main" id="{79339D33-5D38-F221-01CB-31F360CEF5C9}"/>
              </a:ext>
            </a:extLst>
          </p:cNvPr>
          <p:cNvSpPr>
            <a:spLocks noGrp="1"/>
          </p:cNvSpPr>
          <p:nvPr>
            <p:ph type="sldNum" sz="quarter" idx="12"/>
          </p:nvPr>
        </p:nvSpPr>
        <p:spPr/>
        <p:txBody>
          <a:bodyPr/>
          <a:lstStyle/>
          <a:p>
            <a:fld id="{FC63ECC8-719A-498E-B101-491B6A35558E}" type="slidenum">
              <a:rPr lang="en-US" smtClean="0"/>
              <a:t>3</a:t>
            </a:fld>
            <a:endParaRPr lang="en-US"/>
          </a:p>
        </p:txBody>
      </p:sp>
    </p:spTree>
    <p:extLst>
      <p:ext uri="{BB962C8B-B14F-4D97-AF65-F5344CB8AC3E}">
        <p14:creationId xmlns:p14="http://schemas.microsoft.com/office/powerpoint/2010/main" val="569851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4B291E-0E66-7442-7A76-80DCC6300DD6}"/>
              </a:ext>
            </a:extLst>
          </p:cNvPr>
          <p:cNvSpPr>
            <a:spLocks noGrp="1"/>
          </p:cNvSpPr>
          <p:nvPr>
            <p:ph type="title"/>
          </p:nvPr>
        </p:nvSpPr>
        <p:spPr/>
        <p:txBody>
          <a:bodyPr/>
          <a:lstStyle/>
          <a:p>
            <a:r>
              <a:rPr lang="en-US" dirty="0"/>
              <a:t>Building the EIF</a:t>
            </a:r>
          </a:p>
        </p:txBody>
      </p:sp>
      <p:sp>
        <p:nvSpPr>
          <p:cNvPr id="4" name="Slide Number Placeholder 3">
            <a:extLst>
              <a:ext uri="{FF2B5EF4-FFF2-40B4-BE49-F238E27FC236}">
                <a16:creationId xmlns:a16="http://schemas.microsoft.com/office/drawing/2014/main" id="{4E953693-1B0F-CC55-3C25-ED3D8E0B3931}"/>
              </a:ext>
            </a:extLst>
          </p:cNvPr>
          <p:cNvSpPr>
            <a:spLocks noGrp="1"/>
          </p:cNvSpPr>
          <p:nvPr>
            <p:ph type="sldNum" sz="quarter" idx="12"/>
          </p:nvPr>
        </p:nvSpPr>
        <p:spPr/>
        <p:txBody>
          <a:bodyPr/>
          <a:lstStyle/>
          <a:p>
            <a:fld id="{FC63ECC8-719A-498E-B101-491B6A35558E}" type="slidenum">
              <a:rPr lang="en-US" smtClean="0"/>
              <a:t>4</a:t>
            </a:fld>
            <a:endParaRPr lang="en-US"/>
          </a:p>
        </p:txBody>
      </p:sp>
    </p:spTree>
    <p:extLst>
      <p:ext uri="{BB962C8B-B14F-4D97-AF65-F5344CB8AC3E}">
        <p14:creationId xmlns:p14="http://schemas.microsoft.com/office/powerpoint/2010/main" val="38094229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1C96CC-8878-E2EA-C497-3049517BFFE7}"/>
              </a:ext>
            </a:extLst>
          </p:cNvPr>
          <p:cNvSpPr>
            <a:spLocks noGrp="1"/>
          </p:cNvSpPr>
          <p:nvPr>
            <p:ph type="title"/>
          </p:nvPr>
        </p:nvSpPr>
        <p:spPr/>
        <p:txBody>
          <a:bodyPr/>
          <a:lstStyle/>
          <a:p>
            <a:r>
              <a:rPr lang="en-US" dirty="0"/>
              <a:t>From Places to People	</a:t>
            </a:r>
          </a:p>
        </p:txBody>
      </p:sp>
      <p:sp>
        <p:nvSpPr>
          <p:cNvPr id="3" name="Content Placeholder 2">
            <a:extLst>
              <a:ext uri="{FF2B5EF4-FFF2-40B4-BE49-F238E27FC236}">
                <a16:creationId xmlns:a16="http://schemas.microsoft.com/office/drawing/2014/main" id="{498B9AA5-A677-0191-DA01-99243D6DF454}"/>
              </a:ext>
            </a:extLst>
          </p:cNvPr>
          <p:cNvSpPr>
            <a:spLocks noGrp="1"/>
          </p:cNvSpPr>
          <p:nvPr>
            <p:ph idx="1"/>
          </p:nvPr>
        </p:nvSpPr>
        <p:spPr/>
        <p:txBody>
          <a:bodyPr>
            <a:normAutofit/>
          </a:bodyPr>
          <a:lstStyle/>
          <a:p>
            <a:pPr marL="0" indent="0">
              <a:buNone/>
            </a:pPr>
            <a:r>
              <a:rPr lang="en-US" dirty="0"/>
              <a:t>EIF is a curated microdata infrastructure, which allows for an expansion in the frontier for research and statistical production</a:t>
            </a:r>
          </a:p>
          <a:p>
            <a:pPr marL="0" indent="0">
              <a:buNone/>
            </a:pPr>
            <a:r>
              <a:rPr lang="en-US" dirty="0"/>
              <a:t>There are four key advantages of using this individual level data (vs. using neighborhood-level aggregates)</a:t>
            </a:r>
          </a:p>
          <a:p>
            <a:pPr marL="971550" lvl="1" indent="-514350">
              <a:buFont typeface="+mj-lt"/>
              <a:buAutoNum type="arabicPeriod"/>
            </a:pPr>
            <a:r>
              <a:rPr lang="en-US" dirty="0"/>
              <a:t>Using exact addresses allows for more precise exposure measurement</a:t>
            </a:r>
          </a:p>
          <a:p>
            <a:pPr marL="971550" lvl="1" indent="-514350">
              <a:buFont typeface="+mj-lt"/>
              <a:buAutoNum type="arabicPeriod"/>
            </a:pPr>
            <a:r>
              <a:rPr lang="en-US" dirty="0"/>
              <a:t>Using microdata allows for the measurement of exposure by intersectional characteristics</a:t>
            </a:r>
          </a:p>
          <a:p>
            <a:pPr marL="971550" lvl="1" indent="-514350">
              <a:buFont typeface="+mj-lt"/>
              <a:buAutoNum type="arabicPeriod"/>
            </a:pPr>
            <a:r>
              <a:rPr lang="en-US" dirty="0"/>
              <a:t>Longitudinal microdata allows for the measurement of cumulative exposure over time within person</a:t>
            </a:r>
          </a:p>
          <a:p>
            <a:pPr marL="971550" lvl="1" indent="-514350">
              <a:buFont typeface="+mj-lt"/>
              <a:buAutoNum type="arabicPeriod"/>
            </a:pPr>
            <a:r>
              <a:rPr lang="en-US" dirty="0"/>
              <a:t>Individual level data facilitates the ability to do causal inferences on causes and consequences of exposure</a:t>
            </a:r>
          </a:p>
        </p:txBody>
      </p:sp>
      <p:sp>
        <p:nvSpPr>
          <p:cNvPr id="4" name="Slide Number Placeholder 3">
            <a:extLst>
              <a:ext uri="{FF2B5EF4-FFF2-40B4-BE49-F238E27FC236}">
                <a16:creationId xmlns:a16="http://schemas.microsoft.com/office/drawing/2014/main" id="{BC62CF2E-0216-EDD5-537F-EFBDBFDAD1B1}"/>
              </a:ext>
            </a:extLst>
          </p:cNvPr>
          <p:cNvSpPr>
            <a:spLocks noGrp="1"/>
          </p:cNvSpPr>
          <p:nvPr>
            <p:ph type="sldNum" sz="quarter" idx="12"/>
          </p:nvPr>
        </p:nvSpPr>
        <p:spPr/>
        <p:txBody>
          <a:bodyPr/>
          <a:lstStyle/>
          <a:p>
            <a:fld id="{FC63ECC8-719A-498E-B101-491B6A35558E}" type="slidenum">
              <a:rPr lang="en-US" smtClean="0"/>
              <a:t>5</a:t>
            </a:fld>
            <a:endParaRPr lang="en-US"/>
          </a:p>
        </p:txBody>
      </p:sp>
    </p:spTree>
    <p:extLst>
      <p:ext uri="{BB962C8B-B14F-4D97-AF65-F5344CB8AC3E}">
        <p14:creationId xmlns:p14="http://schemas.microsoft.com/office/powerpoint/2010/main" val="16622183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209194-36C6-440C-9870-2DBEDD1186C6}"/>
              </a:ext>
            </a:extLst>
          </p:cNvPr>
          <p:cNvSpPr>
            <a:spLocks noGrp="1"/>
          </p:cNvSpPr>
          <p:nvPr>
            <p:ph type="title"/>
          </p:nvPr>
        </p:nvSpPr>
        <p:spPr>
          <a:xfrm>
            <a:off x="838200" y="217338"/>
            <a:ext cx="10515600" cy="1325563"/>
          </a:xfrm>
        </p:spPr>
        <p:txBody>
          <a:bodyPr/>
          <a:lstStyle/>
          <a:p>
            <a:r>
              <a:rPr lang="en-US" dirty="0"/>
              <a:t>Building the EIF</a:t>
            </a:r>
          </a:p>
        </p:txBody>
      </p:sp>
      <p:sp>
        <p:nvSpPr>
          <p:cNvPr id="3" name="Content Placeholder 2">
            <a:extLst>
              <a:ext uri="{FF2B5EF4-FFF2-40B4-BE49-F238E27FC236}">
                <a16:creationId xmlns:a16="http://schemas.microsoft.com/office/drawing/2014/main" id="{AEA68D27-2F39-4315-AB92-BE52961840A3}"/>
              </a:ext>
            </a:extLst>
          </p:cNvPr>
          <p:cNvSpPr>
            <a:spLocks noGrp="1"/>
          </p:cNvSpPr>
          <p:nvPr>
            <p:ph idx="1"/>
          </p:nvPr>
        </p:nvSpPr>
        <p:spPr>
          <a:xfrm>
            <a:off x="838200" y="1442566"/>
            <a:ext cx="10515600" cy="4351338"/>
          </a:xfrm>
        </p:spPr>
        <p:txBody>
          <a:bodyPr>
            <a:normAutofit/>
          </a:bodyPr>
          <a:lstStyle/>
          <a:p>
            <a:r>
              <a:rPr lang="en-US" dirty="0"/>
              <a:t>What is the EIF? A series of modular datasets:</a:t>
            </a:r>
          </a:p>
          <a:p>
            <a:pPr marL="914400" lvl="1" indent="-457200">
              <a:buFont typeface="+mj-lt"/>
              <a:buAutoNum type="arabicPeriod"/>
            </a:pPr>
            <a:r>
              <a:rPr lang="en-US" b="1" dirty="0"/>
              <a:t>Demographic Spine:</a:t>
            </a:r>
            <a:r>
              <a:rPr lang="en-US" dirty="0"/>
              <a:t> age, sex, nativity, mortality, race and ethnicity, and detailed place of birth for all SSN-holders</a:t>
            </a:r>
          </a:p>
          <a:p>
            <a:pPr marL="914400" lvl="1" indent="-457200">
              <a:buFont typeface="+mj-lt"/>
              <a:buAutoNum type="arabicPeriod"/>
            </a:pPr>
            <a:r>
              <a:rPr lang="en-US" b="1" dirty="0"/>
              <a:t>Residential Histories: </a:t>
            </a:r>
            <a:r>
              <a:rPr lang="en-US" dirty="0"/>
              <a:t>precise residential location at the address or zipcode+4 level, with geocoded latitude and longitude, from 1999-2021</a:t>
            </a:r>
          </a:p>
          <a:p>
            <a:pPr marL="914400" lvl="1" indent="-457200">
              <a:buFont typeface="+mj-lt"/>
              <a:buAutoNum type="arabicPeriod"/>
            </a:pPr>
            <a:r>
              <a:rPr lang="en-US" b="1" dirty="0"/>
              <a:t>Economic and Housing Module: </a:t>
            </a:r>
            <a:r>
              <a:rPr lang="en-US" dirty="0"/>
              <a:t>Income, employment, family structure, housing unit characteristics</a:t>
            </a:r>
          </a:p>
          <a:p>
            <a:pPr marL="914400" lvl="1" indent="-457200">
              <a:buFont typeface="+mj-lt"/>
              <a:buAutoNum type="arabicPeriod"/>
            </a:pPr>
            <a:r>
              <a:rPr lang="en-US" b="1" dirty="0"/>
              <a:t>Environmental Hazards: </a:t>
            </a:r>
            <a:r>
              <a:rPr lang="en-US" dirty="0"/>
              <a:t>exposure to a variety of environmental hazards at each address-year in the residential history module</a:t>
            </a:r>
          </a:p>
          <a:p>
            <a:r>
              <a:rPr lang="en-US" dirty="0"/>
              <a:t>Currently in prototype status: preliminary versions of modules w/limited set of environmental hazards</a:t>
            </a:r>
          </a:p>
        </p:txBody>
      </p:sp>
      <p:sp>
        <p:nvSpPr>
          <p:cNvPr id="4" name="Slide Number Placeholder 3">
            <a:extLst>
              <a:ext uri="{FF2B5EF4-FFF2-40B4-BE49-F238E27FC236}">
                <a16:creationId xmlns:a16="http://schemas.microsoft.com/office/drawing/2014/main" id="{DCC03A0C-819D-4FF3-A860-CB6796688B7F}"/>
              </a:ext>
            </a:extLst>
          </p:cNvPr>
          <p:cNvSpPr>
            <a:spLocks noGrp="1"/>
          </p:cNvSpPr>
          <p:nvPr>
            <p:ph type="sldNum" sz="quarter" idx="12"/>
          </p:nvPr>
        </p:nvSpPr>
        <p:spPr/>
        <p:txBody>
          <a:bodyPr/>
          <a:lstStyle/>
          <a:p>
            <a:fld id="{FC63ECC8-719A-498E-B101-491B6A35558E}" type="slidenum">
              <a:rPr lang="en-US" smtClean="0"/>
              <a:t>6</a:t>
            </a:fld>
            <a:endParaRPr lang="en-US"/>
          </a:p>
        </p:txBody>
      </p:sp>
    </p:spTree>
    <p:extLst>
      <p:ext uri="{BB962C8B-B14F-4D97-AF65-F5344CB8AC3E}">
        <p14:creationId xmlns:p14="http://schemas.microsoft.com/office/powerpoint/2010/main" val="6802937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DC671-1FDF-4396-A7E3-678AA022670F}"/>
              </a:ext>
            </a:extLst>
          </p:cNvPr>
          <p:cNvSpPr>
            <a:spLocks noGrp="1"/>
          </p:cNvSpPr>
          <p:nvPr>
            <p:ph type="title"/>
          </p:nvPr>
        </p:nvSpPr>
        <p:spPr/>
        <p:txBody>
          <a:bodyPr/>
          <a:lstStyle/>
          <a:p>
            <a:r>
              <a:rPr lang="en-US" dirty="0"/>
              <a:t>Environmental Hazards Data</a:t>
            </a:r>
          </a:p>
        </p:txBody>
      </p:sp>
      <p:sp>
        <p:nvSpPr>
          <p:cNvPr id="3" name="Content Placeholder 2">
            <a:extLst>
              <a:ext uri="{FF2B5EF4-FFF2-40B4-BE49-F238E27FC236}">
                <a16:creationId xmlns:a16="http://schemas.microsoft.com/office/drawing/2014/main" id="{FA7FD233-FE47-4D5E-80FD-DB2739B23D0A}"/>
              </a:ext>
            </a:extLst>
          </p:cNvPr>
          <p:cNvSpPr>
            <a:spLocks noGrp="1"/>
          </p:cNvSpPr>
          <p:nvPr>
            <p:ph idx="1"/>
          </p:nvPr>
        </p:nvSpPr>
        <p:spPr>
          <a:xfrm>
            <a:off x="838200" y="1690688"/>
            <a:ext cx="10515600" cy="4486275"/>
          </a:xfrm>
        </p:spPr>
        <p:txBody>
          <a:bodyPr>
            <a:normAutofit fontScale="62500" lnSpcReduction="20000"/>
          </a:bodyPr>
          <a:lstStyle/>
          <a:p>
            <a:pPr marL="0" indent="0">
              <a:buNone/>
            </a:pPr>
            <a:r>
              <a:rPr lang="en-US" dirty="0"/>
              <a:t>Goal is to eventually include as many hazards as possible, current inventory (or in progress):</a:t>
            </a:r>
          </a:p>
          <a:p>
            <a:r>
              <a:rPr lang="en-US" dirty="0"/>
              <a:t>Air Pollution</a:t>
            </a:r>
          </a:p>
          <a:p>
            <a:pPr lvl="1"/>
            <a:r>
              <a:rPr lang="en-US" dirty="0"/>
              <a:t>Satellite derived PM2.5 Data (van </a:t>
            </a:r>
            <a:r>
              <a:rPr lang="en-US" dirty="0" err="1"/>
              <a:t>Donkelaar</a:t>
            </a:r>
            <a:r>
              <a:rPr lang="en-US" dirty="0"/>
              <a:t>, et al, 2021), other satellite derived air pollution data (NOx, Ozone)</a:t>
            </a:r>
          </a:p>
          <a:p>
            <a:pPr lvl="1"/>
            <a:r>
              <a:rPr lang="en-US" dirty="0"/>
              <a:t>Wildfire Plumes and Wildfire related PM2.5 (Childs et al, 2022)</a:t>
            </a:r>
          </a:p>
          <a:p>
            <a:pPr lvl="1"/>
            <a:r>
              <a:rPr lang="en-US" dirty="0"/>
              <a:t>RSEI and NATA modelled toxics (preliminary)</a:t>
            </a:r>
          </a:p>
          <a:p>
            <a:r>
              <a:rPr lang="en-US" dirty="0"/>
              <a:t>Climate-related disaster and extreme weather events</a:t>
            </a:r>
          </a:p>
          <a:p>
            <a:pPr lvl="1"/>
            <a:r>
              <a:rPr lang="en-US" dirty="0"/>
              <a:t>Hurricane wind fields, flooding inundation, wildfire perimeters</a:t>
            </a:r>
          </a:p>
          <a:p>
            <a:pPr lvl="1"/>
            <a:r>
              <a:rPr lang="en-US" dirty="0"/>
              <a:t>Surface and air temperature extremes</a:t>
            </a:r>
          </a:p>
          <a:p>
            <a:r>
              <a:rPr lang="en-US" dirty="0"/>
              <a:t>Risk</a:t>
            </a:r>
          </a:p>
          <a:p>
            <a:pPr lvl="1"/>
            <a:r>
              <a:rPr lang="en-US" dirty="0"/>
              <a:t>First Street Foundation wind/fire/flooding/heat risk</a:t>
            </a:r>
          </a:p>
          <a:p>
            <a:pPr lvl="1"/>
            <a:r>
              <a:rPr lang="en-US" dirty="0"/>
              <a:t>FEMA floodplains, Wildfire Risk to Communities, NOAA Sea Level Rise</a:t>
            </a:r>
          </a:p>
          <a:p>
            <a:r>
              <a:rPr lang="en-US" dirty="0"/>
              <a:t>Stationary Sources</a:t>
            </a:r>
          </a:p>
          <a:p>
            <a:pPr lvl="1"/>
            <a:r>
              <a:rPr lang="en-US" dirty="0"/>
              <a:t>Proximity to Superfund and TRI sites, other sites of interest in the FRS</a:t>
            </a:r>
          </a:p>
          <a:p>
            <a:r>
              <a:rPr lang="en-US" dirty="0"/>
              <a:t>What’s missing?</a:t>
            </a:r>
          </a:p>
          <a:p>
            <a:pPr lvl="1"/>
            <a:r>
              <a:rPr lang="en-US" dirty="0"/>
              <a:t>Water-borne hazards</a:t>
            </a:r>
          </a:p>
          <a:p>
            <a:pPr lvl="1"/>
            <a:r>
              <a:rPr lang="en-US" dirty="0"/>
              <a:t>Amenities (green space)</a:t>
            </a:r>
          </a:p>
          <a:p>
            <a:pPr lvl="1"/>
            <a:r>
              <a:rPr lang="en-US" dirty="0"/>
              <a:t>Downscaled climate projections</a:t>
            </a:r>
          </a:p>
          <a:p>
            <a:pPr lvl="1"/>
            <a:endParaRPr lang="en-US" dirty="0"/>
          </a:p>
        </p:txBody>
      </p:sp>
      <p:sp>
        <p:nvSpPr>
          <p:cNvPr id="4" name="Slide Number Placeholder 3">
            <a:extLst>
              <a:ext uri="{FF2B5EF4-FFF2-40B4-BE49-F238E27FC236}">
                <a16:creationId xmlns:a16="http://schemas.microsoft.com/office/drawing/2014/main" id="{CC26ED08-C542-4C5E-B472-2D272BF1BDA3}"/>
              </a:ext>
            </a:extLst>
          </p:cNvPr>
          <p:cNvSpPr>
            <a:spLocks noGrp="1"/>
          </p:cNvSpPr>
          <p:nvPr>
            <p:ph type="sldNum" sz="quarter" idx="12"/>
          </p:nvPr>
        </p:nvSpPr>
        <p:spPr/>
        <p:txBody>
          <a:bodyPr/>
          <a:lstStyle/>
          <a:p>
            <a:fld id="{FC63ECC8-719A-498E-B101-491B6A35558E}" type="slidenum">
              <a:rPr lang="en-US" smtClean="0"/>
              <a:t>7</a:t>
            </a:fld>
            <a:endParaRPr lang="en-US"/>
          </a:p>
        </p:txBody>
      </p:sp>
    </p:spTree>
    <p:extLst>
      <p:ext uri="{BB962C8B-B14F-4D97-AF65-F5344CB8AC3E}">
        <p14:creationId xmlns:p14="http://schemas.microsoft.com/office/powerpoint/2010/main" val="1167027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4B291E-0E66-7442-7A76-80DCC6300DD6}"/>
              </a:ext>
            </a:extLst>
          </p:cNvPr>
          <p:cNvSpPr>
            <a:spLocks noGrp="1"/>
          </p:cNvSpPr>
          <p:nvPr>
            <p:ph type="title"/>
          </p:nvPr>
        </p:nvSpPr>
        <p:spPr/>
        <p:txBody>
          <a:bodyPr/>
          <a:lstStyle/>
          <a:p>
            <a:r>
              <a:rPr lang="en-US" dirty="0"/>
              <a:t>Coverage and Data Quality</a:t>
            </a:r>
          </a:p>
        </p:txBody>
      </p:sp>
      <p:sp>
        <p:nvSpPr>
          <p:cNvPr id="4" name="Slide Number Placeholder 3">
            <a:extLst>
              <a:ext uri="{FF2B5EF4-FFF2-40B4-BE49-F238E27FC236}">
                <a16:creationId xmlns:a16="http://schemas.microsoft.com/office/drawing/2014/main" id="{4E953693-1B0F-CC55-3C25-ED3D8E0B3931}"/>
              </a:ext>
            </a:extLst>
          </p:cNvPr>
          <p:cNvSpPr>
            <a:spLocks noGrp="1"/>
          </p:cNvSpPr>
          <p:nvPr>
            <p:ph type="sldNum" sz="quarter" idx="12"/>
          </p:nvPr>
        </p:nvSpPr>
        <p:spPr/>
        <p:txBody>
          <a:bodyPr/>
          <a:lstStyle/>
          <a:p>
            <a:fld id="{FC63ECC8-719A-498E-B101-491B6A35558E}" type="slidenum">
              <a:rPr lang="en-US" smtClean="0"/>
              <a:t>8</a:t>
            </a:fld>
            <a:endParaRPr lang="en-US"/>
          </a:p>
        </p:txBody>
      </p:sp>
    </p:spTree>
    <p:extLst>
      <p:ext uri="{BB962C8B-B14F-4D97-AF65-F5344CB8AC3E}">
        <p14:creationId xmlns:p14="http://schemas.microsoft.com/office/powerpoint/2010/main" val="30709024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740B82-329E-4072-9EE9-7F28DF1549CC}"/>
              </a:ext>
            </a:extLst>
          </p:cNvPr>
          <p:cNvSpPr>
            <a:spLocks noGrp="1"/>
          </p:cNvSpPr>
          <p:nvPr>
            <p:ph type="title"/>
          </p:nvPr>
        </p:nvSpPr>
        <p:spPr/>
        <p:txBody>
          <a:bodyPr/>
          <a:lstStyle/>
          <a:p>
            <a:r>
              <a:rPr lang="en-US" dirty="0"/>
              <a:t>Coverage</a:t>
            </a:r>
          </a:p>
        </p:txBody>
      </p:sp>
      <p:sp>
        <p:nvSpPr>
          <p:cNvPr id="3" name="Content Placeholder 2">
            <a:extLst>
              <a:ext uri="{FF2B5EF4-FFF2-40B4-BE49-F238E27FC236}">
                <a16:creationId xmlns:a16="http://schemas.microsoft.com/office/drawing/2014/main" id="{9A40B442-F3DB-4A4F-85C0-2652FD283139}"/>
              </a:ext>
            </a:extLst>
          </p:cNvPr>
          <p:cNvSpPr>
            <a:spLocks noGrp="1"/>
          </p:cNvSpPr>
          <p:nvPr>
            <p:ph idx="1"/>
          </p:nvPr>
        </p:nvSpPr>
        <p:spPr/>
        <p:txBody>
          <a:bodyPr/>
          <a:lstStyle/>
          <a:p>
            <a:r>
              <a:rPr lang="en-US" dirty="0"/>
              <a:t>The promise of the EIF is in its ability to speak to the universe of nearly all Americans – the spine is all SSN holders</a:t>
            </a:r>
          </a:p>
          <a:p>
            <a:r>
              <a:rPr lang="en-US" dirty="0"/>
              <a:t>However, the residential histories are drawn from administrative records with incomplete coverage</a:t>
            </a:r>
          </a:p>
          <a:p>
            <a:r>
              <a:rPr lang="en-US" dirty="0"/>
              <a:t>How well do these records together cover the US population?</a:t>
            </a:r>
          </a:p>
          <a:p>
            <a:pPr lvl="1"/>
            <a:r>
              <a:rPr lang="en-US" dirty="0"/>
              <a:t>Today: we’ll link the EIF to each year of the American Community Survey – a large, random sample of the USA</a:t>
            </a:r>
          </a:p>
          <a:p>
            <a:r>
              <a:rPr lang="en-US" dirty="0"/>
              <a:t>Overall, 90%+ of linkable individuals can be assigned a </a:t>
            </a:r>
            <a:r>
              <a:rPr lang="en-US" dirty="0" err="1"/>
              <a:t>lat</a:t>
            </a:r>
            <a:r>
              <a:rPr lang="en-US" dirty="0"/>
              <a:t>/long</a:t>
            </a:r>
          </a:p>
        </p:txBody>
      </p:sp>
      <p:sp>
        <p:nvSpPr>
          <p:cNvPr id="4" name="Slide Number Placeholder 3">
            <a:extLst>
              <a:ext uri="{FF2B5EF4-FFF2-40B4-BE49-F238E27FC236}">
                <a16:creationId xmlns:a16="http://schemas.microsoft.com/office/drawing/2014/main" id="{547DDB68-C32A-491D-84FA-685400439667}"/>
              </a:ext>
            </a:extLst>
          </p:cNvPr>
          <p:cNvSpPr>
            <a:spLocks noGrp="1"/>
          </p:cNvSpPr>
          <p:nvPr>
            <p:ph type="sldNum" sz="quarter" idx="12"/>
          </p:nvPr>
        </p:nvSpPr>
        <p:spPr/>
        <p:txBody>
          <a:bodyPr/>
          <a:lstStyle/>
          <a:p>
            <a:fld id="{FC63ECC8-719A-498E-B101-491B6A35558E}" type="slidenum">
              <a:rPr lang="en-US" smtClean="0"/>
              <a:t>9</a:t>
            </a:fld>
            <a:endParaRPr lang="en-US"/>
          </a:p>
        </p:txBody>
      </p:sp>
    </p:spTree>
    <p:extLst>
      <p:ext uri="{BB962C8B-B14F-4D97-AF65-F5344CB8AC3E}">
        <p14:creationId xmlns:p14="http://schemas.microsoft.com/office/powerpoint/2010/main" val="357233632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Standard Template Document Labeling Version 11-25-2019" id="{2B29FCDE-9991-402A-BF7C-68A845CABF27}" vid="{4C5D4FD4-241C-44A8-88F4-A8E870F593C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070499787F7DF4FBC4BC74C3B0DF53A" ma:contentTypeVersion="6" ma:contentTypeDescription="Create a new document." ma:contentTypeScope="" ma:versionID="ca7ae1142045d7c38217f17a724e042f">
  <xsd:schema xmlns:xsd="http://www.w3.org/2001/XMLSchema" xmlns:xs="http://www.w3.org/2001/XMLSchema" xmlns:p="http://schemas.microsoft.com/office/2006/metadata/properties" xmlns:ns2="5bc1dc30-cb0a-48b3-913c-11ee569cb733" xmlns:ns3="9e27e62e-4c1d-4efb-a30b-edc4c6e72291" targetNamespace="http://schemas.microsoft.com/office/2006/metadata/properties" ma:root="true" ma:fieldsID="ba60442dbbb0752a15a24f6504c48f31" ns2:_="" ns3:_="">
    <xsd:import namespace="5bc1dc30-cb0a-48b3-913c-11ee569cb733"/>
    <xsd:import namespace="9e27e62e-4c1d-4efb-a30b-edc4c6e72291"/>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bc1dc30-cb0a-48b3-913c-11ee569cb7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e27e62e-4c1d-4efb-a30b-edc4c6e7229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29D7FDE-784D-4DEC-B49C-6F84CF51374D}">
  <ds:schemaRefs>
    <ds:schemaRef ds:uri="http://purl.org/dc/terms/"/>
    <ds:schemaRef ds:uri="http://schemas.microsoft.com/office/2006/documentManagement/types"/>
    <ds:schemaRef ds:uri="http://www.w3.org/XML/1998/namespace"/>
    <ds:schemaRef ds:uri="http://schemas.microsoft.com/office/infopath/2007/PartnerControls"/>
    <ds:schemaRef ds:uri="http://purl.org/dc/elements/1.1/"/>
    <ds:schemaRef ds:uri="f42af4b1-c551-450a-9f89-76df0847d194"/>
    <ds:schemaRef ds:uri="http://schemas.microsoft.com/office/2006/metadata/properties"/>
    <ds:schemaRef ds:uri="http://schemas.openxmlformats.org/package/2006/metadata/core-properties"/>
    <ds:schemaRef ds:uri="caecc2cd-c125-47bb-b7d8-61f5602bf9df"/>
    <ds:schemaRef ds:uri="http://purl.org/dc/dcmitype/"/>
  </ds:schemaRefs>
</ds:datastoreItem>
</file>

<file path=customXml/itemProps2.xml><?xml version="1.0" encoding="utf-8"?>
<ds:datastoreItem xmlns:ds="http://schemas.openxmlformats.org/officeDocument/2006/customXml" ds:itemID="{EAABB135-AD88-424B-A70F-93719B4573DA}">
  <ds:schemaRefs>
    <ds:schemaRef ds:uri="http://schemas.microsoft.com/sharepoint/v3/contenttype/forms"/>
  </ds:schemaRefs>
</ds:datastoreItem>
</file>

<file path=customXml/itemProps3.xml><?xml version="1.0" encoding="utf-8"?>
<ds:datastoreItem xmlns:ds="http://schemas.openxmlformats.org/officeDocument/2006/customXml" ds:itemID="{2D78FBCB-031D-4E76-B1C1-2412F7B961C8}"/>
</file>

<file path=docProps/app.xml><?xml version="1.0" encoding="utf-8"?>
<Properties xmlns="http://schemas.openxmlformats.org/officeDocument/2006/extended-properties" xmlns:vt="http://schemas.openxmlformats.org/officeDocument/2006/docPropsVTypes">
  <Template>PPT Standard Template Document Labeling Version 11-25-2019</Template>
  <TotalTime>3851</TotalTime>
  <Words>1414</Words>
  <Application>Microsoft Office PowerPoint</Application>
  <PresentationFormat>Widescreen</PresentationFormat>
  <Paragraphs>170</Paragraphs>
  <Slides>28</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28</vt:i4>
      </vt:variant>
    </vt:vector>
  </HeadingPairs>
  <TitlesOfParts>
    <vt:vector size="34" baseType="lpstr">
      <vt:lpstr>Arial</vt:lpstr>
      <vt:lpstr>Calibri</vt:lpstr>
      <vt:lpstr>Calibri Light</vt:lpstr>
      <vt:lpstr>CMR12</vt:lpstr>
      <vt:lpstr>inherit</vt:lpstr>
      <vt:lpstr>Office Theme</vt:lpstr>
      <vt:lpstr>Using Microdata to Study the Relationships Between People, Businesses and the Environment</vt:lpstr>
      <vt:lpstr>Goals + Opportunity</vt:lpstr>
      <vt:lpstr>Roadmap</vt:lpstr>
      <vt:lpstr>Building the EIF</vt:lpstr>
      <vt:lpstr>From Places to People </vt:lpstr>
      <vt:lpstr>Building the EIF</vt:lpstr>
      <vt:lpstr>Environmental Hazards Data</vt:lpstr>
      <vt:lpstr>Coverage and Data Quality</vt:lpstr>
      <vt:lpstr>Coverage</vt:lpstr>
      <vt:lpstr>Coverage by Income Group (ACS)</vt:lpstr>
      <vt:lpstr>Coverage by Race and Ethnicity (ACS)</vt:lpstr>
      <vt:lpstr>People vs. Places</vt:lpstr>
      <vt:lpstr>Digression on Neighborhoods I</vt:lpstr>
      <vt:lpstr>Nearly Half of Residents of Vulnerable Tracts Live in Different Neighborhoods 5 Years Later</vt:lpstr>
      <vt:lpstr>Digression on Neighborhoods II</vt:lpstr>
      <vt:lpstr>PM2.5-Income Gradients</vt:lpstr>
      <vt:lpstr>Concentration of Affluence</vt:lpstr>
      <vt:lpstr>Income Gradients by Race and Ethnicity: PM2.5</vt:lpstr>
      <vt:lpstr>Research Applications</vt:lpstr>
      <vt:lpstr>Next Steps: Research </vt:lpstr>
      <vt:lpstr>Coming Attractions: Extreme Heat Disparities</vt:lpstr>
      <vt:lpstr>Extreme Heat Disparities: Race by Income</vt:lpstr>
      <vt:lpstr>Individual Factors Do Not Fully Explain Disparities</vt:lpstr>
      <vt:lpstr>Individual Factors Do Not Fully Explain Disparities</vt:lpstr>
      <vt:lpstr>What Remains?</vt:lpstr>
      <vt:lpstr>Next Steps: Data Infrastructure</vt:lpstr>
      <vt:lpstr>Applications for Natural Capital Accounting</vt:lpstr>
      <vt:lpstr>Thanks!</vt:lpstr>
    </vt:vector>
  </TitlesOfParts>
  <Company>U.S. Census Bureau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 L Voorheis (CENSUS/CES FED)</dc:creator>
  <cp:lastModifiedBy>John L Voorheis (CENSUS/CES FED)</cp:lastModifiedBy>
  <cp:revision>105</cp:revision>
  <dcterms:created xsi:type="dcterms:W3CDTF">2022-11-07T13:19:27Z</dcterms:created>
  <dcterms:modified xsi:type="dcterms:W3CDTF">2023-10-30T11:59:59Z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0x0101007070499787F7DF4FBC4BC74C3B0DF53A</vt:lpwstr>
  </property>
</Properties>
</file>