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811" r:id="rId2"/>
    <p:sldId id="812" r:id="rId3"/>
    <p:sldId id="819" r:id="rId4"/>
    <p:sldId id="813" r:id="rId5"/>
    <p:sldId id="815" r:id="rId6"/>
    <p:sldId id="822" r:id="rId7"/>
    <p:sldId id="816" r:id="rId8"/>
    <p:sldId id="828" r:id="rId9"/>
    <p:sldId id="824" r:id="rId10"/>
    <p:sldId id="825" r:id="rId11"/>
    <p:sldId id="826" r:id="rId12"/>
    <p:sldId id="827" r:id="rId13"/>
    <p:sldId id="829" r:id="rId14"/>
    <p:sldId id="731" r:id="rId15"/>
    <p:sldId id="81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pos="6864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pos="6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nneth Joseph Bagstad" initials="K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DEEF"/>
    <a:srgbClr val="FF6699"/>
    <a:srgbClr val="008000"/>
    <a:srgbClr val="FFCCCC"/>
    <a:srgbClr val="FFCC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525" autoAdjust="0"/>
    <p:restoredTop sz="90271" autoAdjust="0"/>
  </p:normalViewPr>
  <p:slideViewPr>
    <p:cSldViewPr snapToGrid="0">
      <p:cViewPr varScale="1">
        <p:scale>
          <a:sx n="69" d="100"/>
          <a:sy n="69" d="100"/>
        </p:scale>
        <p:origin x="512" y="32"/>
      </p:cViewPr>
      <p:guideLst>
        <p:guide orient="horz" pos="4224"/>
        <p:guide pos="6864"/>
        <p:guide orient="horz" pos="504"/>
        <p:guide pos="6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592"/>
    </p:cViewPr>
  </p:sorterViewPr>
  <p:notesViewPr>
    <p:cSldViewPr snapToGrid="0">
      <p:cViewPr varScale="1">
        <p:scale>
          <a:sx n="92" d="100"/>
          <a:sy n="92" d="100"/>
        </p:scale>
        <p:origin x="373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FB2E9-719D-47FC-B781-00F748DD08D0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B250F-088D-4B29-B94D-479D021EBF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Lots of work on NBS in Administration, incl. through CEQ, especially around flood mitigation. </a:t>
            </a:r>
          </a:p>
          <a:p>
            <a:r>
              <a:rPr lang="en-US" dirty="0"/>
              <a:t>Should we include </a:t>
            </a:r>
            <a:r>
              <a:rPr lang="en-US" dirty="0" err="1"/>
              <a:t>protecton</a:t>
            </a:r>
            <a:r>
              <a:rPr lang="en-US" dirty="0"/>
              <a:t> from invasive species/zoonotic diseases? </a:t>
            </a:r>
          </a:p>
          <a:p>
            <a:r>
              <a:rPr lang="en-US" dirty="0"/>
              <a:t>HABs and heat mitigation? (Lots of EPA research on HAB reduction)</a:t>
            </a:r>
          </a:p>
          <a:p>
            <a:r>
              <a:rPr lang="en-US" dirty="0"/>
              <a:t>We can – just need to avoid double counting as needed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250F-088D-4B29-B94D-479D021EBF7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497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085EA-0A70-4DB8-9A7E-74AA5E18056E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11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F4183-128D-4EB6-AEFF-1832F090B7C4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6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867B8-6975-4CD4-88B2-DD47639057D7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9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A6BDC-E8D0-4717-B841-6DA496373A07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8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6FAF-894F-4271-BD4A-48A18C9D38DB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37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0953-2B8C-4628-9488-2FBE69415481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4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3BDB9-99AD-447B-BD54-02927FA7D64C}" type="datetime1">
              <a:rPr lang="en-US" smtClean="0"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67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8F1A4-F4B7-4DEE-9FF0-33D3B5714770}" type="datetime1">
              <a:rPr lang="en-US" smtClean="0"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861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0189B-BF96-4F59-83EB-A7CCCA699AD8}" type="datetime1">
              <a:rPr lang="en-US" smtClean="0"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9E012-2345-4380-86FF-76FAF1D4BBB6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7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7C3-B7BB-4C5F-BF44-1C7D54D4EB13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6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0821D-F244-4A44-BCCD-1B234AF73149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32BCE-A333-41F7-BE5A-B72F088F1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89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CA5EA-5865-3D23-0031-E5DBEA9A07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205DF3-BF60-10F2-B398-7FC5C8A332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urricane as seen from space">
            <a:extLst>
              <a:ext uri="{FF2B5EF4-FFF2-40B4-BE49-F238E27FC236}">
                <a16:creationId xmlns:a16="http://schemas.microsoft.com/office/drawing/2014/main" id="{87386A16-5ACB-6BFA-4BE0-2FE848DB9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" y="-982751"/>
            <a:ext cx="12181705" cy="811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B5CF7C-E4EA-F369-4ED5-ECE9214F3867}"/>
              </a:ext>
            </a:extLst>
          </p:cNvPr>
          <p:cNvSpPr/>
          <p:nvPr/>
        </p:nvSpPr>
        <p:spPr>
          <a:xfrm>
            <a:off x="1786614" y="4295350"/>
            <a:ext cx="9144000" cy="2382287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5CE916-4DFD-F40C-2D32-26DA9124B79E}"/>
              </a:ext>
            </a:extLst>
          </p:cNvPr>
          <p:cNvSpPr txBox="1">
            <a:spLocks/>
          </p:cNvSpPr>
          <p:nvPr/>
        </p:nvSpPr>
        <p:spPr>
          <a:xfrm>
            <a:off x="1331987" y="3842500"/>
            <a:ext cx="10162794" cy="27372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</a:rPr>
              <a:t>Valuing ecosystems’ role in hazard mitigation for natural capital accounts</a:t>
            </a:r>
          </a:p>
          <a:p>
            <a:endParaRPr lang="en-US" sz="2400" b="1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bg1"/>
                </a:solidFill>
              </a:rPr>
              <a:t>November 21, 2023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Ken Bagstad</a:t>
            </a:r>
            <a:endParaRPr lang="en-US" sz="4400" b="1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8674FE-1086-724C-D179-81775A782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633" y="5984604"/>
            <a:ext cx="2251374" cy="87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9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17C2A-C9F8-08A9-8DFC-2B873017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b="1" dirty="0"/>
              <a:t>Example 2: Flood regulation accounting in the U.S. – statistical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3714-89E6-0897-263B-BF0725B9F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Statistical model relating wetland loss (NLCD) &amp; county-level FEMA flood insurance claims</a:t>
            </a:r>
          </a:p>
          <a:p>
            <a:r>
              <a:rPr lang="en-US" sz="2400" dirty="0"/>
              <a:t>“We find the average hectare of wetland lost between 2001 and 2016 cost society $1,840 annually, and over $8,000 in developed areas”</a:t>
            </a:r>
          </a:p>
          <a:p>
            <a:pPr lvl="1"/>
            <a:r>
              <a:rPr lang="en-US" sz="2000" dirty="0"/>
              <a:t>Significant regional heterogeneity in values</a:t>
            </a:r>
          </a:p>
          <a:p>
            <a:pPr lvl="1"/>
            <a:r>
              <a:rPr lang="en-US" sz="2000" dirty="0"/>
              <a:t>Highest values for wetlands located 500 to 750 m from nearest stream/river</a:t>
            </a:r>
          </a:p>
          <a:p>
            <a:pPr lvl="1"/>
            <a:r>
              <a:rPr lang="en-US" sz="2000" dirty="0"/>
              <a:t>Excludes value of flood regulation for commercial, governmental, privately insured properties plus farm assets &amp; crop production, other types of ecosystem services (e.g., recreation, water quality, fisheries)</a:t>
            </a:r>
          </a:p>
          <a:p>
            <a:pPr lvl="1"/>
            <a:r>
              <a:rPr lang="en-US" sz="2000" dirty="0"/>
              <a:t>Rough estimate for all U.S. wetlands: $1.2-2.9 trillion NPV (3 &amp; 7% discount rate)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93697C-2B89-6538-74F2-D1FC5AF0B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650" y="5397500"/>
            <a:ext cx="6362700" cy="10953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9A3C44-42A8-EC78-5265-C15769AC360B}"/>
              </a:ext>
            </a:extLst>
          </p:cNvPr>
          <p:cNvSpPr txBox="1"/>
          <p:nvPr/>
        </p:nvSpPr>
        <p:spPr>
          <a:xfrm>
            <a:off x="10175609" y="6492875"/>
            <a:ext cx="1916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Am Econ Rev 2022</a:t>
            </a:r>
          </a:p>
        </p:txBody>
      </p:sp>
    </p:spTree>
    <p:extLst>
      <p:ext uri="{BB962C8B-B14F-4D97-AF65-F5344CB8AC3E}">
        <p14:creationId xmlns:p14="http://schemas.microsoft.com/office/powerpoint/2010/main" val="2841999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17C2A-C9F8-08A9-8DFC-2B873017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b="1" dirty="0"/>
              <a:t>Example 3: Flood regulation accounting in the U.S. – process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3714-89E6-0897-263B-BF0725B9F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106352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Coupled hydrodynamic &amp; economic model</a:t>
            </a:r>
          </a:p>
          <a:p>
            <a:r>
              <a:rPr lang="en-US" dirty="0"/>
              <a:t>Reefs in FL, HI, U.S. territories provide avoided:</a:t>
            </a:r>
          </a:p>
          <a:p>
            <a:pPr lvl="1"/>
            <a:r>
              <a:rPr lang="en-US" dirty="0"/>
              <a:t>Impacts to &gt;18,000 people</a:t>
            </a:r>
          </a:p>
          <a:p>
            <a:pPr lvl="1"/>
            <a:r>
              <a:rPr lang="en-US" dirty="0"/>
              <a:t>Direct flood damages to &gt;5,600 buildings of &gt;$825 million</a:t>
            </a:r>
          </a:p>
          <a:p>
            <a:pPr lvl="1"/>
            <a:r>
              <a:rPr lang="en-US" dirty="0"/>
              <a:t>Flooding of 33 critical infrastructure facilities</a:t>
            </a:r>
          </a:p>
          <a:p>
            <a:pPr lvl="1"/>
            <a:r>
              <a:rPr lang="en-US" dirty="0"/>
              <a:t>Economic activity impacts of $699 million and $272 million in business </a:t>
            </a:r>
            <a:r>
              <a:rPr lang="en-US" dirty="0" err="1"/>
              <a:t>inerruption</a:t>
            </a:r>
            <a:endParaRPr lang="en-US" dirty="0"/>
          </a:p>
          <a:p>
            <a:r>
              <a:rPr lang="en-US" dirty="0"/>
              <a:t>Process models – extending to NCA – </a:t>
            </a:r>
            <a:r>
              <a:rPr lang="en-US" dirty="0" err="1"/>
              <a:t>Storlazzi</a:t>
            </a:r>
            <a:r>
              <a:rPr lang="en-US" dirty="0"/>
              <a:t> et al. 2019</a:t>
            </a:r>
          </a:p>
          <a:p>
            <a:pPr lvl="1"/>
            <a:r>
              <a:rPr lang="en-US" dirty="0"/>
              <a:t>Time series data</a:t>
            </a:r>
          </a:p>
          <a:p>
            <a:pPr lvl="1"/>
            <a:r>
              <a:rPr lang="en-US" dirty="0"/>
              <a:t>Value &amp; costs attributed to ecosystems &amp; economic units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0ABE4A-DE6D-858B-5172-734142B76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552" y="2476071"/>
            <a:ext cx="3140051" cy="422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10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17C2A-C9F8-08A9-8DFC-2B873017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b="1" dirty="0"/>
              <a:t>Example 4: Fire regulation in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3714-89E6-0897-263B-BF0725B9F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/>
              <a:t>“</a:t>
            </a:r>
            <a:r>
              <a:rPr lang="en-US" sz="2400" b="0" i="0" u="none" strike="noStrike" baseline="0" dirty="0"/>
              <a:t>low-intensity fires substantially reduce the risk of future high-intensity fires. In conifer forests*, the risk of high-intensity fire is reduced by 64.0% in areas recently burned at low intensity relative to comparable unburned areas, and protective effects last for at least 6 years.”</a:t>
            </a:r>
          </a:p>
          <a:p>
            <a:pPr algn="l"/>
            <a:r>
              <a:rPr lang="en-US" sz="2400" b="0" i="0" u="none" strike="noStrike" baseline="0" dirty="0"/>
              <a:t>“findings support a policy transition from fire suppression to restoration, through increased use of prescribed fire, cultural burning, and managed wildfire, of a </a:t>
            </a:r>
            <a:r>
              <a:rPr lang="en-US" sz="2400" b="0" i="0" u="none" strike="noStrike" baseline="0" dirty="0" err="1"/>
              <a:t>presuppression</a:t>
            </a:r>
            <a:r>
              <a:rPr lang="en-US" sz="2400" b="0" i="0" u="none" strike="noStrike" baseline="0" dirty="0"/>
              <a:t> and precolonial fire regime in California.”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A86040-538E-EE42-E1D1-2AE60BCDB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037" y="4656286"/>
            <a:ext cx="6393283" cy="17755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EF1186-C3D9-0297-05B3-F2946123C82B}"/>
              </a:ext>
            </a:extLst>
          </p:cNvPr>
          <p:cNvSpPr txBox="1"/>
          <p:nvPr/>
        </p:nvSpPr>
        <p:spPr>
          <a:xfrm>
            <a:off x="998117" y="5082414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*Effects were statistically weaker and shorter-lived in hardwood forests, partly due to smaller sample size</a:t>
            </a:r>
          </a:p>
        </p:txBody>
      </p:sp>
    </p:spTree>
    <p:extLst>
      <p:ext uri="{BB962C8B-B14F-4D97-AF65-F5344CB8AC3E}">
        <p14:creationId xmlns:p14="http://schemas.microsoft.com/office/powerpoint/2010/main" val="430723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9B5AA-EF65-FB9D-4C21-9330BEE97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could advance these case studies for hazard accounting?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6661B-3B54-1DA7-7BAC-56641D191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Flood regulation in the EU: more sophisticated models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Flood regulation in U.S. – statistical model: time series data, expansion to other types of flood impacts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Flood regulation in U.S. – process model: time series data, disaggregation of impacts by economic sector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Fire regulation in CA: connection to exposure, enabling valuation; extension of models beyond CA</a:t>
            </a:r>
          </a:p>
        </p:txBody>
      </p:sp>
    </p:spTree>
    <p:extLst>
      <p:ext uri="{BB962C8B-B14F-4D97-AF65-F5344CB8AC3E}">
        <p14:creationId xmlns:p14="http://schemas.microsoft.com/office/powerpoint/2010/main" val="313870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35488-C314-4D1B-80E7-536477BE4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6844"/>
            <a:ext cx="10515600" cy="1325563"/>
          </a:xfrm>
        </p:spPr>
        <p:txBody>
          <a:bodyPr/>
          <a:lstStyle/>
          <a:p>
            <a:r>
              <a:rPr lang="en-US" b="1" dirty="0"/>
              <a:t>Needs for ecosystem accounting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38F37-795A-49A1-B195-6C7D3ECDD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Best-available physical models + best-available valuation data</a:t>
            </a:r>
          </a:p>
          <a:p>
            <a:pPr lvl="1"/>
            <a:r>
              <a:rPr lang="en-US" dirty="0"/>
              <a:t>E.g., hydrodynamics, fire, landslides (?), with &amp; without protective ecosystems</a:t>
            </a:r>
          </a:p>
          <a:p>
            <a:pPr lvl="1"/>
            <a:r>
              <a:rPr lang="en-US" dirty="0"/>
              <a:t>Building characteristics – getting easier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Distinguish beneficiaries – i.e., land-use data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Public code repositories</a:t>
            </a:r>
          </a:p>
          <a:p>
            <a:pPr lvl="1"/>
            <a:r>
              <a:rPr lang="en-US" dirty="0"/>
              <a:t>Open code that can be reviewed &amp; improved upon by the community</a:t>
            </a:r>
          </a:p>
          <a:p>
            <a:pPr lvl="1"/>
            <a:r>
              <a:rPr lang="en-US" dirty="0"/>
              <a:t>Open data BUT simultaneous ability to keep private, as needed, to meet privacy needs of statistical community</a:t>
            </a:r>
          </a:p>
          <a:p>
            <a:pPr lvl="1"/>
            <a:r>
              <a:rPr lang="en-US" dirty="0"/>
              <a:t>Capable of being re-run to update time series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Validation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104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40F63-9EC4-25FF-88CE-695995DB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Open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9AAE7-E08C-F8B6-667B-1C1CC7F4D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71550" marR="0" lvl="1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know of other examples of key studies/science to quantify ecosystems’ mitigation of hazards?</a:t>
            </a:r>
          </a:p>
          <a:p>
            <a:pPr marL="971550" marR="0" lvl="1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Will ecosystems’ ability to regulate increasingly severe weather/climate conditions decline? (ditto for gray infrastructure)</a:t>
            </a:r>
          </a:p>
          <a:p>
            <a:pPr marL="971550" marR="0" lvl="1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hazards can ecosystems provide protection from? </a:t>
            </a:r>
          </a:p>
          <a:p>
            <a:pPr marL="1428750" lvl="2" indent="-514350">
              <a:lnSpc>
                <a:spcPct val="107000"/>
              </a:lnSpc>
              <a:spcBef>
                <a:spcPts val="0"/>
              </a:spcBef>
              <a:buAutoNum type="arabicPeriod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Coastal &amp; riverine flooding</a:t>
            </a:r>
          </a:p>
          <a:p>
            <a:pPr marL="1428750" lvl="2" indent="-514350">
              <a:lnSpc>
                <a:spcPct val="107000"/>
              </a:lnSpc>
              <a:spcBef>
                <a:spcPts val="0"/>
              </a:spcBef>
              <a:buAutoNum type="arabicPeriod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Wildfire</a:t>
            </a:r>
          </a:p>
          <a:p>
            <a:pPr marL="1428750" lvl="2" indent="-514350">
              <a:lnSpc>
                <a:spcPct val="107000"/>
              </a:lnSpc>
              <a:spcBef>
                <a:spcPts val="0"/>
              </a:spcBef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andslides?</a:t>
            </a:r>
          </a:p>
          <a:p>
            <a:pPr marL="1428750" lvl="2" indent="-514350">
              <a:lnSpc>
                <a:spcPct val="107000"/>
              </a:lnSpc>
              <a:spcBef>
                <a:spcPts val="0"/>
              </a:spcBef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Any others?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82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7B75E-D502-98AD-8789-F935219D6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Gray vs. green infrastructure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159D70-55DF-BC52-CC2B-F08D26D0D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98" y="4357034"/>
            <a:ext cx="5208998" cy="230623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89E1C47-EF2C-936E-B8CA-FEF2BB2FA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98" y="1423553"/>
            <a:ext cx="3954451" cy="272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D93188-DBBA-D9C6-55F1-BC6E16406109}"/>
              </a:ext>
            </a:extLst>
          </p:cNvPr>
          <p:cNvSpPr txBox="1"/>
          <p:nvPr/>
        </p:nvSpPr>
        <p:spPr>
          <a:xfrm>
            <a:off x="5821298" y="1690688"/>
            <a:ext cx="55325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Construction &amp; maintenance costs included in GDP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Protective value easier to quantify (engineering models)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497A7F-1AA8-ADE2-CBD1-4436E4D32758}"/>
              </a:ext>
            </a:extLst>
          </p:cNvPr>
          <p:cNvSpPr txBox="1"/>
          <p:nvPr/>
        </p:nvSpPr>
        <p:spPr>
          <a:xfrm>
            <a:off x="5821298" y="4357034"/>
            <a:ext cx="55325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Complex connection to GDP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Protective value more complex to quantify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Typically deliver other co-benefits</a:t>
            </a:r>
          </a:p>
        </p:txBody>
      </p:sp>
    </p:spTree>
    <p:extLst>
      <p:ext uri="{BB962C8B-B14F-4D97-AF65-F5344CB8AC3E}">
        <p14:creationId xmlns:p14="http://schemas.microsoft.com/office/powerpoint/2010/main" val="3788530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2604D-3FAC-75C3-1704-7189E9913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Potentially interactive role of green &amp; gray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81C60-968D-0652-156C-792C6A351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2985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857EC5-262F-CEF4-C99F-2725F6424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45009"/>
            <a:ext cx="10515600" cy="489931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20679F-2CB6-169E-587B-CEE04653E110}"/>
              </a:ext>
            </a:extLst>
          </p:cNvPr>
          <p:cNvCxnSpPr>
            <a:cxnSpLocks/>
          </p:cNvCxnSpPr>
          <p:nvPr/>
        </p:nvCxnSpPr>
        <p:spPr>
          <a:xfrm flipV="1">
            <a:off x="9515810" y="4688897"/>
            <a:ext cx="0" cy="936090"/>
          </a:xfrm>
          <a:prstGeom prst="straightConnector1">
            <a:avLst/>
          </a:prstGeom>
          <a:ln w="50800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862D13F-DE5B-A465-882A-82941013B016}"/>
              </a:ext>
            </a:extLst>
          </p:cNvPr>
          <p:cNvSpPr txBox="1"/>
          <p:nvPr/>
        </p:nvSpPr>
        <p:spPr>
          <a:xfrm>
            <a:off x="8065383" y="5624987"/>
            <a:ext cx="2900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People &amp; infrastructure at risk from natural hazards 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8E2BAB-7DC2-6855-E52C-6A1DD5C96A8A}"/>
              </a:ext>
            </a:extLst>
          </p:cNvPr>
          <p:cNvCxnSpPr>
            <a:cxnSpLocks/>
          </p:cNvCxnSpPr>
          <p:nvPr/>
        </p:nvCxnSpPr>
        <p:spPr>
          <a:xfrm flipH="1" flipV="1">
            <a:off x="6796262" y="4315892"/>
            <a:ext cx="340262" cy="808489"/>
          </a:xfrm>
          <a:prstGeom prst="straightConnector1">
            <a:avLst/>
          </a:prstGeom>
          <a:ln w="50800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7E70F95-C9DD-3D71-6B61-BAA09FEA8D14}"/>
              </a:ext>
            </a:extLst>
          </p:cNvPr>
          <p:cNvSpPr txBox="1"/>
          <p:nvPr/>
        </p:nvSpPr>
        <p:spPr>
          <a:xfrm>
            <a:off x="6796262" y="5124381"/>
            <a:ext cx="1269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Total hazard reduction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972FA8B-D862-3015-4D43-2BEA6C001F59}"/>
              </a:ext>
            </a:extLst>
          </p:cNvPr>
          <p:cNvCxnSpPr>
            <a:cxnSpLocks/>
          </p:cNvCxnSpPr>
          <p:nvPr/>
        </p:nvCxnSpPr>
        <p:spPr>
          <a:xfrm>
            <a:off x="5486400" y="2171406"/>
            <a:ext cx="526841" cy="571932"/>
          </a:xfrm>
          <a:prstGeom prst="straightConnector1">
            <a:avLst/>
          </a:prstGeom>
          <a:ln w="50800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F0CED62-FED0-E27B-627F-589EB3E65538}"/>
              </a:ext>
            </a:extLst>
          </p:cNvPr>
          <p:cNvSpPr txBox="1"/>
          <p:nvPr/>
        </p:nvSpPr>
        <p:spPr>
          <a:xfrm>
            <a:off x="2506731" y="1745009"/>
            <a:ext cx="3358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Hazard reduction by ecosystems (i.e., green infrastructure)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F9FE4E3-CF71-B88D-DA0A-1C0D95FEB98D}"/>
              </a:ext>
            </a:extLst>
          </p:cNvPr>
          <p:cNvCxnSpPr>
            <a:cxnSpLocks/>
          </p:cNvCxnSpPr>
          <p:nvPr/>
        </p:nvCxnSpPr>
        <p:spPr>
          <a:xfrm flipV="1">
            <a:off x="5864772" y="4315892"/>
            <a:ext cx="0" cy="733491"/>
          </a:xfrm>
          <a:prstGeom prst="straightConnector1">
            <a:avLst/>
          </a:prstGeom>
          <a:ln w="50800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FA8FB5D-4648-FD94-9C3B-6539D57BB51A}"/>
              </a:ext>
            </a:extLst>
          </p:cNvPr>
          <p:cNvSpPr txBox="1"/>
          <p:nvPr/>
        </p:nvSpPr>
        <p:spPr>
          <a:xfrm>
            <a:off x="4696813" y="5038577"/>
            <a:ext cx="233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Hazard reduction by built (i.e., gray)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831828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85259-DBA4-FC3C-46C5-9EC2905E0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30280" cy="1325563"/>
          </a:xfrm>
        </p:spPr>
        <p:txBody>
          <a:bodyPr/>
          <a:lstStyle/>
          <a:p>
            <a:r>
              <a:rPr lang="en-US" b="1" dirty="0"/>
              <a:t>SEEA EA: Measuring ecosystems &amp; their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F9EF94-2A6A-3CD6-5FA9-3CC662A6857C}"/>
              </a:ext>
            </a:extLst>
          </p:cNvPr>
          <p:cNvSpPr txBox="1"/>
          <p:nvPr/>
        </p:nvSpPr>
        <p:spPr>
          <a:xfrm>
            <a:off x="340179" y="1793432"/>
            <a:ext cx="6110388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/>
              <a:t>Coherent/comprehensive view of ecosystems: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Ecosystem extent</a:t>
            </a:r>
            <a:endParaRPr lang="en-US" sz="240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Ecosystem condition</a:t>
            </a:r>
            <a:endParaRPr lang="en-US" sz="240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Ecosystem services supply/use</a:t>
            </a:r>
            <a:endParaRPr lang="en-US" sz="2400"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Physical </a:t>
            </a:r>
            <a:endParaRPr lang="en-US" sz="2400"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Monetary</a:t>
            </a:r>
            <a:endParaRPr lang="en-US" sz="2400">
              <a:ea typeface="Calibri"/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E69A89-EC49-A350-39D1-4BBCBD815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289" y="3828031"/>
            <a:ext cx="2302751" cy="27033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ACD951-7CA3-DD6E-6FDB-97CAD1BD351E}"/>
              </a:ext>
            </a:extLst>
          </p:cNvPr>
          <p:cNvSpPr txBox="1"/>
          <p:nvPr/>
        </p:nvSpPr>
        <p:spPr>
          <a:xfrm>
            <a:off x="6307814" y="6473756"/>
            <a:ext cx="6094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https://seea.un.org/ecosystem-accounting</a:t>
            </a:r>
          </a:p>
        </p:txBody>
      </p:sp>
      <p:pic>
        <p:nvPicPr>
          <p:cNvPr id="8" name="Picture 2" descr="r">
            <a:extLst>
              <a:ext uri="{FF2B5EF4-FFF2-40B4-BE49-F238E27FC236}">
                <a16:creationId xmlns:a16="http://schemas.microsoft.com/office/drawing/2014/main" id="{79388279-9E65-3E02-089E-E72D1025F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46" y="2100692"/>
            <a:ext cx="6025994" cy="437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553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634A2-A156-E156-9EA6-98FE11E4B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can we track?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203F4-F368-5DB2-B452-3661B4813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Physical measures</a:t>
            </a:r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Extent &amp; condition of ecosystems providing protection – e.g., saltmarsh, coastal swamp, dunes, coral reefs, seagrass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structures potentially at risk – i.e., in flood zones</a:t>
            </a:r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Modeled reduction of risk/damages – physical estimates (i.e., # of structures impacted)</a:t>
            </a:r>
            <a:endParaRPr lang="en-US" sz="2800" dirty="0"/>
          </a:p>
          <a:p>
            <a:r>
              <a:rPr lang="en-US" sz="3200" dirty="0"/>
              <a:t>Monetary measures</a:t>
            </a:r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Modeled reduction of risk/damages – monetary value of damage reductions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906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C7046-CAED-A97D-704C-0E0905D0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challenge of “regulating services”/ defensive expenditures – example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B98EB-9DD2-1297-61C1-9B45C13E1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effectLst/>
                <a:ea typeface="Calibri" panose="020F0502020204030204" pitchFamily="34" charset="0"/>
                <a:cs typeface="TimesNewRomanPSMT"/>
              </a:rPr>
              <a:t>Imagine an investment where:</a:t>
            </a:r>
          </a:p>
          <a:p>
            <a:pPr lvl="1"/>
            <a:r>
              <a:rPr lang="en-US" sz="1800" dirty="0">
                <a:effectLst/>
                <a:ea typeface="Calibri" panose="020F0502020204030204" pitchFamily="34" charset="0"/>
                <a:cs typeface="TimesNewRomanPSMT"/>
              </a:rPr>
              <a:t>$40 million in restoration of wetlands reduces flood damage to downstream buildings by $60 million (net present value, NPV)</a:t>
            </a:r>
          </a:p>
          <a:p>
            <a:pPr lvl="1"/>
            <a:r>
              <a:rPr lang="en-US" sz="1800" dirty="0">
                <a:effectLst/>
                <a:ea typeface="Calibri" panose="020F0502020204030204" pitchFamily="34" charset="0"/>
                <a:cs typeface="TimesNewRomanPSMT"/>
              </a:rPr>
              <a:t>Economy receives $20 million in net benefits of avoided flood damage; resources saved</a:t>
            </a:r>
          </a:p>
          <a:p>
            <a:pPr lvl="1"/>
            <a:r>
              <a:rPr lang="en-US" sz="1800" dirty="0">
                <a:ea typeface="Calibri" panose="020F0502020204030204" pitchFamily="34" charset="0"/>
                <a:cs typeface="TimesNewRomanPSMT"/>
              </a:rPr>
              <a:t>BUT GDP is $20 million less!</a:t>
            </a:r>
          </a:p>
          <a:p>
            <a:pPr lvl="1"/>
            <a:r>
              <a:rPr lang="en-US" sz="1800" dirty="0">
                <a:ea typeface="Calibri" panose="020F0502020204030204" pitchFamily="34" charset="0"/>
                <a:cs typeface="TimesNewRomanPSMT"/>
              </a:rPr>
              <a:t>Some or all of the $20 million might be spent elsewhere (so GDP might not shrink by the full $20 million), but spending in other parts of the economy won’t be attributed to the value saved by wetlands, which enables potentially more worthwhile economic activity </a:t>
            </a:r>
            <a:endParaRPr lang="en-US" sz="1800" dirty="0">
              <a:effectLst/>
              <a:ea typeface="Calibri" panose="020F0502020204030204" pitchFamily="34" charset="0"/>
              <a:cs typeface="TimesNewRomanPSMT"/>
            </a:endParaRPr>
          </a:p>
          <a:p>
            <a:r>
              <a:rPr lang="en-US" sz="2400" dirty="0">
                <a:effectLst/>
                <a:ea typeface="Calibri" panose="020F0502020204030204" pitchFamily="34" charset="0"/>
                <a:cs typeface="TimesNewRomanPSMT"/>
              </a:rPr>
              <a:t>Solution:</a:t>
            </a:r>
          </a:p>
          <a:p>
            <a:pPr lvl="1"/>
            <a:r>
              <a:rPr lang="en-US" sz="1800" dirty="0">
                <a:effectLst/>
                <a:ea typeface="Calibri" panose="020F0502020204030204" pitchFamily="34" charset="0"/>
                <a:cs typeface="TimesNewRomanPSMT"/>
              </a:rPr>
              <a:t>Recognize that GDP alone paints an incomplete and counterintuitive picture</a:t>
            </a:r>
          </a:p>
          <a:p>
            <a:pPr lvl="1"/>
            <a:r>
              <a:rPr lang="en-US" sz="1800" dirty="0">
                <a:ea typeface="Calibri" panose="020F0502020204030204" pitchFamily="34" charset="0"/>
                <a:cs typeface="TimesNewRomanPSMT"/>
              </a:rPr>
              <a:t>Place</a:t>
            </a:r>
            <a:r>
              <a:rPr lang="en-US" sz="1800" dirty="0">
                <a:effectLst/>
                <a:ea typeface="Calibri" panose="020F0502020204030204" pitchFamily="34" charset="0"/>
                <a:cs typeface="TimesNewRomanPSMT"/>
              </a:rPr>
              <a:t> wetlands on the national balance sheet, valued at the NPV of the flow of services ($60 million increase in wealth)</a:t>
            </a:r>
          </a:p>
          <a:p>
            <a:pPr lvl="1"/>
            <a:r>
              <a:rPr lang="en-US" sz="1800" dirty="0">
                <a:effectLst/>
                <a:ea typeface="Calibri" panose="020F0502020204030204" pitchFamily="34" charset="0"/>
                <a:cs typeface="TimesNewRomanPSMT"/>
              </a:rPr>
              <a:t>Use defensive expenditures within natural capital accounts + economic accounts together to provide a fuller picture of the economy (showing both cost of provision and NPV of services provided by natural assets)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511F60-E832-8D71-F1C5-07BF72219E00}"/>
              </a:ext>
            </a:extLst>
          </p:cNvPr>
          <p:cNvSpPr txBox="1"/>
          <p:nvPr/>
        </p:nvSpPr>
        <p:spPr>
          <a:xfrm>
            <a:off x="6593840" y="6431280"/>
            <a:ext cx="4188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Adapted from </a:t>
            </a:r>
            <a:r>
              <a:rPr lang="en-US" i="1" dirty="0"/>
              <a:t>National Strategy</a:t>
            </a:r>
            <a:r>
              <a:rPr lang="en-US" dirty="0"/>
              <a:t>, pp. 23-24</a:t>
            </a:r>
          </a:p>
        </p:txBody>
      </p:sp>
    </p:spTree>
    <p:extLst>
      <p:ext uri="{BB962C8B-B14F-4D97-AF65-F5344CB8AC3E}">
        <p14:creationId xmlns:p14="http://schemas.microsoft.com/office/powerpoint/2010/main" val="23562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F10CA-71C8-162B-91E3-BE66B6EF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41914" cy="1325563"/>
          </a:xfrm>
        </p:spPr>
        <p:txBody>
          <a:bodyPr/>
          <a:lstStyle/>
          <a:p>
            <a:r>
              <a:rPr lang="en-US" b="1" dirty="0"/>
              <a:t>Conceptual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820B4-9062-6E4A-B94C-F3C467CF2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41914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Rebuilding costs from flood damage entered into GDP, deducted from NDP</a:t>
            </a:r>
          </a:p>
          <a:p>
            <a:r>
              <a:rPr lang="en-US" dirty="0"/>
              <a:t>Expenditures for creating &amp; maintaining gray &amp; green infrastructure entered into GDP</a:t>
            </a:r>
          </a:p>
          <a:p>
            <a:r>
              <a:rPr lang="en-US" dirty="0"/>
              <a:t>Ecosystem service value reflected on national balance sheet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D61150-9856-23AF-89B3-0C36046BF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614" y="76200"/>
            <a:ext cx="76962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53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17C2A-C9F8-08A9-8DFC-2B873017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b="1" dirty="0"/>
              <a:t>How do ecosystem service values change over time?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3714-89E6-0897-263B-BF0725B9F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Ecosystem service values are dynamic, depend on:</a:t>
            </a:r>
          </a:p>
          <a:p>
            <a:pPr lvl="1"/>
            <a:r>
              <a:rPr lang="en-US" dirty="0"/>
              <a:t>Exposure (population/built assets at risk)</a:t>
            </a:r>
          </a:p>
          <a:p>
            <a:pPr lvl="1"/>
            <a:r>
              <a:rPr lang="en-US" dirty="0"/>
              <a:t>Frequency/intensity of hazard</a:t>
            </a:r>
          </a:p>
          <a:p>
            <a:pPr lvl="1"/>
            <a:r>
              <a:rPr lang="en-US" dirty="0"/>
              <a:t>Rebuilding cost (savings)</a:t>
            </a:r>
          </a:p>
          <a:p>
            <a:pPr lvl="1"/>
            <a:r>
              <a:rPr lang="en-US" dirty="0"/>
              <a:t>Ecosystem extent, condition, configuration relative to exposed population/assets (affect ability to mitigate the hazard)</a:t>
            </a:r>
          </a:p>
        </p:txBody>
      </p:sp>
    </p:spTree>
    <p:extLst>
      <p:ext uri="{BB962C8B-B14F-4D97-AF65-F5344CB8AC3E}">
        <p14:creationId xmlns:p14="http://schemas.microsoft.com/office/powerpoint/2010/main" val="2948248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17C2A-C9F8-08A9-8DFC-2B873017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0120" cy="1325563"/>
          </a:xfrm>
        </p:spPr>
        <p:txBody>
          <a:bodyPr/>
          <a:lstStyle/>
          <a:p>
            <a:r>
              <a:rPr lang="en-US" b="1" dirty="0"/>
              <a:t>Example 1: Flood regulation accounting in the 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3714-89E6-0897-263B-BF0725B9F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Modeled flood mitigation potential (curve number-based model), demand (artificial surface + agriculture in 500-yr floodplain), ES delivered (upstream mitigation potential + depth-damage curves)</a:t>
            </a:r>
          </a:p>
          <a:p>
            <a:r>
              <a:rPr lang="en-US" dirty="0"/>
              <a:t>EU-wide value of €16 billion/</a:t>
            </a:r>
            <a:r>
              <a:rPr lang="en-US" dirty="0" err="1"/>
              <a:t>yr</a:t>
            </a:r>
            <a:endParaRPr lang="en-US" dirty="0"/>
          </a:p>
          <a:p>
            <a:r>
              <a:rPr lang="en-US" dirty="0"/>
              <a:t>Artificial surfaces unprotected by ecosystems rose from 2006 to 2012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8B105-AD7E-F03D-1EA5-0C19D11B1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045" y="4097037"/>
            <a:ext cx="6521628" cy="261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34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70499787F7DF4FBC4BC74C3B0DF53A" ma:contentTypeVersion="6" ma:contentTypeDescription="Create a new document." ma:contentTypeScope="" ma:versionID="ca7ae1142045d7c38217f17a724e042f">
  <xsd:schema xmlns:xsd="http://www.w3.org/2001/XMLSchema" xmlns:xs="http://www.w3.org/2001/XMLSchema" xmlns:p="http://schemas.microsoft.com/office/2006/metadata/properties" xmlns:ns2="5bc1dc30-cb0a-48b3-913c-11ee569cb733" xmlns:ns3="9e27e62e-4c1d-4efb-a30b-edc4c6e72291" targetNamespace="http://schemas.microsoft.com/office/2006/metadata/properties" ma:root="true" ma:fieldsID="ba60442dbbb0752a15a24f6504c48f31" ns2:_="" ns3:_="">
    <xsd:import namespace="5bc1dc30-cb0a-48b3-913c-11ee569cb733"/>
    <xsd:import namespace="9e27e62e-4c1d-4efb-a30b-edc4c6e722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dc30-cb0a-48b3-913c-11ee569cb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7e62e-4c1d-4efb-a30b-edc4c6e7229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520285-34EC-4458-B46F-BD978DD0865E}"/>
</file>

<file path=customXml/itemProps2.xml><?xml version="1.0" encoding="utf-8"?>
<ds:datastoreItem xmlns:ds="http://schemas.openxmlformats.org/officeDocument/2006/customXml" ds:itemID="{BEF71404-FC80-427C-B531-420D0A1F8F0A}"/>
</file>

<file path=customXml/itemProps3.xml><?xml version="1.0" encoding="utf-8"?>
<ds:datastoreItem xmlns:ds="http://schemas.openxmlformats.org/officeDocument/2006/customXml" ds:itemID="{41191114-8E29-4685-837B-D4B9E7E269E6}"/>
</file>

<file path=docProps/app.xml><?xml version="1.0" encoding="utf-8"?>
<Properties xmlns="http://schemas.openxmlformats.org/officeDocument/2006/extended-properties" xmlns:vt="http://schemas.openxmlformats.org/officeDocument/2006/docPropsVTypes">
  <TotalTime>42795</TotalTime>
  <Words>1164</Words>
  <Application>Microsoft Office PowerPoint</Application>
  <PresentationFormat>Widescreen</PresentationFormat>
  <Paragraphs>104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Gray vs. green infrastructure</vt:lpstr>
      <vt:lpstr>Potentially interactive role of green &amp; gray infrastructure</vt:lpstr>
      <vt:lpstr>SEEA EA: Measuring ecosystems &amp; their services</vt:lpstr>
      <vt:lpstr>What can we track?</vt:lpstr>
      <vt:lpstr>The challenge of “regulating services”/ defensive expenditures – example </vt:lpstr>
      <vt:lpstr>Conceptual idea</vt:lpstr>
      <vt:lpstr>How do ecosystem service values change over time?</vt:lpstr>
      <vt:lpstr>Example 1: Flood regulation accounting in the EU</vt:lpstr>
      <vt:lpstr>Example 2: Flood regulation accounting in the U.S. – statistical model</vt:lpstr>
      <vt:lpstr>Example 3: Flood regulation accounting in the U.S. – process model</vt:lpstr>
      <vt:lpstr>Example 4: Fire regulation in CA</vt:lpstr>
      <vt:lpstr>What could advance these case studies for hazard accounting?</vt:lpstr>
      <vt:lpstr>Needs for ecosystem accounting models</vt:lpstr>
      <vt:lpstr>Open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Joseph Bagstad</dc:creator>
  <cp:lastModifiedBy>Bagstad, Kenneth J</cp:lastModifiedBy>
  <cp:revision>620</cp:revision>
  <dcterms:created xsi:type="dcterms:W3CDTF">2015-10-19T18:17:23Z</dcterms:created>
  <dcterms:modified xsi:type="dcterms:W3CDTF">2023-11-21T16:41:36Z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0x0101007070499787F7DF4FBC4BC74C3B0DF53A</vt:lpwstr>
  </property>
</Properties>
</file>