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8" r:id="rId5"/>
    <p:sldId id="257" r:id="rId6"/>
    <p:sldId id="259" r:id="rId7"/>
    <p:sldId id="260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1CC500-3F99-4216-ABB8-BF9D2FC918E5}" v="7" dt="2024-04-19T17:35:18.6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95" autoAdjust="0"/>
    <p:restoredTop sz="94796" autoAdjust="0"/>
  </p:normalViewPr>
  <p:slideViewPr>
    <p:cSldViewPr snapToGrid="0">
      <p:cViewPr varScale="1">
        <p:scale>
          <a:sx n="115" d="100"/>
          <a:sy n="115" d="100"/>
        </p:scale>
        <p:origin x="9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owley, Christian" userId="cf452d36-8d9c-4f41-8f07-104b1058e2bf" providerId="ADAL" clId="{821CC500-3F99-4216-ABB8-BF9D2FC918E5}"/>
    <pc:docChg chg="undo redo custSel addSld modSld">
      <pc:chgData name="Crowley, Christian" userId="cf452d36-8d9c-4f41-8f07-104b1058e2bf" providerId="ADAL" clId="{821CC500-3F99-4216-ABB8-BF9D2FC918E5}" dt="2024-04-19T17:43:53.187" v="180" actId="14100"/>
      <pc:docMkLst>
        <pc:docMk/>
      </pc:docMkLst>
      <pc:sldChg chg="addSp mod">
        <pc:chgData name="Crowley, Christian" userId="cf452d36-8d9c-4f41-8f07-104b1058e2bf" providerId="ADAL" clId="{821CC500-3F99-4216-ABB8-BF9D2FC918E5}" dt="2024-04-19T17:20:24.061" v="0" actId="22"/>
        <pc:sldMkLst>
          <pc:docMk/>
          <pc:sldMk cId="3610692687" sldId="264"/>
        </pc:sldMkLst>
        <pc:spChg chg="add">
          <ac:chgData name="Crowley, Christian" userId="cf452d36-8d9c-4f41-8f07-104b1058e2bf" providerId="ADAL" clId="{821CC500-3F99-4216-ABB8-BF9D2FC918E5}" dt="2024-04-19T17:20:24.061" v="0" actId="22"/>
          <ac:spMkLst>
            <pc:docMk/>
            <pc:sldMk cId="3610692687" sldId="264"/>
            <ac:spMk id="13" creationId="{9AF9CCCC-F7D5-EAA1-1E22-A2C225FE36AA}"/>
          </ac:spMkLst>
        </pc:spChg>
      </pc:sldChg>
      <pc:sldChg chg="addSp delSp modSp add mod">
        <pc:chgData name="Crowley, Christian" userId="cf452d36-8d9c-4f41-8f07-104b1058e2bf" providerId="ADAL" clId="{821CC500-3F99-4216-ABB8-BF9D2FC918E5}" dt="2024-04-19T17:43:53.187" v="180" actId="14100"/>
        <pc:sldMkLst>
          <pc:docMk/>
          <pc:sldMk cId="221995701" sldId="265"/>
        </pc:sldMkLst>
        <pc:spChg chg="mod">
          <ac:chgData name="Crowley, Christian" userId="cf452d36-8d9c-4f41-8f07-104b1058e2bf" providerId="ADAL" clId="{821CC500-3F99-4216-ABB8-BF9D2FC918E5}" dt="2024-04-19T17:34:23.984" v="140" actId="1076"/>
          <ac:spMkLst>
            <pc:docMk/>
            <pc:sldMk cId="221995701" sldId="265"/>
            <ac:spMk id="2" creationId="{74163407-4CC9-25A1-CCC4-2D41180BF087}"/>
          </ac:spMkLst>
        </pc:spChg>
        <pc:spChg chg="mod">
          <ac:chgData name="Crowley, Christian" userId="cf452d36-8d9c-4f41-8f07-104b1058e2bf" providerId="ADAL" clId="{821CC500-3F99-4216-ABB8-BF9D2FC918E5}" dt="2024-04-19T17:33:00.594" v="129" actId="14100"/>
          <ac:spMkLst>
            <pc:docMk/>
            <pc:sldMk cId="221995701" sldId="265"/>
            <ac:spMk id="3" creationId="{333C1C45-7E1E-8A29-495E-8E1D1F72D10E}"/>
          </ac:spMkLst>
        </pc:spChg>
        <pc:spChg chg="mod">
          <ac:chgData name="Crowley, Christian" userId="cf452d36-8d9c-4f41-8f07-104b1058e2bf" providerId="ADAL" clId="{821CC500-3F99-4216-ABB8-BF9D2FC918E5}" dt="2024-04-19T17:43:49.832" v="179" actId="14100"/>
          <ac:spMkLst>
            <pc:docMk/>
            <pc:sldMk cId="221995701" sldId="265"/>
            <ac:spMk id="4" creationId="{DA4AA30C-43B3-BC0B-3232-0306D466FA52}"/>
          </ac:spMkLst>
        </pc:spChg>
        <pc:spChg chg="del">
          <ac:chgData name="Crowley, Christian" userId="cf452d36-8d9c-4f41-8f07-104b1058e2bf" providerId="ADAL" clId="{821CC500-3F99-4216-ABB8-BF9D2FC918E5}" dt="2024-04-19T17:27:34.951" v="91" actId="478"/>
          <ac:spMkLst>
            <pc:docMk/>
            <pc:sldMk cId="221995701" sldId="265"/>
            <ac:spMk id="5" creationId="{09B48C88-B3FF-BDD9-E779-4C7277F0ACD0}"/>
          </ac:spMkLst>
        </pc:spChg>
        <pc:spChg chg="mod">
          <ac:chgData name="Crowley, Christian" userId="cf452d36-8d9c-4f41-8f07-104b1058e2bf" providerId="ADAL" clId="{821CC500-3F99-4216-ABB8-BF9D2FC918E5}" dt="2024-04-19T17:34:49.641" v="144" actId="14100"/>
          <ac:spMkLst>
            <pc:docMk/>
            <pc:sldMk cId="221995701" sldId="265"/>
            <ac:spMk id="6" creationId="{0341D61B-EDF1-9C46-51E1-F3D81EFD2C2C}"/>
          </ac:spMkLst>
        </pc:spChg>
        <pc:spChg chg="del mod">
          <ac:chgData name="Crowley, Christian" userId="cf452d36-8d9c-4f41-8f07-104b1058e2bf" providerId="ADAL" clId="{821CC500-3F99-4216-ABB8-BF9D2FC918E5}" dt="2024-04-19T17:29:36.754" v="109" actId="478"/>
          <ac:spMkLst>
            <pc:docMk/>
            <pc:sldMk cId="221995701" sldId="265"/>
            <ac:spMk id="9" creationId="{0A9C12F8-8ADE-3222-2E4E-F9524A4B7494}"/>
          </ac:spMkLst>
        </pc:spChg>
        <pc:spChg chg="mod">
          <ac:chgData name="Crowley, Christian" userId="cf452d36-8d9c-4f41-8f07-104b1058e2bf" providerId="ADAL" clId="{821CC500-3F99-4216-ABB8-BF9D2FC918E5}" dt="2024-04-19T17:28:48.271" v="99" actId="20578"/>
          <ac:spMkLst>
            <pc:docMk/>
            <pc:sldMk cId="221995701" sldId="265"/>
            <ac:spMk id="11" creationId="{6CF48D73-A95B-3EDC-167E-6679C4868777}"/>
          </ac:spMkLst>
        </pc:spChg>
        <pc:spChg chg="add mod ord">
          <ac:chgData name="Crowley, Christian" userId="cf452d36-8d9c-4f41-8f07-104b1058e2bf" providerId="ADAL" clId="{821CC500-3F99-4216-ABB8-BF9D2FC918E5}" dt="2024-04-19T17:43:53.187" v="180" actId="14100"/>
          <ac:spMkLst>
            <pc:docMk/>
            <pc:sldMk cId="221995701" sldId="265"/>
            <ac:spMk id="12" creationId="{D48F26B3-1164-9E51-AD81-9B3E3CD9A09A}"/>
          </ac:spMkLst>
        </pc:spChg>
        <pc:spChg chg="mod">
          <ac:chgData name="Crowley, Christian" userId="cf452d36-8d9c-4f41-8f07-104b1058e2bf" providerId="ADAL" clId="{821CC500-3F99-4216-ABB8-BF9D2FC918E5}" dt="2024-04-19T17:20:54.457" v="2" actId="1076"/>
          <ac:spMkLst>
            <pc:docMk/>
            <pc:sldMk cId="221995701" sldId="265"/>
            <ac:spMk id="13" creationId="{9AF9CCCC-F7D5-EAA1-1E22-A2C225FE36AA}"/>
          </ac:spMkLst>
        </pc:spChg>
        <pc:spChg chg="add mod">
          <ac:chgData name="Crowley, Christian" userId="cf452d36-8d9c-4f41-8f07-104b1058e2bf" providerId="ADAL" clId="{821CC500-3F99-4216-ABB8-BF9D2FC918E5}" dt="2024-04-19T17:33:27.718" v="133" actId="1076"/>
          <ac:spMkLst>
            <pc:docMk/>
            <pc:sldMk cId="221995701" sldId="265"/>
            <ac:spMk id="14" creationId="{1F212FAA-6CEB-445F-987C-88744751454F}"/>
          </ac:spMkLst>
        </pc:spChg>
        <pc:spChg chg="del">
          <ac:chgData name="Crowley, Christian" userId="cf452d36-8d9c-4f41-8f07-104b1058e2bf" providerId="ADAL" clId="{821CC500-3F99-4216-ABB8-BF9D2FC918E5}" dt="2024-04-19T17:26:52.699" v="62" actId="478"/>
          <ac:spMkLst>
            <pc:docMk/>
            <pc:sldMk cId="221995701" sldId="265"/>
            <ac:spMk id="15" creationId="{C1C6BAF6-1255-9537-73BB-3F57B9D889A1}"/>
          </ac:spMkLst>
        </pc:spChg>
        <pc:spChg chg="mod ord">
          <ac:chgData name="Crowley, Christian" userId="cf452d36-8d9c-4f41-8f07-104b1058e2bf" providerId="ADAL" clId="{821CC500-3F99-4216-ABB8-BF9D2FC918E5}" dt="2024-04-19T17:33:06.135" v="131" actId="1076"/>
          <ac:spMkLst>
            <pc:docMk/>
            <pc:sldMk cId="221995701" sldId="265"/>
            <ac:spMk id="16" creationId="{200F92DE-5FAE-E30D-77C9-E583E0D2E9B2}"/>
          </ac:spMkLst>
        </pc:spChg>
        <pc:spChg chg="mod">
          <ac:chgData name="Crowley, Christian" userId="cf452d36-8d9c-4f41-8f07-104b1058e2bf" providerId="ADAL" clId="{821CC500-3F99-4216-ABB8-BF9D2FC918E5}" dt="2024-04-19T17:34:39.431" v="143" actId="14100"/>
          <ac:spMkLst>
            <pc:docMk/>
            <pc:sldMk cId="221995701" sldId="265"/>
            <ac:spMk id="17" creationId="{74B9B1D5-DD92-9A9A-49B7-1A9666C7B3C5}"/>
          </ac:spMkLst>
        </pc:spChg>
        <pc:spChg chg="add mod">
          <ac:chgData name="Crowley, Christian" userId="cf452d36-8d9c-4f41-8f07-104b1058e2bf" providerId="ADAL" clId="{821CC500-3F99-4216-ABB8-BF9D2FC918E5}" dt="2024-04-19T17:33:27.718" v="133" actId="1076"/>
          <ac:spMkLst>
            <pc:docMk/>
            <pc:sldMk cId="221995701" sldId="265"/>
            <ac:spMk id="19" creationId="{D2A54076-B88E-1B23-B15F-F2A1FEB6785F}"/>
          </ac:spMkLst>
        </pc:spChg>
      </pc:sldChg>
      <pc:sldChg chg="modSp add mod">
        <pc:chgData name="Crowley, Christian" userId="cf452d36-8d9c-4f41-8f07-104b1058e2bf" providerId="ADAL" clId="{821CC500-3F99-4216-ABB8-BF9D2FC918E5}" dt="2024-04-19T17:43:24.518" v="177" actId="207"/>
        <pc:sldMkLst>
          <pc:docMk/>
          <pc:sldMk cId="3007693283" sldId="266"/>
        </pc:sldMkLst>
        <pc:spChg chg="mod">
          <ac:chgData name="Crowley, Christian" userId="cf452d36-8d9c-4f41-8f07-104b1058e2bf" providerId="ADAL" clId="{821CC500-3F99-4216-ABB8-BF9D2FC918E5}" dt="2024-04-19T17:42:28.442" v="171" actId="1076"/>
          <ac:spMkLst>
            <pc:docMk/>
            <pc:sldMk cId="3007693283" sldId="266"/>
            <ac:spMk id="2" creationId="{74163407-4CC9-25A1-CCC4-2D41180BF087}"/>
          </ac:spMkLst>
        </pc:spChg>
        <pc:spChg chg="mod">
          <ac:chgData name="Crowley, Christian" userId="cf452d36-8d9c-4f41-8f07-104b1058e2bf" providerId="ADAL" clId="{821CC500-3F99-4216-ABB8-BF9D2FC918E5}" dt="2024-04-19T17:37:09.701" v="157" actId="14100"/>
          <ac:spMkLst>
            <pc:docMk/>
            <pc:sldMk cId="3007693283" sldId="266"/>
            <ac:spMk id="3" creationId="{333C1C45-7E1E-8A29-495E-8E1D1F72D10E}"/>
          </ac:spMkLst>
        </pc:spChg>
        <pc:spChg chg="mod">
          <ac:chgData name="Crowley, Christian" userId="cf452d36-8d9c-4f41-8f07-104b1058e2bf" providerId="ADAL" clId="{821CC500-3F99-4216-ABB8-BF9D2FC918E5}" dt="2024-04-19T17:43:24.518" v="177" actId="207"/>
          <ac:spMkLst>
            <pc:docMk/>
            <pc:sldMk cId="3007693283" sldId="266"/>
            <ac:spMk id="4" creationId="{DA4AA30C-43B3-BC0B-3232-0306D466FA52}"/>
          </ac:spMkLst>
        </pc:spChg>
        <pc:spChg chg="mod">
          <ac:chgData name="Crowley, Christian" userId="cf452d36-8d9c-4f41-8f07-104b1058e2bf" providerId="ADAL" clId="{821CC500-3F99-4216-ABB8-BF9D2FC918E5}" dt="2024-04-19T17:41:38.841" v="165" actId="1076"/>
          <ac:spMkLst>
            <pc:docMk/>
            <pc:sldMk cId="3007693283" sldId="266"/>
            <ac:spMk id="6" creationId="{0341D61B-EDF1-9C46-51E1-F3D81EFD2C2C}"/>
          </ac:spMkLst>
        </pc:spChg>
        <pc:spChg chg="mod">
          <ac:chgData name="Crowley, Christian" userId="cf452d36-8d9c-4f41-8f07-104b1058e2bf" providerId="ADAL" clId="{821CC500-3F99-4216-ABB8-BF9D2FC918E5}" dt="2024-04-19T17:36:02.492" v="149" actId="1076"/>
          <ac:spMkLst>
            <pc:docMk/>
            <pc:sldMk cId="3007693283" sldId="266"/>
            <ac:spMk id="7" creationId="{D8861DC1-B685-6EE0-E6DD-A4EFBDD09ADA}"/>
          </ac:spMkLst>
        </pc:spChg>
        <pc:spChg chg="mod">
          <ac:chgData name="Crowley, Christian" userId="cf452d36-8d9c-4f41-8f07-104b1058e2bf" providerId="ADAL" clId="{821CC500-3F99-4216-ABB8-BF9D2FC918E5}" dt="2024-04-19T17:35:56.387" v="148" actId="1076"/>
          <ac:spMkLst>
            <pc:docMk/>
            <pc:sldMk cId="3007693283" sldId="266"/>
            <ac:spMk id="8" creationId="{20B38C8F-806B-CAA1-2682-E7F5A6F62C95}"/>
          </ac:spMkLst>
        </pc:spChg>
        <pc:spChg chg="mod">
          <ac:chgData name="Crowley, Christian" userId="cf452d36-8d9c-4f41-8f07-104b1058e2bf" providerId="ADAL" clId="{821CC500-3F99-4216-ABB8-BF9D2FC918E5}" dt="2024-04-19T17:35:48.695" v="147" actId="120"/>
          <ac:spMkLst>
            <pc:docMk/>
            <pc:sldMk cId="3007693283" sldId="266"/>
            <ac:spMk id="11" creationId="{6CF48D73-A95B-3EDC-167E-6679C4868777}"/>
          </ac:spMkLst>
        </pc:spChg>
        <pc:spChg chg="mod">
          <ac:chgData name="Crowley, Christian" userId="cf452d36-8d9c-4f41-8f07-104b1058e2bf" providerId="ADAL" clId="{821CC500-3F99-4216-ABB8-BF9D2FC918E5}" dt="2024-04-19T17:42:32.486" v="173" actId="1076"/>
          <ac:spMkLst>
            <pc:docMk/>
            <pc:sldMk cId="3007693283" sldId="266"/>
            <ac:spMk id="12" creationId="{D48F26B3-1164-9E51-AD81-9B3E3CD9A09A}"/>
          </ac:spMkLst>
        </pc:spChg>
        <pc:spChg chg="mod">
          <ac:chgData name="Crowley, Christian" userId="cf452d36-8d9c-4f41-8f07-104b1058e2bf" providerId="ADAL" clId="{821CC500-3F99-4216-ABB8-BF9D2FC918E5}" dt="2024-04-19T17:42:42.687" v="174" actId="1076"/>
          <ac:spMkLst>
            <pc:docMk/>
            <pc:sldMk cId="3007693283" sldId="266"/>
            <ac:spMk id="14" creationId="{1F212FAA-6CEB-445F-987C-88744751454F}"/>
          </ac:spMkLst>
        </pc:spChg>
        <pc:spChg chg="mod">
          <ac:chgData name="Crowley, Christian" userId="cf452d36-8d9c-4f41-8f07-104b1058e2bf" providerId="ADAL" clId="{821CC500-3F99-4216-ABB8-BF9D2FC918E5}" dt="2024-04-19T17:41:54.339" v="168" actId="14100"/>
          <ac:spMkLst>
            <pc:docMk/>
            <pc:sldMk cId="3007693283" sldId="266"/>
            <ac:spMk id="16" creationId="{200F92DE-5FAE-E30D-77C9-E583E0D2E9B2}"/>
          </ac:spMkLst>
        </pc:spChg>
        <pc:spChg chg="mod">
          <ac:chgData name="Crowley, Christian" userId="cf452d36-8d9c-4f41-8f07-104b1058e2bf" providerId="ADAL" clId="{821CC500-3F99-4216-ABB8-BF9D2FC918E5}" dt="2024-04-19T17:42:00.832" v="169" actId="1076"/>
          <ac:spMkLst>
            <pc:docMk/>
            <pc:sldMk cId="3007693283" sldId="266"/>
            <ac:spMk id="17" creationId="{74B9B1D5-DD92-9A9A-49B7-1A9666C7B3C5}"/>
          </ac:spMkLst>
        </pc:spChg>
        <pc:spChg chg="mod">
          <ac:chgData name="Crowley, Christian" userId="cf452d36-8d9c-4f41-8f07-104b1058e2bf" providerId="ADAL" clId="{821CC500-3F99-4216-ABB8-BF9D2FC918E5}" dt="2024-04-19T17:42:42.687" v="174" actId="1076"/>
          <ac:spMkLst>
            <pc:docMk/>
            <pc:sldMk cId="3007693283" sldId="266"/>
            <ac:spMk id="19" creationId="{D2A54076-B88E-1B23-B15F-F2A1FEB6785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B824B-0DE1-4778-BB3F-582049667848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D9F57-F06F-449D-BD21-CDEA6ADCC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21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29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34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01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570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742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52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34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 of ecosystems in protecting life and property from hazards, built and natural capital (ecosystems) at risk from hazards, and hazard-related defensive expenditures, losses, and rebuilding costs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Extent &amp; condition of ecosystems providing protection (incl. forest condition for fires)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Protection of health, life, property by ecosystems (SEEA EA - coastal/riverine flood &amp; others; landslides? Fire?) – physical &amp; monetary terms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Capital at risk account (with &amp; without protective ecosystems)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Defensive expenditures account (synergy with environmental activities). Could that include costs of developing, complying with, and enforcing stricter building codes?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Losses account - physical &amp; natural capital, physical/mental healthcare costs, supply chain &amp; "secondary" economic impacts (“conventional” losses part of Sendai reporting).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Costs of rebuilding post-disaster</a:t>
            </a:r>
            <a:endParaRPr lang="en-US" sz="1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BDD, BEA mitigation expenditures, Leonard-netting out climate rebuilding from GDP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D9F57-F06F-449D-BD21-CDEA6ADCC0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74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7922B-5D16-9918-080D-DC7CFD5B5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01AE9E-3572-B9CA-3D84-21E660CD0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135CD-CB18-CDD9-F859-8314958A2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A9B38-B494-C81E-9570-72F8D2D3C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F8EB6-869C-43BF-E044-8C8D3F70F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5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FBCCD-AFF3-5D3C-3192-7C78A30FE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BBDA4-BC26-193C-2925-A57D00597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747C7-A764-D7E3-7A92-C4F1212BA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6C899-60D8-EFAF-08EE-CF4EF026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E283B-5359-F4DC-853A-697136AC3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12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3F5E66-AF36-E1C2-83A2-3410C08848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3675B-F4F6-80D7-3DB4-3A62D6C31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163E59-1ED8-EB6D-3312-B3286A547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D32B3-DB82-B2DB-A854-E5DC8A721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A496E-C171-ECC7-7CBF-55DDA07B1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22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27117-627A-231D-90E6-90A17ADFC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B4A29-9D2A-D9AD-726A-239B8082B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4302C-8AD4-D422-952F-C3503A8C7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658DD-2FBB-0696-EEE0-C294A7B42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1D14D-777C-79FF-C706-28FCE28D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11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F2B2E-E391-5E6B-0A7C-C80A5E8B4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E7147B-05A0-1B15-6BA2-7FF3AB607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66B41-6573-0855-DEF4-A201E5F5F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47B3A-68CA-5479-3284-6337D57F2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88873-4147-3B47-582B-CB4C1064F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441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7214E-87BB-0CE9-79BC-9FADE39B5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F44D3-F73B-03EB-C314-A83BBF0E33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B47A7-F817-D710-4C4B-F073EA131C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5BAF28-36D8-8B78-AC8C-E7C9E78BD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DE40B5-3129-4C57-3B43-71D65DDD7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E83207-D8CE-9B17-09EB-5B509BFA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32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7C476-FC54-6467-F591-3359D2F41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8C5845-AB07-AF21-73ED-85B92D5B0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72BD12-443C-F4C5-3102-F1AE52C49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034CC-20F2-5787-DDDC-DE8622085F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8DAF5-5003-192A-7C8F-74136EFD4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B9D79A-AC8D-8900-D98A-05951F94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C16BC7-E4DA-6AD6-435D-87C06F8F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5B1EC2-A7AC-E90E-511C-1C3BCD764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33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233F8-D07D-A336-7C84-A0C789123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FE0CB9-F1B8-FB8C-6324-DFA7C8DE1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004F56-8162-8E78-CE98-3D7E8FE7A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837D06-E226-0449-6DBD-C925FA08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52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B451C9-C4ED-DC11-496B-726D10A84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2B23B2-E372-E042-3C58-EA35C4624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7D4FA1-196B-1EC3-683B-1A0796A65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96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EBC88-93BB-4D61-BA20-601D6E8B7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7CAA8-6538-A174-E230-25EC1E29D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9591C-CB31-C58B-8B55-C97266F6A7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4C3089-9F85-5515-0449-BF5AFB1C9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6778FF-14DF-C6B2-571D-8EFFB7B12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CB519-CD2D-35A4-CA19-44DFA499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0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85A5A-4459-F0EC-008B-1272AF0A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7EB5C9-AD4D-E250-9139-1EA9A3F560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AD0E83-0C56-D839-34B7-9EE9BCE926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F4B430-9C39-952B-AE03-00415FE97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DB73-2935-FEDF-16A6-5BF446DC2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A9EC5F-6385-2449-DE92-123D81A87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015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AC5E80-7A02-667B-58D0-780A3C374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0FDD2-A8C5-7B8F-D736-79C140416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2CBAB-831D-034E-0E0B-099164189D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C5659-757F-47EC-A171-8CC68C5E2E6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ACEB2-7D70-38A6-B21F-286A4F186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0A9B6-435C-AAB7-5F1E-F391C30AF5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86E5-5A18-4A10-8643-938426515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432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BFFF0-31DC-EF28-A63E-B308BF4D6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7871791" y="2544417"/>
            <a:ext cx="2488759" cy="13199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NIPA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B48C88-B3FF-BDD9-E779-4C7277F0ACD0}"/>
              </a:ext>
            </a:extLst>
          </p:cNvPr>
          <p:cNvSpPr/>
          <p:nvPr/>
        </p:nvSpPr>
        <p:spPr>
          <a:xfrm>
            <a:off x="7871790" y="4151671"/>
            <a:ext cx="2488759" cy="13199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Sendai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8202681" y="1978025"/>
            <a:ext cx="1826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Existing reporting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1831450" y="2052761"/>
            <a:ext cx="2488759" cy="13199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1831449" y="3507615"/>
            <a:ext cx="2488759" cy="13199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Natural capital mitigation of hazards (some hazards)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9C12F8-8ADE-3222-2E4E-F9524A4B7494}"/>
              </a:ext>
            </a:extLst>
          </p:cNvPr>
          <p:cNvSpPr/>
          <p:nvPr/>
        </p:nvSpPr>
        <p:spPr>
          <a:xfrm>
            <a:off x="4851619" y="2984389"/>
            <a:ext cx="2488759" cy="1843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Hazard impacts on human &amp; built capital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AA3936-AD79-C2B0-E43B-093D65F57F9C}"/>
              </a:ext>
            </a:extLst>
          </p:cNvPr>
          <p:cNvSpPr txBox="1"/>
          <p:nvPr/>
        </p:nvSpPr>
        <p:spPr>
          <a:xfrm>
            <a:off x="4879448" y="4754880"/>
            <a:ext cx="1216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Climate-related hazards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1657D2-2010-B068-99A6-09A35B0C86D7}"/>
              </a:ext>
            </a:extLst>
          </p:cNvPr>
          <p:cNvSpPr txBox="1"/>
          <p:nvPr/>
        </p:nvSpPr>
        <p:spPr>
          <a:xfrm>
            <a:off x="6389534" y="4754880"/>
            <a:ext cx="1216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Non-climate-related hazards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642302-A8AB-79B0-5656-FF2DC6823451}"/>
              </a:ext>
            </a:extLst>
          </p:cNvPr>
          <p:cNvSpPr txBox="1"/>
          <p:nvPr/>
        </p:nvSpPr>
        <p:spPr>
          <a:xfrm>
            <a:off x="6296616" y="6062647"/>
            <a:ext cx="4063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(still needed, perhaps external to HANC?)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9CB255-3E67-EF16-C59D-CCAD010590B7}"/>
              </a:ext>
            </a:extLst>
          </p:cNvPr>
          <p:cNvSpPr txBox="1"/>
          <p:nvPr/>
        </p:nvSpPr>
        <p:spPr>
          <a:xfrm>
            <a:off x="5052235" y="790281"/>
            <a:ext cx="335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Where to put compound hazards?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47BE96-C06A-2D2F-ED70-A29137D45CDD}"/>
              </a:ext>
            </a:extLst>
          </p:cNvPr>
          <p:cNvSpPr txBox="1"/>
          <p:nvPr/>
        </p:nvSpPr>
        <p:spPr>
          <a:xfrm>
            <a:off x="4713081" y="1446950"/>
            <a:ext cx="5994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Categorize our presentations to the group – where do they fit?</a:t>
            </a:r>
          </a:p>
        </p:txBody>
      </p:sp>
    </p:spTree>
    <p:extLst>
      <p:ext uri="{BB962C8B-B14F-4D97-AF65-F5344CB8AC3E}">
        <p14:creationId xmlns:p14="http://schemas.microsoft.com/office/powerpoint/2010/main" val="3974754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C2891-CAE5-F700-AE05-269A0DF7E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guiding principles (different hazards &amp; different types of capital)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17CFD-5261-4133-EB9A-35F1E533A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All hazards can impact natural capital – 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Some types of natural capital mitigate some types of hazards – IN – can distinguish climate vs. non-climate related hazards nature can mitigate; some types of hazards nature cannot mitigate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Hazards have impacts on other types of capital (human/built) – UNSURE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/>
              <a:t>Under what circumstances are human and built capital in the account?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For that, limit to climate-related hazards? – IN (clarify why this distinction is being made)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Different tradeoffs exist before and after climate change in the building codes. There are costs associated with adapting to the stricter building codes. Most of our built infrastructure was designed &amp; built in the 20</a:t>
            </a:r>
            <a:r>
              <a:rPr lang="en-US" baseline="30000" dirty="0"/>
              <a:t>th</a:t>
            </a:r>
            <a:r>
              <a:rPr lang="en-US" dirty="0"/>
              <a:t> century, in a lower-energy atmosphere with less extreme events than we have in the 21</a:t>
            </a:r>
            <a:r>
              <a:rPr lang="en-US" baseline="30000" dirty="0"/>
              <a:t>st</a:t>
            </a:r>
            <a:r>
              <a:rPr lang="en-US" dirty="0"/>
              <a:t>. Narrowing the gap between these minimizes future costs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i.e., don’t measure impacts of extraterrestrial hazards, volcanoes on built or human capital. Flood impacts to infrastructure excluded, flood damage to natural capital, ecosystems’ role of mitigating floods included (?) – OUT?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What about the fact that we are putting more people &amp; capital at risk of e.g., earthquakes, and not all buildings are up to code? Analogous situation, just no climate driver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Compound hazards – brining together different types. Compound risk vs. compound benefits; can be mitigated in different ways (gray/green). Lahaina the high-profile example we have now</a:t>
            </a:r>
          </a:p>
          <a:p>
            <a:endParaRPr lang="en-US" dirty="0"/>
          </a:p>
          <a:p>
            <a:r>
              <a:rPr lang="en-US" dirty="0"/>
              <a:t>Two hats – disaster resilience, natural capital</a:t>
            </a:r>
          </a:p>
          <a:p>
            <a:r>
              <a:rPr lang="en-US" dirty="0"/>
              <a:t>Next steps – Venn diagram, and prioritize</a:t>
            </a:r>
          </a:p>
          <a:p>
            <a:r>
              <a:rPr lang="en-US" dirty="0"/>
              <a:t>FEMA mitigation benefit-cost ratio – exists for different hazards (how to extend for natural capital?)</a:t>
            </a:r>
          </a:p>
          <a:p>
            <a:pPr lvl="1"/>
            <a:r>
              <a:rPr lang="en-US" dirty="0"/>
              <a:t>Related to changes in building code. Need to extend to ecosystem restoration for hazard reduction + benefits to nature (BCR + natural capital). </a:t>
            </a:r>
          </a:p>
          <a:p>
            <a:pPr lvl="1"/>
            <a:r>
              <a:rPr lang="en-US" dirty="0"/>
              <a:t>Supply chain impacts, PTSD reductions currently excluded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072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9075719" y="2508472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B48C88-B3FF-BDD9-E779-4C7277F0ACD0}"/>
              </a:ext>
            </a:extLst>
          </p:cNvPr>
          <p:cNvSpPr/>
          <p:nvPr/>
        </p:nvSpPr>
        <p:spPr>
          <a:xfrm>
            <a:off x="9075718" y="4115726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8121941" y="1978267"/>
            <a:ext cx="2669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1820351" y="2508472"/>
            <a:ext cx="2488759" cy="131991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1820351" y="4072998"/>
            <a:ext cx="2488759" cy="131991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9C12F8-8ADE-3222-2E4E-F9524A4B7494}"/>
              </a:ext>
            </a:extLst>
          </p:cNvPr>
          <p:cNvSpPr/>
          <p:nvPr/>
        </p:nvSpPr>
        <p:spPr>
          <a:xfrm>
            <a:off x="4838641" y="2984389"/>
            <a:ext cx="4430167" cy="19383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Hazard </a:t>
            </a:r>
          </a:p>
          <a:p>
            <a:r>
              <a:rPr lang="en-US" dirty="0">
                <a:solidFill>
                  <a:schemeClr val="tx1"/>
                </a:solidFill>
              </a:rPr>
              <a:t>impacts on </a:t>
            </a:r>
          </a:p>
          <a:p>
            <a:r>
              <a:rPr lang="en-US" dirty="0">
                <a:solidFill>
                  <a:schemeClr val="tx1"/>
                </a:solidFill>
              </a:rPr>
              <a:t>human &amp; </a:t>
            </a:r>
          </a:p>
          <a:p>
            <a:r>
              <a:rPr lang="en-US" dirty="0">
                <a:solidFill>
                  <a:schemeClr val="tx1"/>
                </a:solidFill>
              </a:rPr>
              <a:t>built capital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AA3936-AD79-C2B0-E43B-093D65F57F9C}"/>
              </a:ext>
            </a:extLst>
          </p:cNvPr>
          <p:cNvSpPr txBox="1"/>
          <p:nvPr/>
        </p:nvSpPr>
        <p:spPr>
          <a:xfrm>
            <a:off x="5566529" y="4871456"/>
            <a:ext cx="13115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Climate-related hazards*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1657D2-2010-B068-99A6-09A35B0C86D7}"/>
              </a:ext>
            </a:extLst>
          </p:cNvPr>
          <p:cNvSpPr txBox="1"/>
          <p:nvPr/>
        </p:nvSpPr>
        <p:spPr>
          <a:xfrm>
            <a:off x="8195829" y="4732957"/>
            <a:ext cx="1261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Non-climate-related hazards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6705786" y="1887775"/>
            <a:ext cx="5205300" cy="403148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C6BAF6-1255-9537-73BB-3F57B9D889A1}"/>
              </a:ext>
            </a:extLst>
          </p:cNvPr>
          <p:cNvSpPr/>
          <p:nvPr/>
        </p:nvSpPr>
        <p:spPr>
          <a:xfrm>
            <a:off x="6742912" y="3307910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515573" y="1897362"/>
            <a:ext cx="6680255" cy="403148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3475420" y="1927666"/>
            <a:ext cx="1667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HANC Accounts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515574" y="6087879"/>
            <a:ext cx="967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*Including natural capital’s ability to mitigate compound hazards, and climate-related components of compound hazards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5F94E5-5FD4-AB96-883D-4E2C69B22BFE}"/>
              </a:ext>
            </a:extLst>
          </p:cNvPr>
          <p:cNvSpPr txBox="1"/>
          <p:nvPr/>
        </p:nvSpPr>
        <p:spPr>
          <a:xfrm>
            <a:off x="2226734" y="125209"/>
            <a:ext cx="9684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BDD may be fully included in HANC – move green boundary to right</a:t>
            </a:r>
          </a:p>
          <a:p>
            <a:r>
              <a:rPr lang="en-US" dirty="0"/>
              <a:t>2. Sendai does include hazard impacts on human &amp; built capital – move it within the hazard impacts on human &amp; built capital bubble</a:t>
            </a:r>
          </a:p>
          <a:p>
            <a:r>
              <a:rPr lang="en-US" dirty="0"/>
              <a:t>3. Since there are connections to NIPA, have some overlap with HANC</a:t>
            </a:r>
          </a:p>
          <a:p>
            <a:r>
              <a:rPr lang="en-US" dirty="0"/>
              <a:t>4. Make clear that climate &amp; </a:t>
            </a:r>
            <a:r>
              <a:rPr lang="en-US" dirty="0" err="1"/>
              <a:t>nonclimate</a:t>
            </a:r>
            <a:r>
              <a:rPr lang="en-US" dirty="0"/>
              <a:t>-related hazards refer to impacts on human &amp; built capital</a:t>
            </a:r>
          </a:p>
        </p:txBody>
      </p:sp>
    </p:spTree>
    <p:extLst>
      <p:ext uri="{BB962C8B-B14F-4D97-AF65-F5344CB8AC3E}">
        <p14:creationId xmlns:p14="http://schemas.microsoft.com/office/powerpoint/2010/main" val="312835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2654308" y="546930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B48C88-B3FF-BDD9-E779-4C7277F0ACD0}"/>
              </a:ext>
            </a:extLst>
          </p:cNvPr>
          <p:cNvSpPr/>
          <p:nvPr/>
        </p:nvSpPr>
        <p:spPr>
          <a:xfrm>
            <a:off x="5832869" y="533646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4231580" y="122285"/>
            <a:ext cx="2669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2796821" y="3569754"/>
            <a:ext cx="2488759" cy="131991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6415407" y="3568449"/>
            <a:ext cx="2488759" cy="131991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hazards)**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9C12F8-8ADE-3222-2E4E-F9524A4B7494}"/>
              </a:ext>
            </a:extLst>
          </p:cNvPr>
          <p:cNvSpPr/>
          <p:nvPr/>
        </p:nvSpPr>
        <p:spPr>
          <a:xfrm>
            <a:off x="4732419" y="1355450"/>
            <a:ext cx="4430167" cy="21576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1964506" y="108688"/>
            <a:ext cx="7304302" cy="2880349"/>
          </a:xfrm>
          <a:prstGeom prst="round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C6BAF6-1255-9537-73BB-3F57B9D889A1}"/>
              </a:ext>
            </a:extLst>
          </p:cNvPr>
          <p:cNvSpPr/>
          <p:nvPr/>
        </p:nvSpPr>
        <p:spPr>
          <a:xfrm>
            <a:off x="4984223" y="1647565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964506" y="1630287"/>
            <a:ext cx="7304302" cy="3627411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4766497" y="4888366"/>
            <a:ext cx="1667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HANC Accounts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996514" y="5442829"/>
            <a:ext cx="72722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*Hazard impacts on built &amp; human capital that are climate-related (e.g., flooding, wildfire) are included in HANC; those that are not are excluded from HANC (e.g., geomagnetic storm, volcanic eruption) </a:t>
            </a:r>
          </a:p>
          <a:p>
            <a:r>
              <a:rPr lang="en-US" dirty="0"/>
              <a:t>**Including natural capital’s ability to mitigate compound hazards, and climate-related components of compound hazards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8A2C07-6BB8-6798-04C0-008E6841D583}"/>
              </a:ext>
            </a:extLst>
          </p:cNvPr>
          <p:cNvSpPr txBox="1"/>
          <p:nvPr/>
        </p:nvSpPr>
        <p:spPr>
          <a:xfrm>
            <a:off x="7075706" y="1707358"/>
            <a:ext cx="1666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Hazard 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impacts on 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human &amp; 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built capital*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A5F982-A244-8A2C-EB63-8541D74BFADD}"/>
              </a:ext>
            </a:extLst>
          </p:cNvPr>
          <p:cNvSpPr txBox="1"/>
          <p:nvPr/>
        </p:nvSpPr>
        <p:spPr>
          <a:xfrm>
            <a:off x="9376592" y="0"/>
            <a:ext cx="28154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Eye is drawn to BDD (it’s the center of the bullseye) – can we change that with shading. Highlight what’s in the green dashed line – e.g., light green fill around HANC? Could do a gradient shade, from darker up top to lighter below? </a:t>
            </a:r>
            <a:r>
              <a:rPr lang="en-US" i="1" dirty="0"/>
              <a:t>Highlight what we’re adding. </a:t>
            </a:r>
            <a:r>
              <a:rPr lang="en-US" dirty="0"/>
              <a:t>Put HANC at top?</a:t>
            </a:r>
          </a:p>
          <a:p>
            <a:pPr marL="285750" indent="-285750">
              <a:buFontTx/>
              <a:buChar char="-"/>
            </a:pPr>
            <a:r>
              <a:rPr lang="en-US" dirty="0"/>
              <a:t>Run by Adrienne; ERS has design folks too</a:t>
            </a:r>
          </a:p>
          <a:p>
            <a:pPr marL="285750" indent="-285750">
              <a:buFontTx/>
              <a:buChar char="-"/>
            </a:pPr>
            <a:r>
              <a:rPr lang="en-US" dirty="0"/>
              <a:t>make HANC circles also dotted to follow the solid-dashed pattern of established and proposed</a:t>
            </a:r>
          </a:p>
        </p:txBody>
      </p:sp>
    </p:spTree>
    <p:extLst>
      <p:ext uri="{BB962C8B-B14F-4D97-AF65-F5344CB8AC3E}">
        <p14:creationId xmlns:p14="http://schemas.microsoft.com/office/powerpoint/2010/main" val="1176297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964506" y="1630287"/>
            <a:ext cx="7304302" cy="36274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8000"/>
            </a:schemeClr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2864110" y="505214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B48C88-B3FF-BDD9-E779-4C7277F0ACD0}"/>
              </a:ext>
            </a:extLst>
          </p:cNvPr>
          <p:cNvSpPr/>
          <p:nvPr/>
        </p:nvSpPr>
        <p:spPr>
          <a:xfrm>
            <a:off x="5832869" y="533646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4231580" y="122285"/>
            <a:ext cx="2669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2796821" y="3569754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6415407" y="3568449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hazards)**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9C12F8-8ADE-3222-2E4E-F9524A4B7494}"/>
              </a:ext>
            </a:extLst>
          </p:cNvPr>
          <p:cNvSpPr/>
          <p:nvPr/>
        </p:nvSpPr>
        <p:spPr>
          <a:xfrm>
            <a:off x="3864335" y="1355450"/>
            <a:ext cx="5298252" cy="21576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1964506" y="108688"/>
            <a:ext cx="7304302" cy="2880349"/>
          </a:xfrm>
          <a:prstGeom prst="round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C6BAF6-1255-9537-73BB-3F57B9D889A1}"/>
              </a:ext>
            </a:extLst>
          </p:cNvPr>
          <p:cNvSpPr/>
          <p:nvPr/>
        </p:nvSpPr>
        <p:spPr>
          <a:xfrm>
            <a:off x="4984223" y="1647565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4766497" y="4888366"/>
            <a:ext cx="1667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HANC Accounts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980510" y="5313011"/>
            <a:ext cx="72722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*Hazard impacts on built &amp; human capital that are climate-related (e.g., flooding, wildfire) are included in HANC; those that are not are excluded from HANC (e.g., geomagnetic storm, volcanic eruption) </a:t>
            </a:r>
          </a:p>
          <a:p>
            <a:r>
              <a:rPr lang="en-US" dirty="0"/>
              <a:t>**Including natural capital’s ability to mitigate compound hazards, and climate-related components of compound hazards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8A2C07-6BB8-6798-04C0-008E6841D583}"/>
              </a:ext>
            </a:extLst>
          </p:cNvPr>
          <p:cNvSpPr txBox="1"/>
          <p:nvPr/>
        </p:nvSpPr>
        <p:spPr>
          <a:xfrm>
            <a:off x="7075706" y="1707358"/>
            <a:ext cx="1666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Hazard 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impacts on 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human &amp; 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built capital*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796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980510" y="1630287"/>
            <a:ext cx="7304302" cy="36274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8000"/>
            </a:schemeClr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2516587" y="811170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B48C88-B3FF-BDD9-E779-4C7277F0ACD0}"/>
              </a:ext>
            </a:extLst>
          </p:cNvPr>
          <p:cNvSpPr/>
          <p:nvPr/>
        </p:nvSpPr>
        <p:spPr>
          <a:xfrm>
            <a:off x="6174774" y="1664273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4366752" y="490137"/>
            <a:ext cx="2669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2772967" y="3753510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6379312" y="3788368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9C12F8-8ADE-3222-2E4E-F9524A4B7494}"/>
              </a:ext>
            </a:extLst>
          </p:cNvPr>
          <p:cNvSpPr/>
          <p:nvPr/>
        </p:nvSpPr>
        <p:spPr>
          <a:xfrm>
            <a:off x="3760967" y="1498785"/>
            <a:ext cx="5401619" cy="216542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1964506" y="490136"/>
            <a:ext cx="7304302" cy="2938863"/>
          </a:xfrm>
          <a:prstGeom prst="round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C6BAF6-1255-9537-73BB-3F57B9D889A1}"/>
              </a:ext>
            </a:extLst>
          </p:cNvPr>
          <p:cNvSpPr/>
          <p:nvPr/>
        </p:nvSpPr>
        <p:spPr>
          <a:xfrm>
            <a:off x="4308361" y="2061031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4868011" y="4854883"/>
            <a:ext cx="1667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HANC Accounts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980510" y="5313011"/>
            <a:ext cx="7272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*Including natural capital’s ability to mitigate compound hazards, and climate-related components of compound hazards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163407-4CC9-25A1-CCC4-2D41180BF087}"/>
              </a:ext>
            </a:extLst>
          </p:cNvPr>
          <p:cNvSpPr txBox="1"/>
          <p:nvPr/>
        </p:nvSpPr>
        <p:spPr>
          <a:xfrm>
            <a:off x="6150921" y="2867094"/>
            <a:ext cx="226321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dirty="0">
                <a:solidFill>
                  <a:schemeClr val="tx1"/>
                </a:solidFill>
              </a:rPr>
              <a:t>Hazard impacts on human &amp; built capital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566181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DE7C54E-4335-E7E2-310B-5E242252FE97}"/>
              </a:ext>
            </a:extLst>
          </p:cNvPr>
          <p:cNvSpPr/>
          <p:nvPr/>
        </p:nvSpPr>
        <p:spPr>
          <a:xfrm>
            <a:off x="2319235" y="4082931"/>
            <a:ext cx="6390176" cy="1515779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8000"/>
            </a:schemeClr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980510" y="1630287"/>
            <a:ext cx="7304302" cy="4079798"/>
          </a:xfrm>
          <a:prstGeom prst="roundRect">
            <a:avLst/>
          </a:prstGeom>
          <a:solidFill>
            <a:schemeClr val="bg1">
              <a:lumMod val="85000"/>
              <a:alpha val="38000"/>
            </a:schemeClr>
          </a:solidFill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2516587" y="811170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B48C88-B3FF-BDD9-E779-4C7277F0ACD0}"/>
              </a:ext>
            </a:extLst>
          </p:cNvPr>
          <p:cNvSpPr/>
          <p:nvPr/>
        </p:nvSpPr>
        <p:spPr>
          <a:xfrm>
            <a:off x="6174774" y="1664273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4366752" y="490137"/>
            <a:ext cx="2669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2416359" y="4192817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5004352" y="4200035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9C12F8-8ADE-3222-2E4E-F9524A4B7494}"/>
              </a:ext>
            </a:extLst>
          </p:cNvPr>
          <p:cNvSpPr/>
          <p:nvPr/>
        </p:nvSpPr>
        <p:spPr>
          <a:xfrm>
            <a:off x="3760967" y="1498785"/>
            <a:ext cx="5401619" cy="216542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1964506" y="490136"/>
            <a:ext cx="7304302" cy="2938863"/>
          </a:xfrm>
          <a:prstGeom prst="round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C6BAF6-1255-9537-73BB-3F57B9D889A1}"/>
              </a:ext>
            </a:extLst>
          </p:cNvPr>
          <p:cNvSpPr/>
          <p:nvPr/>
        </p:nvSpPr>
        <p:spPr>
          <a:xfrm>
            <a:off x="4308361" y="2061031"/>
            <a:ext cx="2488759" cy="13199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3881170" y="3698983"/>
            <a:ext cx="364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Integrated Hazards Satellite Account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964506" y="5710085"/>
            <a:ext cx="727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*Including natural capital’s ability to mitigate compound hazards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163407-4CC9-25A1-CCC4-2D41180BF087}"/>
              </a:ext>
            </a:extLst>
          </p:cNvPr>
          <p:cNvSpPr txBox="1"/>
          <p:nvPr/>
        </p:nvSpPr>
        <p:spPr>
          <a:xfrm>
            <a:off x="6150921" y="2867094"/>
            <a:ext cx="226321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dirty="0">
                <a:solidFill>
                  <a:schemeClr val="tx1"/>
                </a:solidFill>
              </a:rPr>
              <a:t>Hazard impacts on human &amp; built capital</a:t>
            </a:r>
            <a:endParaRPr lang="en-US" sz="1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F48D73-A95B-3EDC-167E-6679C4868777}"/>
              </a:ext>
            </a:extLst>
          </p:cNvPr>
          <p:cNvSpPr txBox="1"/>
          <p:nvPr/>
        </p:nvSpPr>
        <p:spPr>
          <a:xfrm>
            <a:off x="7563770" y="4516041"/>
            <a:ext cx="1055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HANC </a:t>
            </a:r>
          </a:p>
          <a:p>
            <a:r>
              <a:rPr lang="en-US" b="1" dirty="0"/>
              <a:t>Accounts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F9CCCC-F7D5-EAA1-1E22-A2C225FE36AA}"/>
              </a:ext>
            </a:extLst>
          </p:cNvPr>
          <p:cNvSpPr txBox="1"/>
          <p:nvPr/>
        </p:nvSpPr>
        <p:spPr>
          <a:xfrm>
            <a:off x="3048693" y="3244334"/>
            <a:ext cx="6097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HANC Venn diagram</a:t>
            </a:r>
          </a:p>
        </p:txBody>
      </p:sp>
    </p:spTree>
    <p:extLst>
      <p:ext uri="{BB962C8B-B14F-4D97-AF65-F5344CB8AC3E}">
        <p14:creationId xmlns:p14="http://schemas.microsoft.com/office/powerpoint/2010/main" val="3610692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980510" y="1487979"/>
            <a:ext cx="7304302" cy="4222106"/>
          </a:xfrm>
          <a:prstGeom prst="roundRect">
            <a:avLst/>
          </a:prstGeom>
          <a:solidFill>
            <a:schemeClr val="bg1">
              <a:lumMod val="85000"/>
              <a:alpha val="38000"/>
            </a:schemeClr>
          </a:solidFill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48F26B3-1164-9E51-AD81-9B3E3CD9A09A}"/>
              </a:ext>
            </a:extLst>
          </p:cNvPr>
          <p:cNvSpPr/>
          <p:nvPr/>
        </p:nvSpPr>
        <p:spPr>
          <a:xfrm>
            <a:off x="2319235" y="1966045"/>
            <a:ext cx="6390176" cy="1634649"/>
          </a:xfrm>
          <a:prstGeom prst="round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DE7C54E-4335-E7E2-310B-5E242252FE97}"/>
              </a:ext>
            </a:extLst>
          </p:cNvPr>
          <p:cNvSpPr/>
          <p:nvPr/>
        </p:nvSpPr>
        <p:spPr>
          <a:xfrm>
            <a:off x="2319235" y="4082931"/>
            <a:ext cx="6390176" cy="1515779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8000"/>
            </a:schemeClr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2496464" y="889462"/>
            <a:ext cx="2488759" cy="12144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5517181" y="490137"/>
            <a:ext cx="3101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2416359" y="4192817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5004352" y="4200035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1964506" y="490136"/>
            <a:ext cx="7304302" cy="3358581"/>
          </a:xfrm>
          <a:prstGeom prst="round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4928132" y="1572019"/>
            <a:ext cx="3690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Integrated Hazards Satellite Account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964506" y="5710085"/>
            <a:ext cx="727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*Including natural capital’s ability to mitigate compound hazards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163407-4CC9-25A1-CCC4-2D41180BF087}"/>
              </a:ext>
            </a:extLst>
          </p:cNvPr>
          <p:cNvSpPr txBox="1"/>
          <p:nvPr/>
        </p:nvSpPr>
        <p:spPr>
          <a:xfrm>
            <a:off x="6409038" y="2335454"/>
            <a:ext cx="2263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tx1"/>
                </a:solidFill>
              </a:rPr>
              <a:t>Hazard impacts on human &amp; built</a:t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capital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F48D73-A95B-3EDC-167E-6679C4868777}"/>
              </a:ext>
            </a:extLst>
          </p:cNvPr>
          <p:cNvSpPr txBox="1"/>
          <p:nvPr/>
        </p:nvSpPr>
        <p:spPr>
          <a:xfrm>
            <a:off x="7563770" y="4516041"/>
            <a:ext cx="1055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HANC </a:t>
            </a:r>
          </a:p>
          <a:p>
            <a:pPr algn="r"/>
            <a:r>
              <a:rPr lang="en-US" b="1" dirty="0"/>
              <a:t>Accounts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F9CCCC-F7D5-EAA1-1E22-A2C225FE36AA}"/>
              </a:ext>
            </a:extLst>
          </p:cNvPr>
          <p:cNvSpPr txBox="1"/>
          <p:nvPr/>
        </p:nvSpPr>
        <p:spPr>
          <a:xfrm>
            <a:off x="4233836" y="96110"/>
            <a:ext cx="6097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HANC Venn diagram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212FAA-6CEB-445F-987C-88744751454F}"/>
              </a:ext>
            </a:extLst>
          </p:cNvPr>
          <p:cNvSpPr/>
          <p:nvPr/>
        </p:nvSpPr>
        <p:spPr>
          <a:xfrm>
            <a:off x="2423369" y="2184813"/>
            <a:ext cx="2488759" cy="1319917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 (NOAA)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2A54076-B88E-1B23-B15F-F2A1FEB6785F}"/>
              </a:ext>
            </a:extLst>
          </p:cNvPr>
          <p:cNvSpPr/>
          <p:nvPr/>
        </p:nvSpPr>
        <p:spPr>
          <a:xfrm>
            <a:off x="4251364" y="2192360"/>
            <a:ext cx="2488759" cy="1319917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</p:spTree>
    <p:extLst>
      <p:ext uri="{BB962C8B-B14F-4D97-AF65-F5344CB8AC3E}">
        <p14:creationId xmlns:p14="http://schemas.microsoft.com/office/powerpoint/2010/main" val="221995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0F92DE-5FAE-E30D-77C9-E583E0D2E9B2}"/>
              </a:ext>
            </a:extLst>
          </p:cNvPr>
          <p:cNvSpPr/>
          <p:nvPr/>
        </p:nvSpPr>
        <p:spPr>
          <a:xfrm>
            <a:off x="1980510" y="1277624"/>
            <a:ext cx="7304302" cy="4432462"/>
          </a:xfrm>
          <a:prstGeom prst="roundRect">
            <a:avLst/>
          </a:prstGeom>
          <a:solidFill>
            <a:schemeClr val="bg1">
              <a:lumMod val="85000"/>
              <a:alpha val="38000"/>
            </a:schemeClr>
          </a:solidFill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48F26B3-1164-9E51-AD81-9B3E3CD9A09A}"/>
              </a:ext>
            </a:extLst>
          </p:cNvPr>
          <p:cNvSpPr/>
          <p:nvPr/>
        </p:nvSpPr>
        <p:spPr>
          <a:xfrm>
            <a:off x="2319235" y="1806817"/>
            <a:ext cx="6390176" cy="1793878"/>
          </a:xfrm>
          <a:prstGeom prst="roundRect">
            <a:avLst/>
          </a:prstGeom>
          <a:solidFill>
            <a:schemeClr val="accent1">
              <a:lumMod val="40000"/>
              <a:lumOff val="60000"/>
              <a:alpha val="38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DE7C54E-4335-E7E2-310B-5E242252FE97}"/>
              </a:ext>
            </a:extLst>
          </p:cNvPr>
          <p:cNvSpPr/>
          <p:nvPr/>
        </p:nvSpPr>
        <p:spPr>
          <a:xfrm>
            <a:off x="2319235" y="4082931"/>
            <a:ext cx="6390176" cy="1515779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8000"/>
            </a:schemeClr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4AA30C-43B3-BC0B-3232-0306D466FA52}"/>
              </a:ext>
            </a:extLst>
          </p:cNvPr>
          <p:cNvSpPr/>
          <p:nvPr/>
        </p:nvSpPr>
        <p:spPr>
          <a:xfrm>
            <a:off x="6096000" y="908293"/>
            <a:ext cx="2488759" cy="1040604"/>
          </a:xfrm>
          <a:prstGeom prst="ellipse">
            <a:avLst/>
          </a:prstGeom>
          <a:solidFill>
            <a:schemeClr val="bg1">
              <a:lumMod val="75000"/>
              <a:alpha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National Income &amp; Product Accounts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1D61B-EDF1-9C46-51E1-F3D81EFD2C2C}"/>
              </a:ext>
            </a:extLst>
          </p:cNvPr>
          <p:cNvSpPr txBox="1"/>
          <p:nvPr/>
        </p:nvSpPr>
        <p:spPr>
          <a:xfrm>
            <a:off x="1948502" y="843437"/>
            <a:ext cx="3101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Existing reporting systems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8861DC1-B685-6EE0-E6DD-A4EFBDD09ADA}"/>
              </a:ext>
            </a:extLst>
          </p:cNvPr>
          <p:cNvSpPr/>
          <p:nvPr/>
        </p:nvSpPr>
        <p:spPr>
          <a:xfrm>
            <a:off x="3434704" y="4180861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Hazard impacts on natural capital (all hazards)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B38C8F-806B-CAA1-2682-E7F5A6F62C95}"/>
              </a:ext>
            </a:extLst>
          </p:cNvPr>
          <p:cNvSpPr/>
          <p:nvPr/>
        </p:nvSpPr>
        <p:spPr>
          <a:xfrm>
            <a:off x="6038148" y="4199211"/>
            <a:ext cx="2488759" cy="131991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Natural capital mitigation of hazards (some hazards)*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3C1C45-7E1E-8A29-495E-8E1D1F72D10E}"/>
              </a:ext>
            </a:extLst>
          </p:cNvPr>
          <p:cNvSpPr/>
          <p:nvPr/>
        </p:nvSpPr>
        <p:spPr>
          <a:xfrm>
            <a:off x="1964506" y="778583"/>
            <a:ext cx="7304302" cy="3070134"/>
          </a:xfrm>
          <a:prstGeom prst="round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B9B1D5-DD92-9A9A-49B7-1A9666C7B3C5}"/>
              </a:ext>
            </a:extLst>
          </p:cNvPr>
          <p:cNvSpPr txBox="1"/>
          <p:nvPr/>
        </p:nvSpPr>
        <p:spPr>
          <a:xfrm>
            <a:off x="2319235" y="1372629"/>
            <a:ext cx="3690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Integrated Hazards Satellite Account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ED0B73-647F-4E18-D394-F99A8E6336DF}"/>
              </a:ext>
            </a:extLst>
          </p:cNvPr>
          <p:cNvSpPr txBox="1"/>
          <p:nvPr/>
        </p:nvSpPr>
        <p:spPr>
          <a:xfrm>
            <a:off x="1964506" y="5710085"/>
            <a:ext cx="727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*Including natural capital’s ability to mitigate compound hazards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163407-4CC9-25A1-CCC4-2D41180BF087}"/>
              </a:ext>
            </a:extLst>
          </p:cNvPr>
          <p:cNvSpPr txBox="1"/>
          <p:nvPr/>
        </p:nvSpPr>
        <p:spPr>
          <a:xfrm>
            <a:off x="2379672" y="2173384"/>
            <a:ext cx="2263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Hazard impacts on human &amp; built</a:t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capital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F48D73-A95B-3EDC-167E-6679C4868777}"/>
              </a:ext>
            </a:extLst>
          </p:cNvPr>
          <p:cNvSpPr txBox="1"/>
          <p:nvPr/>
        </p:nvSpPr>
        <p:spPr>
          <a:xfrm>
            <a:off x="2379672" y="4548088"/>
            <a:ext cx="1055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HANC </a:t>
            </a:r>
          </a:p>
          <a:p>
            <a:pPr algn="r"/>
            <a:r>
              <a:rPr lang="en-US" b="1" dirty="0"/>
              <a:t>Accounts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F9CCCC-F7D5-EAA1-1E22-A2C225FE36AA}"/>
              </a:ext>
            </a:extLst>
          </p:cNvPr>
          <p:cNvSpPr txBox="1"/>
          <p:nvPr/>
        </p:nvSpPr>
        <p:spPr>
          <a:xfrm>
            <a:off x="4233836" y="96110"/>
            <a:ext cx="6097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HANC Venn diagram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212FAA-6CEB-445F-987C-88744751454F}"/>
              </a:ext>
            </a:extLst>
          </p:cNvPr>
          <p:cNvSpPr/>
          <p:nvPr/>
        </p:nvSpPr>
        <p:spPr>
          <a:xfrm>
            <a:off x="4233836" y="2053507"/>
            <a:ext cx="2488759" cy="1319917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Billion-dollar Disasters (NOAA)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2A54076-B88E-1B23-B15F-F2A1FEB6785F}"/>
              </a:ext>
            </a:extLst>
          </p:cNvPr>
          <p:cNvSpPr/>
          <p:nvPr/>
        </p:nvSpPr>
        <p:spPr>
          <a:xfrm>
            <a:off x="6053275" y="2053508"/>
            <a:ext cx="2488759" cy="1319917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Sendai Framework reporting</a:t>
            </a:r>
          </a:p>
        </p:txBody>
      </p:sp>
    </p:spTree>
    <p:extLst>
      <p:ext uri="{BB962C8B-B14F-4D97-AF65-F5344CB8AC3E}">
        <p14:creationId xmlns:p14="http://schemas.microsoft.com/office/powerpoint/2010/main" val="3007693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70499787F7DF4FBC4BC74C3B0DF53A" ma:contentTypeVersion="6" ma:contentTypeDescription="Create a new document." ma:contentTypeScope="" ma:versionID="ca7ae1142045d7c38217f17a724e042f">
  <xsd:schema xmlns:xsd="http://www.w3.org/2001/XMLSchema" xmlns:xs="http://www.w3.org/2001/XMLSchema" xmlns:p="http://schemas.microsoft.com/office/2006/metadata/properties" xmlns:ns2="5bc1dc30-cb0a-48b3-913c-11ee569cb733" xmlns:ns3="9e27e62e-4c1d-4efb-a30b-edc4c6e72291" targetNamespace="http://schemas.microsoft.com/office/2006/metadata/properties" ma:root="true" ma:fieldsID="ba60442dbbb0752a15a24f6504c48f31" ns2:_="" ns3:_="">
    <xsd:import namespace="5bc1dc30-cb0a-48b3-913c-11ee569cb733"/>
    <xsd:import namespace="9e27e62e-4c1d-4efb-a30b-edc4c6e722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dc30-cb0a-48b3-913c-11ee569cb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27e62e-4c1d-4efb-a30b-edc4c6e7229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416EDE-4046-4FB7-A95E-2FA6A9A14C1C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5bc1dc30-cb0a-48b3-913c-11ee569cb733"/>
  </ds:schemaRefs>
</ds:datastoreItem>
</file>

<file path=customXml/itemProps2.xml><?xml version="1.0" encoding="utf-8"?>
<ds:datastoreItem xmlns:ds="http://schemas.openxmlformats.org/officeDocument/2006/customXml" ds:itemID="{34590607-83C2-4F37-8D71-B1BF5CC05152}"/>
</file>

<file path=customXml/itemProps3.xml><?xml version="1.0" encoding="utf-8"?>
<ds:datastoreItem xmlns:ds="http://schemas.openxmlformats.org/officeDocument/2006/customXml" ds:itemID="{55A4B950-EE1E-4B3C-9E75-3A7286A52F3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13693</TotalTime>
  <Words>2338</Words>
  <Application>Microsoft Office PowerPoint</Application>
  <PresentationFormat>Widescreen</PresentationFormat>
  <Paragraphs>191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General guiding principles (different hazards &amp; different types of capital)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the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Bagstad, Kenneth J</dc:creator>
  <cp:lastModifiedBy>Crow</cp:lastModifiedBy>
  <cp:revision>34</cp:revision>
  <dcterms:created xsi:type="dcterms:W3CDTF">2024-01-05T15:24:40Z</dcterms:created>
  <dcterms:modified xsi:type="dcterms:W3CDTF">2024-04-19T17:43:53Z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0x0101007070499787F7DF4FBC4BC74C3B0DF53A</vt:lpwstr>
  </property>
</Properties>
</file>