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395" r:id="rId3"/>
    <p:sldId id="3399" r:id="rId4"/>
    <p:sldId id="3396" r:id="rId5"/>
    <p:sldId id="340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3778" autoAdjust="0"/>
  </p:normalViewPr>
  <p:slideViewPr>
    <p:cSldViewPr snapToGrid="0">
      <p:cViewPr>
        <p:scale>
          <a:sx n="66" d="100"/>
          <a:sy n="66" d="100"/>
        </p:scale>
        <p:origin x="62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3099E-1721-46EB-B478-3427672FD76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26447-3A79-45CB-8022-FE98DE968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7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“Biophysical Data Providers” data would feed directly into “Monetization”. Bolded agencies in “Socio-Economic and Data Providers” would be potential lead agencies in their respective groups.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26447-3A79-45CB-8022-FE98DE968BD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B16F0-9394-4DA8-AC1A-C22DE08EE1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D3FC83-7E1F-4508-B256-F804CF16E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45CAD-62B2-4B81-91E7-F32D12DE9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C93B6-B268-40BE-9095-A8C87DAC7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9915C6-C077-43DB-A9E7-B4306C56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7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4B931-27B8-4790-B996-9DC98D58E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CB1723-A2F4-42A4-A0EA-1AB03171A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145B3-DD16-4473-8747-2D716A2BD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430B8-7CAE-4F13-9829-804BCECAD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03264-0890-4C99-A589-50ADD1804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99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3F9EBF-C07D-4BD8-8AE3-48755A126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5030BF-CDCC-40A6-8900-008860F85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1C7A5-1643-4AF1-91FE-AAE36335B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C8D5C-D2E3-4E32-A2F8-435A6F6B3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DE9AE-326E-4D27-90B7-46F003445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3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3FB1C-50B4-42E4-BA97-F1D6EF786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BBF3F-E32D-404E-B7F4-62ED7EB46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3FF96-D521-4307-8B18-0CD4579C5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C3D8A-F455-4B12-B8A0-31BCB8295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046D9-908B-4914-AB3F-E1DB42497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1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8E3A2-1E1A-4C82-B69D-22E050D2E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5A7FE4-B980-478D-B069-AE4FFE353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109AB-7BE4-4F14-8D98-AA534808B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175D8-6891-4EE6-AF43-4E87B0757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0E499-AC3B-4B37-88FF-BB57AB697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26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36A65-1D6E-4811-B09F-CEBB9C4FA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0411E-4DBD-4FD0-9FF1-DF548A7302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14FD2-6EF1-4991-AB1E-2441CA679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F5094-FF6C-4842-B3D1-B458FF5B3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D80505-06D4-4159-B311-1B7BD5A4C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A4159-2BD8-48A4-B7BE-1FEEE09B7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80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E042E-D1F3-4E3C-AC5A-260815567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41CDC-F1F3-4FE6-B54F-FB301E5AC4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EE26DC-AA85-4D9C-AF1B-4917F42AD8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C01D61-7B1C-4235-8C12-409290561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7F143F-F4F7-480B-B964-6CD9E0ECD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C642D3-8676-4919-9190-DC71BC08D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DE63D8-AAE5-4D85-A8AF-DB6AECBD0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EB803F-94CE-418E-BC36-BE2BED6F0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22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9F1D9-459E-4032-A001-74F1CA6DC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A12ACD-E7C2-40FC-A9E8-9496B86E3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A4DB1-3FAE-4A01-829A-3377D06B3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DD6EA6-BF8E-4991-94E6-2E042E0BE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9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65B85-AF4E-4714-A061-0FFA0ADB5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70C93-0F40-43AF-835C-1DD6D3FA9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C31CC-61D1-4122-B793-E69CAC1F3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44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0F5FE-CDEA-4AF1-85DA-61302AAB3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AFB1B-1ECC-4F30-91E4-8D0B5BE45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FE62C5-C1F0-4E55-A22E-FD16D9A968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7FE268-18B0-4C2E-8FD2-8B322D134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8BA3D8-A42D-4B75-8332-A13E67A0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C18EE-0A1D-42E7-B399-C44B1B180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6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FDCF-B38D-4514-9CD7-7E442536B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0AB5F0-5F4C-4F56-9A3F-71BE709844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9A334-09C6-41CA-809A-ABBEFE197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01096-2085-424D-A1F1-4ABB72F92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05304-ACDC-40DC-9879-5A4FE8333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D1712-BA6F-4161-873D-DFBB80A4D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81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D94712-FD8C-4E4C-91F3-9BB00A97F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C72FA-E17C-4C10-846B-069A3C6AE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65A57-86EA-4092-A57E-11B6EEF8CB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7755B-818D-45DC-ACBC-6AA16B56205B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36F2E-F827-4AA5-B69B-B7B18DB33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FEE02-4C69-4F79-9FC3-C5BA6E24A5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62211-E379-455C-B571-16A1C8D97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6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D80FE-A121-4DA4-9354-0F179D206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HANC Agency Dependencies Diagram iterations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2B9604-25AD-44C2-B253-A0A6F1DC55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1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64DFED-0492-477C-AA75-60CB82121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962" y="521400"/>
            <a:ext cx="9304747" cy="53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18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9211BE-2901-445F-9822-3B542845E764}"/>
              </a:ext>
            </a:extLst>
          </p:cNvPr>
          <p:cNvSpPr txBox="1"/>
          <p:nvPr/>
        </p:nvSpPr>
        <p:spPr>
          <a:xfrm>
            <a:off x="821267" y="668870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Bio-physical 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CC7C5-1750-4035-9939-FE45E8715130}"/>
              </a:ext>
            </a:extLst>
          </p:cNvPr>
          <p:cNvSpPr txBox="1"/>
          <p:nvPr/>
        </p:nvSpPr>
        <p:spPr>
          <a:xfrm>
            <a:off x="3043759" y="675731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Socio-Economic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C0F069-83D6-4F67-A5FF-794FDB326C1A}"/>
              </a:ext>
            </a:extLst>
          </p:cNvPr>
          <p:cNvSpPr txBox="1"/>
          <p:nvPr/>
        </p:nvSpPr>
        <p:spPr>
          <a:xfrm>
            <a:off x="5461000" y="668868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Monetization</a:t>
            </a:r>
          </a:p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0DD886-1D2A-42A5-B8F7-A2FEB6B9284D}"/>
              </a:ext>
            </a:extLst>
          </p:cNvPr>
          <p:cNvSpPr txBox="1"/>
          <p:nvPr/>
        </p:nvSpPr>
        <p:spPr>
          <a:xfrm>
            <a:off x="7437966" y="658796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Compiling and Normalizing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4E649E-B2C8-4E8C-AB22-EE990B7D7C25}"/>
              </a:ext>
            </a:extLst>
          </p:cNvPr>
          <p:cNvSpPr txBox="1"/>
          <p:nvPr/>
        </p:nvSpPr>
        <p:spPr>
          <a:xfrm>
            <a:off x="9414933" y="684198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Publishing </a:t>
            </a:r>
          </a:p>
          <a:p>
            <a:pPr algn="ctr"/>
            <a:r>
              <a:rPr lang="en-US" dirty="0"/>
              <a:t>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B72A7B-17FE-4D2C-B7F1-A620423C3B3D}"/>
              </a:ext>
            </a:extLst>
          </p:cNvPr>
          <p:cNvSpPr txBox="1"/>
          <p:nvPr/>
        </p:nvSpPr>
        <p:spPr>
          <a:xfrm rot="16200000">
            <a:off x="-558591" y="2424497"/>
            <a:ext cx="1845733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Lead Agencies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7120F8-F7A2-417D-A63F-63655CB6A999}"/>
              </a:ext>
            </a:extLst>
          </p:cNvPr>
          <p:cNvSpPr txBox="1"/>
          <p:nvPr/>
        </p:nvSpPr>
        <p:spPr>
          <a:xfrm rot="16200000">
            <a:off x="-680548" y="5076750"/>
            <a:ext cx="2157801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Supporting Agencies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CAC999-5EFD-41DB-8A9B-73E28A713E14}"/>
              </a:ext>
            </a:extLst>
          </p:cNvPr>
          <p:cNvSpPr txBox="1"/>
          <p:nvPr/>
        </p:nvSpPr>
        <p:spPr>
          <a:xfrm>
            <a:off x="4182534" y="60867"/>
            <a:ext cx="342053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Hazards Account 12/5/23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646BCA-4D29-4847-B553-7E5178D0F762}"/>
              </a:ext>
            </a:extLst>
          </p:cNvPr>
          <p:cNvSpPr txBox="1"/>
          <p:nvPr/>
        </p:nvSpPr>
        <p:spPr>
          <a:xfrm>
            <a:off x="821264" y="1546413"/>
            <a:ext cx="2048933" cy="3108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NASA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CDC (disease –zoonotic)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USFS (FIA, fire, timber loss)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(crop health, production, value, land use estimates)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DHS, ASPR, CDC (</a:t>
            </a:r>
            <a:r>
              <a:rPr lang="en-US" sz="1400" dirty="0" err="1"/>
              <a:t>biosurveillance</a:t>
            </a:r>
            <a:r>
              <a:rPr lang="en-US" sz="1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DOE (EIA)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68E28B-4393-4AD6-BFB5-C67242B0E093}"/>
              </a:ext>
            </a:extLst>
          </p:cNvPr>
          <p:cNvSpPr txBox="1"/>
          <p:nvPr/>
        </p:nvSpPr>
        <p:spPr>
          <a:xfrm>
            <a:off x="825494" y="4834533"/>
            <a:ext cx="1706033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NIFC (fire area intensity, cost)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Private sector data (e.g., </a:t>
            </a:r>
            <a:r>
              <a:rPr lang="en-US" sz="1400" dirty="0" err="1"/>
              <a:t>FloodBase</a:t>
            </a:r>
            <a:r>
              <a:rPr lang="en-US" sz="1400" dirty="0"/>
              <a:t>,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8A54EA-3B1E-4902-A531-435EF5157578}"/>
              </a:ext>
            </a:extLst>
          </p:cNvPr>
          <p:cNvSpPr txBox="1"/>
          <p:nvPr/>
        </p:nvSpPr>
        <p:spPr>
          <a:xfrm>
            <a:off x="3043759" y="1546413"/>
            <a:ext cx="2264841" cy="78483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HHS (e.g., CDC, ASPR, NIOSH) heat health, human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Census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FHFA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CFPB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USDA (rural, farm/ag impacts)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USDA/RMA (paid crop insurance data for &gt;100 crop types for a few dozen hazards at county scale)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IRS (tax impacts)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DOI (e.g., impacts to public lands)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BIA (*unsure of existing data provision)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Fed 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Regional banks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USACE (e.g., levee database)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Security and Exchange Commission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Office of the Comptroller of the Currency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Commodity Futures Trading Commission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Federal Deposit Insurance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State Dept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DOE (EIA)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Treasury/Federal Insurance Office?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Private </a:t>
            </a:r>
            <a:r>
              <a:rPr lang="en-US" sz="1200"/>
              <a:t>sector data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E4CE-7E05-4EC8-B22A-F869198F2E16}"/>
              </a:ext>
            </a:extLst>
          </p:cNvPr>
          <p:cNvSpPr txBox="1"/>
          <p:nvPr/>
        </p:nvSpPr>
        <p:spPr>
          <a:xfrm>
            <a:off x="5515133" y="1546413"/>
            <a:ext cx="1845734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 (e.g., impacts to public lands)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Census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OMB?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IRS?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NOAA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Treasury/Federal Insurance Office?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Insurance/Reinsurance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FEMA NFIP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E7FA4-C258-4676-89E3-18D682578ACC}"/>
              </a:ext>
            </a:extLst>
          </p:cNvPr>
          <p:cNvSpPr txBox="1"/>
          <p:nvPr/>
        </p:nvSpPr>
        <p:spPr>
          <a:xfrm>
            <a:off x="7437966" y="1536490"/>
            <a:ext cx="1845733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Census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35A128-3883-4D63-9267-D5A04889AAE9}"/>
              </a:ext>
            </a:extLst>
          </p:cNvPr>
          <p:cNvSpPr txBox="1"/>
          <p:nvPr/>
        </p:nvSpPr>
        <p:spPr>
          <a:xfrm>
            <a:off x="9414933" y="1547842"/>
            <a:ext cx="1845733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Treasury? (e.g., future financial products related to insurance risk)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77351-463B-4B10-BD25-5AEE78DC1376}"/>
              </a:ext>
            </a:extLst>
          </p:cNvPr>
          <p:cNvSpPr txBox="1"/>
          <p:nvPr/>
        </p:nvSpPr>
        <p:spPr>
          <a:xfrm>
            <a:off x="7567400" y="5401733"/>
            <a:ext cx="184573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State (re Sendai)</a:t>
            </a:r>
          </a:p>
        </p:txBody>
      </p:sp>
    </p:spTree>
    <p:extLst>
      <p:ext uri="{BB962C8B-B14F-4D97-AF65-F5344CB8AC3E}">
        <p14:creationId xmlns:p14="http://schemas.microsoft.com/office/powerpoint/2010/main" val="3005276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9211BE-2901-445F-9822-3B542845E764}"/>
              </a:ext>
            </a:extLst>
          </p:cNvPr>
          <p:cNvSpPr txBox="1"/>
          <p:nvPr/>
        </p:nvSpPr>
        <p:spPr>
          <a:xfrm>
            <a:off x="1045135" y="668242"/>
            <a:ext cx="20489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Bio-physical 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CC7C5-1750-4035-9939-FE45E8715130}"/>
              </a:ext>
            </a:extLst>
          </p:cNvPr>
          <p:cNvSpPr txBox="1"/>
          <p:nvPr/>
        </p:nvSpPr>
        <p:spPr>
          <a:xfrm>
            <a:off x="3284621" y="668242"/>
            <a:ext cx="2376160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Socio-Economic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C0F069-83D6-4F67-A5FF-794FDB326C1A}"/>
              </a:ext>
            </a:extLst>
          </p:cNvPr>
          <p:cNvSpPr txBox="1"/>
          <p:nvPr/>
        </p:nvSpPr>
        <p:spPr>
          <a:xfrm>
            <a:off x="5851334" y="668241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Monetization</a:t>
            </a:r>
          </a:p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0DD886-1D2A-42A5-B8F7-A2FEB6B9284D}"/>
              </a:ext>
            </a:extLst>
          </p:cNvPr>
          <p:cNvSpPr txBox="1"/>
          <p:nvPr/>
        </p:nvSpPr>
        <p:spPr>
          <a:xfrm>
            <a:off x="7871366" y="651304"/>
            <a:ext cx="1964979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Compiling and Normalizing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4E649E-B2C8-4E8C-AB22-EE990B7D7C25}"/>
              </a:ext>
            </a:extLst>
          </p:cNvPr>
          <p:cNvSpPr txBox="1"/>
          <p:nvPr/>
        </p:nvSpPr>
        <p:spPr>
          <a:xfrm>
            <a:off x="10032616" y="658795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Publishing </a:t>
            </a:r>
          </a:p>
          <a:p>
            <a:pPr algn="ctr"/>
            <a:r>
              <a:rPr lang="en-US" dirty="0"/>
              <a:t>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B72A7B-17FE-4D2C-B7F1-A620423C3B3D}"/>
              </a:ext>
            </a:extLst>
          </p:cNvPr>
          <p:cNvSpPr txBox="1"/>
          <p:nvPr/>
        </p:nvSpPr>
        <p:spPr>
          <a:xfrm rot="16200000">
            <a:off x="-261465" y="2146490"/>
            <a:ext cx="1845733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Lead Agencies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7120F8-F7A2-417D-A63F-63655CB6A999}"/>
              </a:ext>
            </a:extLst>
          </p:cNvPr>
          <p:cNvSpPr txBox="1"/>
          <p:nvPr/>
        </p:nvSpPr>
        <p:spPr>
          <a:xfrm rot="16200000">
            <a:off x="-417499" y="5339911"/>
            <a:ext cx="2157801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Supporting Agencies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CAC999-5EFD-41DB-8A9B-73E28A713E14}"/>
              </a:ext>
            </a:extLst>
          </p:cNvPr>
          <p:cNvSpPr txBox="1"/>
          <p:nvPr/>
        </p:nvSpPr>
        <p:spPr>
          <a:xfrm>
            <a:off x="4182534" y="60867"/>
            <a:ext cx="342053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Hazards Account 1/19/24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646BCA-4D29-4847-B553-7E5178D0F762}"/>
              </a:ext>
            </a:extLst>
          </p:cNvPr>
          <p:cNvSpPr txBox="1"/>
          <p:nvPr/>
        </p:nvSpPr>
        <p:spPr>
          <a:xfrm>
            <a:off x="1045136" y="1409322"/>
            <a:ext cx="2048933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 – USGS (+, ++)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NOAA (+, ++)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HHS – CDC (+)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– REE (+, ++)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 -USFS (+, ++)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68E28B-4393-4AD6-BFB5-C67242B0E093}"/>
              </a:ext>
            </a:extLst>
          </p:cNvPr>
          <p:cNvSpPr txBox="1"/>
          <p:nvPr/>
        </p:nvSpPr>
        <p:spPr>
          <a:xfrm>
            <a:off x="1143324" y="4445676"/>
            <a:ext cx="1916115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– FEMA (+)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 (++)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HHS – ASPR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NASA (+)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NIFC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Private sector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8A54EA-3B1E-4902-A531-435EF5157578}"/>
              </a:ext>
            </a:extLst>
          </p:cNvPr>
          <p:cNvSpPr txBox="1"/>
          <p:nvPr/>
        </p:nvSpPr>
        <p:spPr>
          <a:xfrm>
            <a:off x="3284622" y="1410355"/>
            <a:ext cx="2376160" cy="5262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Financial Reg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CFPB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CFTC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FDIC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Federal Reserve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FHFA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OCC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SEC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TREAS/FIO</a:t>
            </a:r>
          </a:p>
          <a:p>
            <a:endParaRPr lang="en-US" sz="1200" b="1" dirty="0"/>
          </a:p>
          <a:p>
            <a:r>
              <a:rPr lang="en-US" sz="1200" b="1" dirty="0"/>
              <a:t>Statistical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DOC – BEA, Census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DOE – EIA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IRS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USDA – REE, FPAC</a:t>
            </a:r>
          </a:p>
          <a:p>
            <a:endParaRPr lang="en-US" sz="1200" dirty="0"/>
          </a:p>
          <a:p>
            <a:r>
              <a:rPr lang="en-US" sz="1200" b="1" dirty="0"/>
              <a:t>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DOC -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DOI - BIA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DOD (USACE, Others?)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HHS (CDC, ASPR, NIOSH)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Private sector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E4CE-7E05-4EC8-B22A-F869198F2E16}"/>
              </a:ext>
            </a:extLst>
          </p:cNvPr>
          <p:cNvSpPr txBox="1"/>
          <p:nvPr/>
        </p:nvSpPr>
        <p:spPr>
          <a:xfrm>
            <a:off x="5851334" y="1408289"/>
            <a:ext cx="1845734" cy="24622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BEA, Census,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– RMA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Insurance/Reinsurance sector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E7FA4-C258-4676-89E3-18D682578ACC}"/>
              </a:ext>
            </a:extLst>
          </p:cNvPr>
          <p:cNvSpPr txBox="1"/>
          <p:nvPr/>
        </p:nvSpPr>
        <p:spPr>
          <a:xfrm>
            <a:off x="7871366" y="1412149"/>
            <a:ext cx="1964979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BEA, Census,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 - USGS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35A128-3883-4D63-9267-D5A04889AAE9}"/>
              </a:ext>
            </a:extLst>
          </p:cNvPr>
          <p:cNvSpPr txBox="1"/>
          <p:nvPr/>
        </p:nvSpPr>
        <p:spPr>
          <a:xfrm>
            <a:off x="10032617" y="1412810"/>
            <a:ext cx="1874644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- 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Treasury? (e.g., future financial products related to insurance risk)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77351-463B-4B10-BD25-5AEE78DC1376}"/>
              </a:ext>
            </a:extLst>
          </p:cNvPr>
          <p:cNvSpPr txBox="1"/>
          <p:nvPr/>
        </p:nvSpPr>
        <p:spPr>
          <a:xfrm>
            <a:off x="7871365" y="4440052"/>
            <a:ext cx="196497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DOS (re Sendai)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50BAA-0CDC-4D65-8C05-1C6248464D79}"/>
              </a:ext>
            </a:extLst>
          </p:cNvPr>
          <p:cNvSpPr txBox="1"/>
          <p:nvPr/>
        </p:nvSpPr>
        <p:spPr>
          <a:xfrm>
            <a:off x="9064315" y="5828826"/>
            <a:ext cx="281403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+ Hazards Data</a:t>
            </a:r>
          </a:p>
          <a:p>
            <a:r>
              <a:rPr lang="en-US" dirty="0"/>
              <a:t>++ Natural Capital Data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3AF47A-42FA-4455-8DF4-E45EB8BC60DE}"/>
              </a:ext>
            </a:extLst>
          </p:cNvPr>
          <p:cNvSpPr txBox="1"/>
          <p:nvPr/>
        </p:nvSpPr>
        <p:spPr>
          <a:xfrm>
            <a:off x="5851333" y="4440052"/>
            <a:ext cx="184573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OMB</a:t>
            </a:r>
          </a:p>
        </p:txBody>
      </p:sp>
    </p:spTree>
    <p:extLst>
      <p:ext uri="{BB962C8B-B14F-4D97-AF65-F5344CB8AC3E}">
        <p14:creationId xmlns:p14="http://schemas.microsoft.com/office/powerpoint/2010/main" val="3644568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18F9DAAF-2261-68EB-F760-65BFCDBE6228}"/>
              </a:ext>
            </a:extLst>
          </p:cNvPr>
          <p:cNvSpPr/>
          <p:nvPr/>
        </p:nvSpPr>
        <p:spPr>
          <a:xfrm>
            <a:off x="0" y="6574055"/>
            <a:ext cx="12192000" cy="135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211BE-2901-445F-9822-3B542845E764}"/>
              </a:ext>
            </a:extLst>
          </p:cNvPr>
          <p:cNvSpPr txBox="1"/>
          <p:nvPr/>
        </p:nvSpPr>
        <p:spPr>
          <a:xfrm>
            <a:off x="1045135" y="668242"/>
            <a:ext cx="20489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Bio-physical 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CC7C5-1750-4035-9939-FE45E8715130}"/>
              </a:ext>
            </a:extLst>
          </p:cNvPr>
          <p:cNvSpPr txBox="1"/>
          <p:nvPr/>
        </p:nvSpPr>
        <p:spPr>
          <a:xfrm>
            <a:off x="3284621" y="668242"/>
            <a:ext cx="2376160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Socio-Economic</a:t>
            </a:r>
          </a:p>
          <a:p>
            <a:pPr algn="ctr"/>
            <a:r>
              <a:rPr lang="en-US" dirty="0"/>
              <a:t>Data Providers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C0F069-83D6-4F67-A5FF-794FDB326C1A}"/>
              </a:ext>
            </a:extLst>
          </p:cNvPr>
          <p:cNvSpPr txBox="1"/>
          <p:nvPr/>
        </p:nvSpPr>
        <p:spPr>
          <a:xfrm>
            <a:off x="5851334" y="668241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Monetization</a:t>
            </a:r>
          </a:p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0DD886-1D2A-42A5-B8F7-A2FEB6B9284D}"/>
              </a:ext>
            </a:extLst>
          </p:cNvPr>
          <p:cNvSpPr txBox="1"/>
          <p:nvPr/>
        </p:nvSpPr>
        <p:spPr>
          <a:xfrm>
            <a:off x="7871366" y="651304"/>
            <a:ext cx="1964979" cy="73866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Compiling and Normalizing Account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4E649E-B2C8-4E8C-AB22-EE990B7D7C25}"/>
              </a:ext>
            </a:extLst>
          </p:cNvPr>
          <p:cNvSpPr txBox="1"/>
          <p:nvPr/>
        </p:nvSpPr>
        <p:spPr>
          <a:xfrm>
            <a:off x="10032616" y="658795"/>
            <a:ext cx="1845733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Publishing </a:t>
            </a:r>
          </a:p>
          <a:p>
            <a:pPr algn="ctr"/>
            <a:r>
              <a:rPr lang="en-US" dirty="0"/>
              <a:t>Account 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B72A7B-17FE-4D2C-B7F1-A620423C3B3D}"/>
              </a:ext>
            </a:extLst>
          </p:cNvPr>
          <p:cNvSpPr txBox="1"/>
          <p:nvPr/>
        </p:nvSpPr>
        <p:spPr>
          <a:xfrm rot="16200000">
            <a:off x="-261465" y="2146490"/>
            <a:ext cx="1845733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Lead Agencies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7120F8-F7A2-417D-A63F-63655CB6A999}"/>
              </a:ext>
            </a:extLst>
          </p:cNvPr>
          <p:cNvSpPr txBox="1"/>
          <p:nvPr/>
        </p:nvSpPr>
        <p:spPr>
          <a:xfrm rot="16200000">
            <a:off x="-417498" y="4648378"/>
            <a:ext cx="2157801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Supporting Agencies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CAC999-5EFD-41DB-8A9B-73E28A713E14}"/>
              </a:ext>
            </a:extLst>
          </p:cNvPr>
          <p:cNvSpPr txBox="1"/>
          <p:nvPr/>
        </p:nvSpPr>
        <p:spPr>
          <a:xfrm>
            <a:off x="3167025" y="7251"/>
            <a:ext cx="524741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Hazards Account Diagram post-1/26/24 Discussion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646BCA-4D29-4847-B553-7E5178D0F762}"/>
              </a:ext>
            </a:extLst>
          </p:cNvPr>
          <p:cNvSpPr txBox="1"/>
          <p:nvPr/>
        </p:nvSpPr>
        <p:spPr>
          <a:xfrm>
            <a:off x="1045136" y="1409322"/>
            <a:ext cx="2048933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 – USGS (hz, nc)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NOAA (hz, nc)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HHS – CDC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– REE (hz, nc)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 -USFS (hz, nc)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68E28B-4393-4AD6-BFB5-C67242B0E093}"/>
              </a:ext>
            </a:extLst>
          </p:cNvPr>
          <p:cNvSpPr txBox="1"/>
          <p:nvPr/>
        </p:nvSpPr>
        <p:spPr>
          <a:xfrm>
            <a:off x="1177953" y="3754144"/>
            <a:ext cx="1916115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– FEMA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 (nc)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HHS – ASPR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NASA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NIFC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Private sector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8A54EA-3B1E-4902-A531-435EF5157578}"/>
              </a:ext>
            </a:extLst>
          </p:cNvPr>
          <p:cNvSpPr txBox="1"/>
          <p:nvPr/>
        </p:nvSpPr>
        <p:spPr>
          <a:xfrm>
            <a:off x="3283177" y="3757042"/>
            <a:ext cx="2376160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Financial Regulators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CFPB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CFTC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FDIC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Federal Reserve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FHFA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OCC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SEC </a:t>
            </a:r>
            <a:endParaRPr lang="en-US" sz="1200" b="1" dirty="0"/>
          </a:p>
          <a:p>
            <a:r>
              <a:rPr lang="en-US" sz="1200" b="1" dirty="0"/>
              <a:t>Statistical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DOC – BEA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DOE – EIA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IRS </a:t>
            </a:r>
          </a:p>
          <a:p>
            <a:r>
              <a:rPr lang="en-US" sz="1200" b="1" dirty="0"/>
              <a:t>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DOD (USACE)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DOI (USBR)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HHS (CDC, ASPR, NIOSH)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Private sector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E4CE-7E05-4EC8-B22A-F869198F2E16}"/>
              </a:ext>
            </a:extLst>
          </p:cNvPr>
          <p:cNvSpPr txBox="1"/>
          <p:nvPr/>
        </p:nvSpPr>
        <p:spPr>
          <a:xfrm>
            <a:off x="5851334" y="1408289"/>
            <a:ext cx="1845734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BEA, Census,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NIFC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 – RMA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Insurance/ Reinsurance sector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E7FA4-C258-4676-89E3-18D682578ACC}"/>
              </a:ext>
            </a:extLst>
          </p:cNvPr>
          <p:cNvSpPr txBox="1"/>
          <p:nvPr/>
        </p:nvSpPr>
        <p:spPr>
          <a:xfrm>
            <a:off x="7871366" y="1412149"/>
            <a:ext cx="1964979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– BEA, Census,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 - USGS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35A128-3883-4D63-9267-D5A04889AAE9}"/>
              </a:ext>
            </a:extLst>
          </p:cNvPr>
          <p:cNvSpPr txBox="1"/>
          <p:nvPr/>
        </p:nvSpPr>
        <p:spPr>
          <a:xfrm>
            <a:off x="10032617" y="1412810"/>
            <a:ext cx="187464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DOC - BEA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77351-463B-4B10-BD25-5AEE78DC1376}"/>
              </a:ext>
            </a:extLst>
          </p:cNvPr>
          <p:cNvSpPr txBox="1"/>
          <p:nvPr/>
        </p:nvSpPr>
        <p:spPr>
          <a:xfrm>
            <a:off x="7871366" y="3759093"/>
            <a:ext cx="1964979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DOS (Sendai)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50BAA-0CDC-4D65-8C05-1C6248464D79}"/>
              </a:ext>
            </a:extLst>
          </p:cNvPr>
          <p:cNvSpPr txBox="1"/>
          <p:nvPr/>
        </p:nvSpPr>
        <p:spPr>
          <a:xfrm>
            <a:off x="713582" y="6189758"/>
            <a:ext cx="237616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hz = Hazards Data</a:t>
            </a:r>
          </a:p>
          <a:p>
            <a:r>
              <a:rPr lang="en-US" sz="1600" dirty="0"/>
              <a:t>nc = Natural Capital Data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3AF47A-42FA-4455-8DF4-E45EB8BC60DE}"/>
              </a:ext>
            </a:extLst>
          </p:cNvPr>
          <p:cNvSpPr txBox="1"/>
          <p:nvPr/>
        </p:nvSpPr>
        <p:spPr>
          <a:xfrm>
            <a:off x="5842484" y="3770268"/>
            <a:ext cx="1845733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OMB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DOI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EPA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85927648-3C74-489F-A2C1-3E4BDADD8078}"/>
              </a:ext>
            </a:extLst>
          </p:cNvPr>
          <p:cNvSpPr/>
          <p:nvPr/>
        </p:nvSpPr>
        <p:spPr>
          <a:xfrm>
            <a:off x="5433508" y="933784"/>
            <a:ext cx="502129" cy="1264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2B4DAAF3-01C2-4025-8FF1-ACFCAB3EF546}"/>
              </a:ext>
            </a:extLst>
          </p:cNvPr>
          <p:cNvSpPr/>
          <p:nvPr/>
        </p:nvSpPr>
        <p:spPr>
          <a:xfrm>
            <a:off x="7482153" y="924934"/>
            <a:ext cx="502129" cy="1264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8AA7254-9A1C-4C9F-BF63-E95A77751A47}"/>
              </a:ext>
            </a:extLst>
          </p:cNvPr>
          <p:cNvSpPr/>
          <p:nvPr/>
        </p:nvSpPr>
        <p:spPr>
          <a:xfrm>
            <a:off x="9722294" y="928162"/>
            <a:ext cx="502129" cy="1264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D1E756-40BE-7D61-CD6D-963E3C491867}"/>
              </a:ext>
            </a:extLst>
          </p:cNvPr>
          <p:cNvSpPr/>
          <p:nvPr/>
        </p:nvSpPr>
        <p:spPr>
          <a:xfrm rot="5400000">
            <a:off x="6595573" y="510490"/>
            <a:ext cx="313801" cy="1207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E4FFECF-5D61-F624-FC03-831112D8DD4E}"/>
              </a:ext>
            </a:extLst>
          </p:cNvPr>
          <p:cNvSpPr/>
          <p:nvPr/>
        </p:nvSpPr>
        <p:spPr>
          <a:xfrm>
            <a:off x="2065106" y="413939"/>
            <a:ext cx="4716897" cy="563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AC0059E-C70B-0061-90E7-6A9D27087E09}"/>
              </a:ext>
            </a:extLst>
          </p:cNvPr>
          <p:cNvSpPr/>
          <p:nvPr/>
        </p:nvSpPr>
        <p:spPr>
          <a:xfrm flipH="1">
            <a:off x="1993187" y="413940"/>
            <a:ext cx="81652" cy="24485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CAD615-4124-C8A7-0F2D-87E05058B6C0}"/>
              </a:ext>
            </a:extLst>
          </p:cNvPr>
          <p:cNvSpPr txBox="1"/>
          <p:nvPr/>
        </p:nvSpPr>
        <p:spPr>
          <a:xfrm>
            <a:off x="3278902" y="1405424"/>
            <a:ext cx="237616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Financial Regulators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TREAS/FIO</a:t>
            </a:r>
            <a:endParaRPr lang="en-US" sz="1200" b="1" dirty="0"/>
          </a:p>
          <a:p>
            <a:r>
              <a:rPr lang="en-US" sz="1200" b="1" dirty="0"/>
              <a:t>Statistical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DOC – Census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USDA – REE, FPAC</a:t>
            </a:r>
          </a:p>
          <a:p>
            <a:r>
              <a:rPr lang="en-US" sz="1200" b="1" dirty="0"/>
              <a:t>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DHS -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DOC - NOAA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SBA</a:t>
            </a:r>
          </a:p>
        </p:txBody>
      </p:sp>
    </p:spTree>
    <p:extLst>
      <p:ext uri="{BB962C8B-B14F-4D97-AF65-F5344CB8AC3E}">
        <p14:creationId xmlns:p14="http://schemas.microsoft.com/office/powerpoint/2010/main" val="37640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70499787F7DF4FBC4BC74C3B0DF53A" ma:contentTypeVersion="6" ma:contentTypeDescription="Create a new document." ma:contentTypeScope="" ma:versionID="ca7ae1142045d7c38217f17a724e042f">
  <xsd:schema xmlns:xsd="http://www.w3.org/2001/XMLSchema" xmlns:xs="http://www.w3.org/2001/XMLSchema" xmlns:p="http://schemas.microsoft.com/office/2006/metadata/properties" xmlns:ns2="5bc1dc30-cb0a-48b3-913c-11ee569cb733" xmlns:ns3="9e27e62e-4c1d-4efb-a30b-edc4c6e72291" targetNamespace="http://schemas.microsoft.com/office/2006/metadata/properties" ma:root="true" ma:fieldsID="ba60442dbbb0752a15a24f6504c48f31" ns2:_="" ns3:_="">
    <xsd:import namespace="5bc1dc30-cb0a-48b3-913c-11ee569cb733"/>
    <xsd:import namespace="9e27e62e-4c1d-4efb-a30b-edc4c6e722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dc30-cb0a-48b3-913c-11ee569cb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7e62e-4c1d-4efb-a30b-edc4c6e7229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523E55B-51C8-468B-A6A6-8C1B7F611349}"/>
</file>

<file path=customXml/itemProps2.xml><?xml version="1.0" encoding="utf-8"?>
<ds:datastoreItem xmlns:ds="http://schemas.openxmlformats.org/officeDocument/2006/customXml" ds:itemID="{3A3B6D40-9371-4049-AC26-2AE60332EC6C}"/>
</file>

<file path=customXml/itemProps3.xml><?xml version="1.0" encoding="utf-8"?>
<ds:datastoreItem xmlns:ds="http://schemas.openxmlformats.org/officeDocument/2006/customXml" ds:itemID="{D9EB4FD7-867E-46A5-9DD4-27BDF7A543CA}"/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718</Words>
  <Application>Microsoft Office PowerPoint</Application>
  <PresentationFormat>Widescreen</PresentationFormat>
  <Paragraphs>226</Paragraphs>
  <Slides>5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HANC Agency Dependencies Diagram iterations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HANC Agency Dependencies Diagram iterations</dc:title>
  <dc:creator>Ludwig, Kristin A. EOP/OSTP</dc:creator>
  <cp:lastModifiedBy>Bagstad, Kenneth J</cp:lastModifiedBy>
  <cp:revision>22</cp:revision>
  <dcterms:created xsi:type="dcterms:W3CDTF">2024-01-26T04:34:08Z</dcterms:created>
  <dcterms:modified xsi:type="dcterms:W3CDTF">2024-02-05T20:10:16Z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0x0101007070499787F7DF4FBC4BC74C3B0DF53A</vt:lpwstr>
  </property>
</Properties>
</file>