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Masters/slideMaster2.xml" ContentType="application/vnd.openxmlformats-officedocument.presentationml.slideMaster+xml"/>
  <Override PartName="/ppt/slideLayouts/slideLayout2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2" r:id="rId2"/>
    <p:sldMasterId id="2147483674" r:id="rId3"/>
  </p:sldMasterIdLst>
  <p:notesMasterIdLst>
    <p:notesMasterId r:id="rId27"/>
  </p:notesMasterIdLst>
  <p:sldIdLst>
    <p:sldId id="1515" r:id="rId4"/>
    <p:sldId id="1547" r:id="rId5"/>
    <p:sldId id="274" r:id="rId6"/>
    <p:sldId id="308" r:id="rId7"/>
    <p:sldId id="1481" r:id="rId8"/>
    <p:sldId id="1544" r:id="rId9"/>
    <p:sldId id="1469" r:id="rId10"/>
    <p:sldId id="1477" r:id="rId11"/>
    <p:sldId id="1554" r:id="rId12"/>
    <p:sldId id="1480" r:id="rId13"/>
    <p:sldId id="1503" r:id="rId14"/>
    <p:sldId id="1504" r:id="rId15"/>
    <p:sldId id="1475" r:id="rId16"/>
    <p:sldId id="1474" r:id="rId17"/>
    <p:sldId id="1473" r:id="rId18"/>
    <p:sldId id="1470" r:id="rId19"/>
    <p:sldId id="1531" r:id="rId20"/>
    <p:sldId id="1532" r:id="rId21"/>
    <p:sldId id="631" r:id="rId22"/>
    <p:sldId id="277" r:id="rId23"/>
    <p:sldId id="1514" r:id="rId24"/>
    <p:sldId id="1501" r:id="rId25"/>
    <p:sldId id="310" r:id="rId26"/>
  </p:sldIdLst>
  <p:sldSz cx="12192000" cy="6858000"/>
  <p:notesSz cx="6858000" cy="9144000"/>
  <p:embeddedFontLst>
    <p:embeddedFont>
      <p:font typeface="Arial Narrow" panose="020B0606020202030204" pitchFamily="34"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Myriad Pro Light" panose="020B0503030403020204"/>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7" roundtripDataSignature="AMtx7mjLAXiuoHsW9VckbJY5ITwHjtknW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 Smith" initials="AS" lastIdx="1" clrIdx="0">
    <p:extLst>
      <p:ext uri="{19B8F6BF-5375-455C-9EA6-DF929625EA0E}">
        <p15:presenceInfo xmlns:p15="http://schemas.microsoft.com/office/powerpoint/2012/main" userId="S-1-5-21-3006950946-1794026527-731168022-93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FAF8"/>
    <a:srgbClr val="0C4596"/>
    <a:srgbClr val="FFB7B7"/>
    <a:srgbClr val="000000"/>
    <a:srgbClr val="030078"/>
    <a:srgbClr val="0094ED"/>
    <a:srgbClr val="094596"/>
    <a:srgbClr val="0B4596"/>
    <a:srgbClr val="E9EBF6"/>
    <a:srgbClr val="0053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A66275-7919-48F8-906C-3E4D4E6955B0}">
  <a:tblStyle styleId="{40A66275-7919-48F8-906C-3E4D4E6955B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91" autoAdjust="0"/>
    <p:restoredTop sz="93503" autoAdjust="0"/>
  </p:normalViewPr>
  <p:slideViewPr>
    <p:cSldViewPr snapToGrid="0">
      <p:cViewPr varScale="1">
        <p:scale>
          <a:sx n="59" d="100"/>
          <a:sy n="59" d="100"/>
        </p:scale>
        <p:origin x="1188" y="64"/>
      </p:cViewPr>
      <p:guideLst>
        <p:guide orient="horz" pos="2160"/>
        <p:guide pos="3840"/>
      </p:guideLst>
    </p:cSldViewPr>
  </p:slideViewPr>
  <p:notesTextViewPr>
    <p:cViewPr>
      <p:scale>
        <a:sx n="1" d="1"/>
        <a:sy n="1" d="1"/>
      </p:scale>
      <p:origin x="0" y="0"/>
    </p:cViewPr>
  </p:notesTextViewPr>
  <p:sorterViewPr>
    <p:cViewPr>
      <p:scale>
        <a:sx n="80" d="100"/>
        <a:sy n="80" d="100"/>
      </p:scale>
      <p:origin x="0" y="-140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2.fntdata"/><Relationship Id="rId21" Type="http://schemas.openxmlformats.org/officeDocument/2006/relationships/slide" Target="slides/slide18.xml"/><Relationship Id="rId34" Type="http://schemas.openxmlformats.org/officeDocument/2006/relationships/font" Target="fonts/font7.fntdata"/><Relationship Id="rId89" Type="http://schemas.openxmlformats.org/officeDocument/2006/relationships/presProps" Target="presProps.xml"/><Relationship Id="rId7" Type="http://schemas.openxmlformats.org/officeDocument/2006/relationships/slide" Target="slides/slide4.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5.fntdata"/><Relationship Id="rId37" Type="http://schemas.openxmlformats.org/officeDocument/2006/relationships/font" Target="fonts/font10.fntdata"/><Relationship Id="rId87" Type="http://customschemas.google.com/relationships/presentationmetadata" Target="meta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1.fntdata"/><Relationship Id="rId36" Type="http://schemas.openxmlformats.org/officeDocument/2006/relationships/font" Target="fonts/font9.fntdata"/><Relationship Id="rId90" Type="http://schemas.openxmlformats.org/officeDocument/2006/relationships/viewProps" Target="viewProps.xml"/><Relationship Id="rId95"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4.fntdata"/><Relationship Id="rId94" Type="http://schemas.openxmlformats.org/officeDocument/2006/relationships/customXml" Target="../customXml/item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5.xml"/><Relationship Id="rId93" Type="http://schemas.openxmlformats.org/officeDocument/2006/relationships/customXml" Target="../customXml/item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6.fntdata"/><Relationship Id="rId38" Type="http://schemas.openxmlformats.org/officeDocument/2006/relationships/font" Target="fonts/font11.fntdata"/><Relationship Id="rId20" Type="http://schemas.openxmlformats.org/officeDocument/2006/relationships/slide" Target="slides/slide17.xml"/><Relationship Id="rId88" Type="http://schemas.openxmlformats.org/officeDocument/2006/relationships/commentAuthors" Target="commentAuthors.xml"/><Relationship Id="rId9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48" name="Google Shape;24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4676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972707C-9699-47F9-ADE3-4A01F5153F1D}" type="slidenum">
              <a:rPr lang="en-US" smtClean="0"/>
              <a:pPr>
                <a:defRPr/>
              </a:pPr>
              <a:t>2</a:t>
            </a:fld>
            <a:endParaRPr lang="en-US" dirty="0"/>
          </a:p>
        </p:txBody>
      </p:sp>
    </p:spTree>
    <p:extLst>
      <p:ext uri="{BB962C8B-B14F-4D97-AF65-F5344CB8AC3E}">
        <p14:creationId xmlns:p14="http://schemas.microsoft.com/office/powerpoint/2010/main" val="544072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5863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20278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17785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06680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5dc317be8c_6_5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4" name="Google Shape;354;g25dc317be8c_6_5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200"/>
              </a:spcBef>
              <a:spcAft>
                <a:spcPts val="0"/>
              </a:spcAft>
              <a:buClr>
                <a:schemeClr val="dk1"/>
              </a:buClr>
              <a:buSzPts val="1100"/>
              <a:buFont typeface="Arial"/>
              <a:buNone/>
            </a:pPr>
            <a:r>
              <a:rPr lang="en-US" sz="1200" b="1">
                <a:solidFill>
                  <a:srgbClr val="44546A"/>
                </a:solidFill>
                <a:latin typeface="Calibri"/>
                <a:ea typeface="Calibri"/>
                <a:cs typeface="Calibri"/>
                <a:sym typeface="Calibri"/>
              </a:rPr>
              <a:t>New product enhancements</a:t>
            </a:r>
            <a:endParaRPr sz="1200" b="1">
              <a:solidFill>
                <a:srgbClr val="44546A"/>
              </a:solidFill>
              <a:latin typeface="Calibri"/>
              <a:ea typeface="Calibri"/>
              <a:cs typeface="Calibri"/>
              <a:sym typeface="Calibri"/>
            </a:endParaRPr>
          </a:p>
          <a:p>
            <a:pPr marL="0" lvl="0" indent="0" algn="l" rtl="0">
              <a:lnSpc>
                <a:spcPct val="90000"/>
              </a:lnSpc>
              <a:spcBef>
                <a:spcPts val="1200"/>
              </a:spcBef>
              <a:spcAft>
                <a:spcPts val="0"/>
              </a:spcAft>
              <a:buNone/>
            </a:pPr>
            <a:r>
              <a:rPr lang="en-US" sz="1200">
                <a:solidFill>
                  <a:srgbClr val="44546A"/>
                </a:solidFill>
                <a:latin typeface="Calibri"/>
                <a:ea typeface="Calibri"/>
                <a:cs typeface="Calibri"/>
                <a:sym typeface="Calibri"/>
              </a:rPr>
              <a:t>and </a:t>
            </a:r>
            <a:r>
              <a:rPr lang="en-US" sz="1200" b="1">
                <a:solidFill>
                  <a:srgbClr val="44546A"/>
                </a:solidFill>
                <a:latin typeface="Calibri"/>
                <a:ea typeface="Calibri"/>
                <a:cs typeface="Calibri"/>
                <a:sym typeface="Calibri"/>
              </a:rPr>
              <a:t>Potential future product enhancements</a:t>
            </a:r>
            <a:endParaRPr sz="1200">
              <a:solidFill>
                <a:srgbClr val="44546A"/>
              </a:solidFill>
              <a:latin typeface="Calibri"/>
              <a:ea typeface="Calibri"/>
              <a:cs typeface="Calibri"/>
              <a:sym typeface="Calibri"/>
            </a:endParaRPr>
          </a:p>
          <a:p>
            <a:pPr marL="457200" lvl="0" indent="0" algn="l" rtl="0">
              <a:lnSpc>
                <a:spcPct val="90000"/>
              </a:lnSpc>
              <a:spcBef>
                <a:spcPts val="1200"/>
              </a:spcBef>
              <a:spcAft>
                <a:spcPts val="0"/>
              </a:spcAft>
              <a:buNone/>
            </a:pPr>
            <a:endParaRPr sz="300"/>
          </a:p>
        </p:txBody>
      </p:sp>
      <p:sp>
        <p:nvSpPr>
          <p:cNvPr id="355" name="Google Shape;355;g25dc317be8c_6_53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20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03" name="Google Shape;40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1698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noaa.gov/"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noaa.gov/"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
        <p:cNvGrpSpPr/>
        <p:nvPr/>
      </p:nvGrpSpPr>
      <p:grpSpPr>
        <a:xfrm>
          <a:off x="0" y="0"/>
          <a:ext cx="0" cy="0"/>
          <a:chOff x="0" y="0"/>
          <a:chExt cx="0" cy="0"/>
        </a:xfrm>
      </p:grpSpPr>
      <p:sp>
        <p:nvSpPr>
          <p:cNvPr id="13" name="Google Shape;13;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 name="Google Shape;15;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 name="Google Shape;16;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 name="Google Shape;17;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pic>
        <p:nvPicPr>
          <p:cNvPr id="18" name="Google Shape;18;p17">
            <a:hlinkClick r:id="rId2"/>
          </p:cNvPr>
          <p:cNvPicPr preferRelativeResize="0"/>
          <p:nvPr/>
        </p:nvPicPr>
        <p:blipFill rotWithShape="1">
          <a:blip r:embed="rId3">
            <a:alphaModFix/>
          </a:blip>
          <a:srcRect/>
          <a:stretch/>
        </p:blipFill>
        <p:spPr>
          <a:xfrm>
            <a:off x="853102" y="6449252"/>
            <a:ext cx="360299" cy="36029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89"/>
        <p:cNvGrpSpPr/>
        <p:nvPr/>
      </p:nvGrpSpPr>
      <p:grpSpPr>
        <a:xfrm>
          <a:off x="0" y="0"/>
          <a:ext cx="0" cy="0"/>
          <a:chOff x="0" y="0"/>
          <a:chExt cx="0" cy="0"/>
        </a:xfrm>
      </p:grpSpPr>
      <p:sp>
        <p:nvSpPr>
          <p:cNvPr id="90" name="Google Shape;90;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2" name="Google Shape;9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3" name="Google Shape;9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00"/>
        <p:cNvGrpSpPr/>
        <p:nvPr/>
      </p:nvGrpSpPr>
      <p:grpSpPr>
        <a:xfrm>
          <a:off x="0" y="0"/>
          <a:ext cx="0" cy="0"/>
          <a:chOff x="0" y="0"/>
          <a:chExt cx="0" cy="0"/>
        </a:xfrm>
      </p:grpSpPr>
      <p:sp>
        <p:nvSpPr>
          <p:cNvPr id="101" name="Google Shape;101;p19"/>
          <p:cNvSpPr/>
          <p:nvPr/>
        </p:nvSpPr>
        <p:spPr>
          <a:xfrm>
            <a:off x="7080284" y="6556628"/>
            <a:ext cx="4659005" cy="307777"/>
          </a:xfrm>
          <a:custGeom>
            <a:avLst/>
            <a:gdLst/>
            <a:ahLst/>
            <a:cxnLst/>
            <a:rect l="l" t="t" r="r" b="b"/>
            <a:pathLst>
              <a:path w="11671300" h="469900" extrusionOk="0">
                <a:moveTo>
                  <a:pt x="11404600" y="0"/>
                </a:moveTo>
                <a:lnTo>
                  <a:pt x="11671300" y="469900"/>
                </a:lnTo>
                <a:lnTo>
                  <a:pt x="0" y="469900"/>
                </a:lnTo>
                <a:lnTo>
                  <a:pt x="0" y="25400"/>
                </a:lnTo>
                <a:lnTo>
                  <a:pt x="11404600" y="0"/>
                </a:lnTo>
                <a:close/>
              </a:path>
            </a:pathLst>
          </a:custGeom>
          <a:solidFill>
            <a:srgbClr val="154795">
              <a:alpha val="9058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dirty="0">
              <a:solidFill>
                <a:schemeClr val="lt1"/>
              </a:solidFill>
              <a:latin typeface="Arial"/>
              <a:ea typeface="Arial"/>
              <a:cs typeface="Arial"/>
              <a:sym typeface="Arial"/>
            </a:endParaRPr>
          </a:p>
        </p:txBody>
      </p:sp>
      <p:sp>
        <p:nvSpPr>
          <p:cNvPr id="102" name="Google Shape;102;p19"/>
          <p:cNvSpPr txBox="1">
            <a:spLocks noGrp="1"/>
          </p:cNvSpPr>
          <p:nvPr>
            <p:ph type="title"/>
          </p:nvPr>
        </p:nvSpPr>
        <p:spPr>
          <a:xfrm>
            <a:off x="1597686" y="67857"/>
            <a:ext cx="9756114" cy="4998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0070C0"/>
              </a:buClr>
              <a:buSzPts val="4000"/>
              <a:buFont typeface="Calibri"/>
              <a:buNone/>
              <a:defRPr sz="3200" b="0">
                <a:solidFill>
                  <a:srgbClr val="03007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03" name="Google Shape;103;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04" name="Google Shape;104;p19"/>
          <p:cNvSpPr/>
          <p:nvPr/>
        </p:nvSpPr>
        <p:spPr>
          <a:xfrm>
            <a:off x="0" y="-10337"/>
            <a:ext cx="1083938" cy="561768"/>
          </a:xfrm>
          <a:prstGeom prst="rect">
            <a:avLst/>
          </a:prstGeom>
          <a:solidFill>
            <a:srgbClr val="1C9FB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dirty="0">
              <a:solidFill>
                <a:schemeClr val="lt1"/>
              </a:solidFill>
              <a:latin typeface="Calibri"/>
              <a:ea typeface="Calibri"/>
              <a:cs typeface="Calibri"/>
              <a:sym typeface="Calibri"/>
            </a:endParaRPr>
          </a:p>
        </p:txBody>
      </p:sp>
      <p:pic>
        <p:nvPicPr>
          <p:cNvPr id="105" name="Google Shape;105;p19"/>
          <p:cNvPicPr preferRelativeResize="0"/>
          <p:nvPr/>
        </p:nvPicPr>
        <p:blipFill rotWithShape="1">
          <a:blip r:embed="rId2">
            <a:alphaModFix/>
          </a:blip>
          <a:srcRect b="3811"/>
          <a:stretch/>
        </p:blipFill>
        <p:spPr>
          <a:xfrm>
            <a:off x="513748" y="-10337"/>
            <a:ext cx="1083939" cy="561768"/>
          </a:xfrm>
          <a:prstGeom prst="rect">
            <a:avLst/>
          </a:prstGeom>
          <a:noFill/>
          <a:ln>
            <a:noFill/>
          </a:ln>
        </p:spPr>
      </p:pic>
      <p:sp>
        <p:nvSpPr>
          <p:cNvPr id="106" name="Google Shape;106;p19"/>
          <p:cNvSpPr/>
          <p:nvPr/>
        </p:nvSpPr>
        <p:spPr>
          <a:xfrm>
            <a:off x="7456796" y="6561598"/>
            <a:ext cx="4659005"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dirty="0">
                <a:solidFill>
                  <a:schemeClr val="lt1"/>
                </a:solidFill>
                <a:latin typeface="Arial Narrow"/>
                <a:ea typeface="Arial Narrow"/>
                <a:cs typeface="Arial Narrow"/>
                <a:sym typeface="Arial Narrow"/>
              </a:rPr>
              <a:t>U.S. Billion-dollar Weather and Climate Disasters – 2023 in Context            </a:t>
            </a:r>
            <a:r>
              <a:rPr lang="en-US" sz="1200" b="0" i="0" u="none" strike="noStrike" cap="none" dirty="0">
                <a:solidFill>
                  <a:srgbClr val="0B4596"/>
                </a:solidFill>
                <a:latin typeface="Arial Narrow"/>
                <a:ea typeface="Arial Narrow"/>
                <a:cs typeface="Arial Narrow"/>
                <a:sym typeface="Arial Narrow"/>
              </a:rPr>
              <a:t>   </a:t>
            </a:r>
            <a:fld id="{00000000-1234-1234-1234-123412341234}" type="slidenum">
              <a:rPr lang="en-US" sz="1200" b="0" i="0" u="none" strike="noStrike" cap="none">
                <a:solidFill>
                  <a:srgbClr val="0B4596"/>
                </a:solidFill>
                <a:latin typeface="Arial Narrow"/>
                <a:ea typeface="Arial Narrow"/>
                <a:cs typeface="Arial Narrow"/>
                <a:sym typeface="Arial Narrow"/>
              </a:rPr>
              <a:t>‹#›</a:t>
            </a:fld>
            <a:r>
              <a:rPr lang="en-US" sz="1200" b="0" i="0" u="none" strike="noStrike" cap="none" dirty="0">
                <a:solidFill>
                  <a:srgbClr val="0B4596"/>
                </a:solidFill>
                <a:latin typeface="Arial Narrow"/>
                <a:ea typeface="Arial Narrow"/>
                <a:cs typeface="Arial Narrow"/>
                <a:sym typeface="Arial Narrow"/>
              </a:rPr>
              <a:t> </a:t>
            </a:r>
            <a:endParaRPr sz="1200" b="0" i="0" u="none" strike="noStrike" cap="none" dirty="0">
              <a:solidFill>
                <a:srgbClr val="000000"/>
              </a:solidFill>
              <a:latin typeface="Arial"/>
              <a:ea typeface="Arial"/>
              <a:cs typeface="Arial"/>
              <a:sym typeface="Arial"/>
            </a:endParaRPr>
          </a:p>
        </p:txBody>
      </p:sp>
      <p:pic>
        <p:nvPicPr>
          <p:cNvPr id="108" name="Google Shape;108;p19"/>
          <p:cNvPicPr preferRelativeResize="0"/>
          <p:nvPr/>
        </p:nvPicPr>
        <p:blipFill rotWithShape="1">
          <a:blip r:embed="rId3">
            <a:alphaModFix/>
          </a:blip>
          <a:srcRect/>
          <a:stretch/>
        </p:blipFill>
        <p:spPr>
          <a:xfrm>
            <a:off x="122131" y="39358"/>
            <a:ext cx="447659" cy="447659"/>
          </a:xfrm>
          <a:prstGeom prst="rect">
            <a:avLst/>
          </a:prstGeom>
          <a:noFill/>
          <a:ln>
            <a:noFill/>
          </a:ln>
        </p:spPr>
      </p:pic>
      <p:cxnSp>
        <p:nvCxnSpPr>
          <p:cNvPr id="110" name="Google Shape;110;p19"/>
          <p:cNvCxnSpPr/>
          <p:nvPr/>
        </p:nvCxnSpPr>
        <p:spPr>
          <a:xfrm>
            <a:off x="7377856" y="6572916"/>
            <a:ext cx="0" cy="291489"/>
          </a:xfrm>
          <a:prstGeom prst="straightConnector1">
            <a:avLst/>
          </a:prstGeom>
          <a:noFill/>
          <a:ln w="19050" cap="flat" cmpd="sng">
            <a:solidFill>
              <a:srgbClr val="FFFFFF"/>
            </a:solidFill>
            <a:prstDash val="solid"/>
            <a:miter lim="800000"/>
            <a:headEnd type="none" w="sm" len="sm"/>
            <a:tailEnd type="none" w="sm" len="sm"/>
          </a:ln>
        </p:spPr>
      </p:cxnSp>
    </p:spTree>
    <p:extLst>
      <p:ext uri="{BB962C8B-B14F-4D97-AF65-F5344CB8AC3E}">
        <p14:creationId xmlns:p14="http://schemas.microsoft.com/office/powerpoint/2010/main" val="1542330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52F22BA6-8700-4F45-9169-6D48D69520B7}" type="slidenum">
              <a:rPr lang="en-US" smtClean="0">
                <a:solidFill>
                  <a:schemeClr val="accent1"/>
                </a:solidFill>
              </a:rPr>
              <a:pPr/>
              <a:t>‹#›</a:t>
            </a:fld>
            <a:endParaRPr lang="en-US" dirty="0">
              <a:solidFill>
                <a:schemeClr val="accent1"/>
              </a:solidFill>
            </a:endParaRPr>
          </a:p>
        </p:txBody>
      </p:sp>
      <p:sp>
        <p:nvSpPr>
          <p:cNvPr id="7" name="Title 6"/>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703329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9"/>
          <p:cNvSpPr/>
          <p:nvPr/>
        </p:nvSpPr>
        <p:spPr>
          <a:xfrm>
            <a:off x="7080284" y="6556628"/>
            <a:ext cx="4659005" cy="307777"/>
          </a:xfrm>
          <a:custGeom>
            <a:avLst/>
            <a:gdLst/>
            <a:ahLst/>
            <a:cxnLst/>
            <a:rect l="l" t="t" r="r" b="b"/>
            <a:pathLst>
              <a:path w="11671300" h="469900" extrusionOk="0">
                <a:moveTo>
                  <a:pt x="11404600" y="0"/>
                </a:moveTo>
                <a:lnTo>
                  <a:pt x="11671300" y="469900"/>
                </a:lnTo>
                <a:lnTo>
                  <a:pt x="0" y="469900"/>
                </a:lnTo>
                <a:lnTo>
                  <a:pt x="0" y="25400"/>
                </a:lnTo>
                <a:lnTo>
                  <a:pt x="11404600" y="0"/>
                </a:lnTo>
                <a:close/>
              </a:path>
            </a:pathLst>
          </a:custGeom>
          <a:solidFill>
            <a:srgbClr val="154795">
              <a:alpha val="9058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dirty="0">
              <a:solidFill>
                <a:schemeClr val="lt1"/>
              </a:solidFill>
              <a:latin typeface="Arial"/>
              <a:ea typeface="Arial"/>
              <a:cs typeface="Arial"/>
              <a:sym typeface="Arial"/>
            </a:endParaRPr>
          </a:p>
        </p:txBody>
      </p:sp>
      <p:sp>
        <p:nvSpPr>
          <p:cNvPr id="102" name="Google Shape;102;p19"/>
          <p:cNvSpPr txBox="1">
            <a:spLocks noGrp="1"/>
          </p:cNvSpPr>
          <p:nvPr>
            <p:ph type="title"/>
          </p:nvPr>
        </p:nvSpPr>
        <p:spPr>
          <a:xfrm>
            <a:off x="1597686" y="67857"/>
            <a:ext cx="9756114" cy="4998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0070C0"/>
              </a:buClr>
              <a:buSzPts val="4000"/>
              <a:buFont typeface="Calibri"/>
              <a:buNone/>
              <a:defRPr sz="3200" b="0">
                <a:solidFill>
                  <a:srgbClr val="03007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03" name="Google Shape;103;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04" name="Google Shape;104;p19"/>
          <p:cNvSpPr/>
          <p:nvPr/>
        </p:nvSpPr>
        <p:spPr>
          <a:xfrm>
            <a:off x="0" y="-10337"/>
            <a:ext cx="1083938" cy="561768"/>
          </a:xfrm>
          <a:prstGeom prst="rect">
            <a:avLst/>
          </a:prstGeom>
          <a:solidFill>
            <a:srgbClr val="1C9FB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dirty="0">
              <a:solidFill>
                <a:schemeClr val="lt1"/>
              </a:solidFill>
              <a:latin typeface="Calibri"/>
              <a:ea typeface="Calibri"/>
              <a:cs typeface="Calibri"/>
              <a:sym typeface="Calibri"/>
            </a:endParaRPr>
          </a:p>
        </p:txBody>
      </p:sp>
      <p:pic>
        <p:nvPicPr>
          <p:cNvPr id="105" name="Google Shape;105;p19"/>
          <p:cNvPicPr preferRelativeResize="0"/>
          <p:nvPr/>
        </p:nvPicPr>
        <p:blipFill rotWithShape="1">
          <a:blip r:embed="rId2">
            <a:alphaModFix/>
          </a:blip>
          <a:srcRect b="3811"/>
          <a:stretch/>
        </p:blipFill>
        <p:spPr>
          <a:xfrm>
            <a:off x="513748" y="-10337"/>
            <a:ext cx="1083939" cy="561768"/>
          </a:xfrm>
          <a:prstGeom prst="rect">
            <a:avLst/>
          </a:prstGeom>
          <a:noFill/>
          <a:ln>
            <a:noFill/>
          </a:ln>
        </p:spPr>
      </p:pic>
      <p:sp>
        <p:nvSpPr>
          <p:cNvPr id="106" name="Google Shape;106;p19"/>
          <p:cNvSpPr/>
          <p:nvPr/>
        </p:nvSpPr>
        <p:spPr>
          <a:xfrm>
            <a:off x="7456796" y="6561598"/>
            <a:ext cx="4659005"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dirty="0">
                <a:solidFill>
                  <a:schemeClr val="lt1"/>
                </a:solidFill>
                <a:latin typeface="Arial Narrow"/>
                <a:ea typeface="Arial Narrow"/>
                <a:cs typeface="Arial Narrow"/>
                <a:sym typeface="Arial Narrow"/>
              </a:rPr>
              <a:t>U.S. Billion-dollar Weather and Climate Disasters – 2023 in Context    //       </a:t>
            </a:r>
            <a:r>
              <a:rPr lang="en-US" sz="1200" b="0" i="0" u="none" strike="noStrike" cap="none" dirty="0">
                <a:solidFill>
                  <a:srgbClr val="0B4596"/>
                </a:solidFill>
                <a:latin typeface="Arial Narrow"/>
                <a:ea typeface="Arial Narrow"/>
                <a:cs typeface="Arial Narrow"/>
                <a:sym typeface="Arial Narrow"/>
              </a:rPr>
              <a:t>   </a:t>
            </a:r>
            <a:fld id="{00000000-1234-1234-1234-123412341234}" type="slidenum">
              <a:rPr lang="en-US" sz="1200" b="0" i="0" u="none" strike="noStrike" cap="none">
                <a:solidFill>
                  <a:srgbClr val="0B4596"/>
                </a:solidFill>
                <a:latin typeface="Arial Narrow"/>
                <a:ea typeface="Arial Narrow"/>
                <a:cs typeface="Arial Narrow"/>
                <a:sym typeface="Arial Narrow"/>
              </a:rPr>
              <a:t>‹#›</a:t>
            </a:fld>
            <a:r>
              <a:rPr lang="en-US" sz="1200" b="0" i="0" u="none" strike="noStrike" cap="none" dirty="0">
                <a:solidFill>
                  <a:srgbClr val="0B4596"/>
                </a:solidFill>
                <a:latin typeface="Arial Narrow"/>
                <a:ea typeface="Arial Narrow"/>
                <a:cs typeface="Arial Narrow"/>
                <a:sym typeface="Arial Narrow"/>
              </a:rPr>
              <a:t> </a:t>
            </a:r>
            <a:endParaRPr sz="1200" b="0" i="0" u="none" strike="noStrike" cap="none" dirty="0">
              <a:solidFill>
                <a:srgbClr val="000000"/>
              </a:solidFill>
              <a:latin typeface="Arial"/>
              <a:ea typeface="Arial"/>
              <a:cs typeface="Arial"/>
              <a:sym typeface="Arial"/>
            </a:endParaRPr>
          </a:p>
        </p:txBody>
      </p:sp>
      <p:pic>
        <p:nvPicPr>
          <p:cNvPr id="108" name="Google Shape;108;p19"/>
          <p:cNvPicPr preferRelativeResize="0"/>
          <p:nvPr/>
        </p:nvPicPr>
        <p:blipFill rotWithShape="1">
          <a:blip r:embed="rId3">
            <a:alphaModFix/>
          </a:blip>
          <a:srcRect/>
          <a:stretch/>
        </p:blipFill>
        <p:spPr>
          <a:xfrm>
            <a:off x="122131" y="39358"/>
            <a:ext cx="447659" cy="447659"/>
          </a:xfrm>
          <a:prstGeom prst="rect">
            <a:avLst/>
          </a:prstGeom>
          <a:noFill/>
          <a:ln>
            <a:noFill/>
          </a:ln>
        </p:spPr>
      </p:pic>
      <p:cxnSp>
        <p:nvCxnSpPr>
          <p:cNvPr id="110" name="Google Shape;110;p19"/>
          <p:cNvCxnSpPr/>
          <p:nvPr/>
        </p:nvCxnSpPr>
        <p:spPr>
          <a:xfrm>
            <a:off x="7377856" y="6572916"/>
            <a:ext cx="0" cy="291489"/>
          </a:xfrm>
          <a:prstGeom prst="straightConnector1">
            <a:avLst/>
          </a:prstGeom>
          <a:noFill/>
          <a:ln w="19050" cap="flat" cmpd="sng">
            <a:solidFill>
              <a:srgbClr val="FFFFFF"/>
            </a:solidFill>
            <a:prstDash val="solid"/>
            <a:miter lim="800000"/>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2"/>
        <p:cNvGrpSpPr/>
        <p:nvPr/>
      </p:nvGrpSpPr>
      <p:grpSpPr>
        <a:xfrm>
          <a:off x="0" y="0"/>
          <a:ext cx="0" cy="0"/>
          <a:chOff x="0" y="0"/>
          <a:chExt cx="0" cy="0"/>
        </a:xfrm>
      </p:grpSpPr>
      <p:sp>
        <p:nvSpPr>
          <p:cNvPr id="183" name="Google Shape;183;p43"/>
          <p:cNvSpPr txBox="1">
            <a:spLocks noGrp="1"/>
          </p:cNvSpPr>
          <p:nvPr>
            <p:ph type="ctrTitle"/>
          </p:nvPr>
        </p:nvSpPr>
        <p:spPr>
          <a:xfrm>
            <a:off x="1524000" y="112183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8000"/>
              <a:buFont typeface="Calibri"/>
              <a:buNone/>
              <a:defRPr sz="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4" name="Google Shape;184;p43"/>
          <p:cNvSpPr txBox="1">
            <a:spLocks noGrp="1"/>
          </p:cNvSpPr>
          <p:nvPr>
            <p:ph type="subTitle" idx="1"/>
          </p:nvPr>
        </p:nvSpPr>
        <p:spPr>
          <a:xfrm>
            <a:off x="1524000" y="3602568"/>
            <a:ext cx="9144000" cy="165523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333"/>
              </a:spcBef>
              <a:spcAft>
                <a:spcPts val="0"/>
              </a:spcAft>
              <a:buClr>
                <a:schemeClr val="dk1"/>
              </a:buClr>
              <a:buSzPts val="3200"/>
              <a:buNone/>
              <a:defRPr sz="3200"/>
            </a:lvl1pPr>
            <a:lvl2pPr lvl="1" algn="ctr">
              <a:lnSpc>
                <a:spcPct val="90000"/>
              </a:lnSpc>
              <a:spcBef>
                <a:spcPts val="667"/>
              </a:spcBef>
              <a:spcAft>
                <a:spcPts val="0"/>
              </a:spcAft>
              <a:buClr>
                <a:schemeClr val="dk1"/>
              </a:buClr>
              <a:buSzPts val="2667"/>
              <a:buNone/>
              <a:defRPr sz="2667"/>
            </a:lvl2pPr>
            <a:lvl3pPr lvl="2" algn="ctr">
              <a:lnSpc>
                <a:spcPct val="90000"/>
              </a:lnSpc>
              <a:spcBef>
                <a:spcPts val="667"/>
              </a:spcBef>
              <a:spcAft>
                <a:spcPts val="0"/>
              </a:spcAft>
              <a:buClr>
                <a:schemeClr val="dk1"/>
              </a:buClr>
              <a:buSzPts val="2400"/>
              <a:buNone/>
              <a:defRPr sz="2400"/>
            </a:lvl3pPr>
            <a:lvl4pPr lvl="3" algn="ctr">
              <a:lnSpc>
                <a:spcPct val="90000"/>
              </a:lnSpc>
              <a:spcBef>
                <a:spcPts val="667"/>
              </a:spcBef>
              <a:spcAft>
                <a:spcPts val="0"/>
              </a:spcAft>
              <a:buClr>
                <a:schemeClr val="dk1"/>
              </a:buClr>
              <a:buSzPts val="2133"/>
              <a:buNone/>
              <a:defRPr sz="2133"/>
            </a:lvl4pPr>
            <a:lvl5pPr lvl="4" algn="ctr">
              <a:lnSpc>
                <a:spcPct val="90000"/>
              </a:lnSpc>
              <a:spcBef>
                <a:spcPts val="667"/>
              </a:spcBef>
              <a:spcAft>
                <a:spcPts val="0"/>
              </a:spcAft>
              <a:buClr>
                <a:schemeClr val="dk1"/>
              </a:buClr>
              <a:buSzPts val="2133"/>
              <a:buNone/>
              <a:defRPr sz="2133"/>
            </a:lvl5pPr>
            <a:lvl6pPr lvl="5" algn="ctr">
              <a:lnSpc>
                <a:spcPct val="90000"/>
              </a:lnSpc>
              <a:spcBef>
                <a:spcPts val="667"/>
              </a:spcBef>
              <a:spcAft>
                <a:spcPts val="0"/>
              </a:spcAft>
              <a:buClr>
                <a:schemeClr val="dk1"/>
              </a:buClr>
              <a:buSzPts val="2133"/>
              <a:buNone/>
              <a:defRPr sz="2133"/>
            </a:lvl6pPr>
            <a:lvl7pPr lvl="6" algn="ctr">
              <a:lnSpc>
                <a:spcPct val="90000"/>
              </a:lnSpc>
              <a:spcBef>
                <a:spcPts val="667"/>
              </a:spcBef>
              <a:spcAft>
                <a:spcPts val="0"/>
              </a:spcAft>
              <a:buClr>
                <a:schemeClr val="dk1"/>
              </a:buClr>
              <a:buSzPts val="2133"/>
              <a:buNone/>
              <a:defRPr sz="2133"/>
            </a:lvl7pPr>
            <a:lvl8pPr lvl="7" algn="ctr">
              <a:lnSpc>
                <a:spcPct val="90000"/>
              </a:lnSpc>
              <a:spcBef>
                <a:spcPts val="667"/>
              </a:spcBef>
              <a:spcAft>
                <a:spcPts val="0"/>
              </a:spcAft>
              <a:buClr>
                <a:schemeClr val="dk1"/>
              </a:buClr>
              <a:buSzPts val="2133"/>
              <a:buNone/>
              <a:defRPr sz="2133"/>
            </a:lvl8pPr>
            <a:lvl9pPr lvl="8" algn="ctr">
              <a:lnSpc>
                <a:spcPct val="90000"/>
              </a:lnSpc>
              <a:spcBef>
                <a:spcPts val="667"/>
              </a:spcBef>
              <a:spcAft>
                <a:spcPts val="0"/>
              </a:spcAft>
              <a:buClr>
                <a:schemeClr val="dk1"/>
              </a:buClr>
              <a:buSzPts val="2133"/>
              <a:buNone/>
              <a:defRPr sz="2133"/>
            </a:lvl9pPr>
          </a:lstStyle>
          <a:p>
            <a:endParaRPr/>
          </a:p>
        </p:txBody>
      </p:sp>
      <p:pic>
        <p:nvPicPr>
          <p:cNvPr id="185" name="Google Shape;185;p43">
            <a:hlinkClick r:id="rId2"/>
          </p:cNvPr>
          <p:cNvPicPr preferRelativeResize="0"/>
          <p:nvPr/>
        </p:nvPicPr>
        <p:blipFill rotWithShape="1">
          <a:blip r:embed="rId3">
            <a:alphaModFix/>
          </a:blip>
          <a:srcRect/>
          <a:stretch/>
        </p:blipFill>
        <p:spPr>
          <a:xfrm>
            <a:off x="853102" y="6449252"/>
            <a:ext cx="360299" cy="36029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6"/>
        <p:cNvGrpSpPr/>
        <p:nvPr/>
      </p:nvGrpSpPr>
      <p:grpSpPr>
        <a:xfrm>
          <a:off x="0" y="0"/>
          <a:ext cx="0" cy="0"/>
          <a:chOff x="0" y="0"/>
          <a:chExt cx="0" cy="0"/>
        </a:xfrm>
      </p:grpSpPr>
      <p:sp>
        <p:nvSpPr>
          <p:cNvPr id="187" name="Google Shape;187;p44"/>
          <p:cNvSpPr txBox="1">
            <a:spLocks noGrp="1"/>
          </p:cNvSpPr>
          <p:nvPr>
            <p:ph type="title"/>
          </p:nvPr>
        </p:nvSpPr>
        <p:spPr>
          <a:xfrm>
            <a:off x="838200" y="366185"/>
            <a:ext cx="10515600" cy="132503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44"/>
          <p:cNvSpPr txBox="1">
            <a:spLocks noGrp="1"/>
          </p:cNvSpPr>
          <p:nvPr>
            <p:ph type="body" idx="1"/>
          </p:nvPr>
        </p:nvSpPr>
        <p:spPr>
          <a:xfrm>
            <a:off x="838200" y="1826684"/>
            <a:ext cx="10515600" cy="434974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89" name="Google Shape;189;p44"/>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190" name="Google Shape;190;p44"/>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191" name="Google Shape;191;p44"/>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2"/>
        <p:cNvGrpSpPr/>
        <p:nvPr/>
      </p:nvGrpSpPr>
      <p:grpSpPr>
        <a:xfrm>
          <a:off x="0" y="0"/>
          <a:ext cx="0" cy="0"/>
          <a:chOff x="0" y="0"/>
          <a:chExt cx="0" cy="0"/>
        </a:xfrm>
      </p:grpSpPr>
      <p:sp>
        <p:nvSpPr>
          <p:cNvPr id="193" name="Google Shape;193;p45"/>
          <p:cNvSpPr txBox="1">
            <a:spLocks noGrp="1"/>
          </p:cNvSpPr>
          <p:nvPr>
            <p:ph type="title"/>
          </p:nvPr>
        </p:nvSpPr>
        <p:spPr>
          <a:xfrm>
            <a:off x="831851" y="1710267"/>
            <a:ext cx="10515600" cy="285326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8000"/>
              <a:buFont typeface="Calibri"/>
              <a:buNone/>
              <a:defRPr sz="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4" name="Google Shape;194;p45"/>
          <p:cNvSpPr txBox="1">
            <a:spLocks noGrp="1"/>
          </p:cNvSpPr>
          <p:nvPr>
            <p:ph type="body" idx="1"/>
          </p:nvPr>
        </p:nvSpPr>
        <p:spPr>
          <a:xfrm>
            <a:off x="831851" y="4588934"/>
            <a:ext cx="10515600" cy="15007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888888"/>
              </a:buClr>
              <a:buSzPts val="3200"/>
              <a:buNone/>
              <a:defRPr sz="3200">
                <a:solidFill>
                  <a:srgbClr val="888888"/>
                </a:solidFill>
              </a:defRPr>
            </a:lvl1pPr>
            <a:lvl2pPr marL="914400" lvl="1" indent="-228600" algn="l">
              <a:lnSpc>
                <a:spcPct val="90000"/>
              </a:lnSpc>
              <a:spcBef>
                <a:spcPts val="667"/>
              </a:spcBef>
              <a:spcAft>
                <a:spcPts val="0"/>
              </a:spcAft>
              <a:buClr>
                <a:srgbClr val="888888"/>
              </a:buClr>
              <a:buSzPts val="2667"/>
              <a:buNone/>
              <a:defRPr sz="2667">
                <a:solidFill>
                  <a:srgbClr val="888888"/>
                </a:solidFill>
              </a:defRPr>
            </a:lvl2pPr>
            <a:lvl3pPr marL="1371600" lvl="2" indent="-228600" algn="l">
              <a:lnSpc>
                <a:spcPct val="90000"/>
              </a:lnSpc>
              <a:spcBef>
                <a:spcPts val="667"/>
              </a:spcBef>
              <a:spcAft>
                <a:spcPts val="0"/>
              </a:spcAft>
              <a:buClr>
                <a:srgbClr val="888888"/>
              </a:buClr>
              <a:buSzPts val="2400"/>
              <a:buNone/>
              <a:defRPr sz="2400">
                <a:solidFill>
                  <a:srgbClr val="888888"/>
                </a:solidFill>
              </a:defRPr>
            </a:lvl3pPr>
            <a:lvl4pPr marL="1828800" lvl="3" indent="-228600" algn="l">
              <a:lnSpc>
                <a:spcPct val="90000"/>
              </a:lnSpc>
              <a:spcBef>
                <a:spcPts val="667"/>
              </a:spcBef>
              <a:spcAft>
                <a:spcPts val="0"/>
              </a:spcAft>
              <a:buClr>
                <a:srgbClr val="888888"/>
              </a:buClr>
              <a:buSzPts val="2133"/>
              <a:buNone/>
              <a:defRPr sz="2133">
                <a:solidFill>
                  <a:srgbClr val="888888"/>
                </a:solidFill>
              </a:defRPr>
            </a:lvl4pPr>
            <a:lvl5pPr marL="2286000" lvl="4" indent="-228600" algn="l">
              <a:lnSpc>
                <a:spcPct val="90000"/>
              </a:lnSpc>
              <a:spcBef>
                <a:spcPts val="667"/>
              </a:spcBef>
              <a:spcAft>
                <a:spcPts val="0"/>
              </a:spcAft>
              <a:buClr>
                <a:srgbClr val="888888"/>
              </a:buClr>
              <a:buSzPts val="2133"/>
              <a:buNone/>
              <a:defRPr sz="2133">
                <a:solidFill>
                  <a:srgbClr val="888888"/>
                </a:solidFill>
              </a:defRPr>
            </a:lvl5pPr>
            <a:lvl6pPr marL="2743200" lvl="5" indent="-228600" algn="l">
              <a:lnSpc>
                <a:spcPct val="90000"/>
              </a:lnSpc>
              <a:spcBef>
                <a:spcPts val="667"/>
              </a:spcBef>
              <a:spcAft>
                <a:spcPts val="0"/>
              </a:spcAft>
              <a:buClr>
                <a:srgbClr val="888888"/>
              </a:buClr>
              <a:buSzPts val="2133"/>
              <a:buNone/>
              <a:defRPr sz="2133">
                <a:solidFill>
                  <a:srgbClr val="888888"/>
                </a:solidFill>
              </a:defRPr>
            </a:lvl6pPr>
            <a:lvl7pPr marL="3200400" lvl="6" indent="-228600" algn="l">
              <a:lnSpc>
                <a:spcPct val="90000"/>
              </a:lnSpc>
              <a:spcBef>
                <a:spcPts val="667"/>
              </a:spcBef>
              <a:spcAft>
                <a:spcPts val="0"/>
              </a:spcAft>
              <a:buClr>
                <a:srgbClr val="888888"/>
              </a:buClr>
              <a:buSzPts val="2133"/>
              <a:buNone/>
              <a:defRPr sz="2133">
                <a:solidFill>
                  <a:srgbClr val="888888"/>
                </a:solidFill>
              </a:defRPr>
            </a:lvl7pPr>
            <a:lvl8pPr marL="3657600" lvl="7" indent="-228600" algn="l">
              <a:lnSpc>
                <a:spcPct val="90000"/>
              </a:lnSpc>
              <a:spcBef>
                <a:spcPts val="667"/>
              </a:spcBef>
              <a:spcAft>
                <a:spcPts val="0"/>
              </a:spcAft>
              <a:buClr>
                <a:srgbClr val="888888"/>
              </a:buClr>
              <a:buSzPts val="2133"/>
              <a:buNone/>
              <a:defRPr sz="2133">
                <a:solidFill>
                  <a:srgbClr val="888888"/>
                </a:solidFill>
              </a:defRPr>
            </a:lvl8pPr>
            <a:lvl9pPr marL="4114800" lvl="8" indent="-228600" algn="l">
              <a:lnSpc>
                <a:spcPct val="90000"/>
              </a:lnSpc>
              <a:spcBef>
                <a:spcPts val="667"/>
              </a:spcBef>
              <a:spcAft>
                <a:spcPts val="0"/>
              </a:spcAft>
              <a:buClr>
                <a:srgbClr val="888888"/>
              </a:buClr>
              <a:buSzPts val="2133"/>
              <a:buNone/>
              <a:defRPr sz="2133">
                <a:solidFill>
                  <a:srgbClr val="888888"/>
                </a:solidFill>
              </a:defRPr>
            </a:lvl9pPr>
          </a:lstStyle>
          <a:p>
            <a:endParaRPr/>
          </a:p>
        </p:txBody>
      </p:sp>
      <p:sp>
        <p:nvSpPr>
          <p:cNvPr id="195" name="Google Shape;195;p45"/>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196" name="Google Shape;196;p45"/>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197" name="Google Shape;197;p45"/>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8"/>
        <p:cNvGrpSpPr/>
        <p:nvPr/>
      </p:nvGrpSpPr>
      <p:grpSpPr>
        <a:xfrm>
          <a:off x="0" y="0"/>
          <a:ext cx="0" cy="0"/>
          <a:chOff x="0" y="0"/>
          <a:chExt cx="0" cy="0"/>
        </a:xfrm>
      </p:grpSpPr>
      <p:sp>
        <p:nvSpPr>
          <p:cNvPr id="199" name="Google Shape;199;p46"/>
          <p:cNvSpPr txBox="1">
            <a:spLocks noGrp="1"/>
          </p:cNvSpPr>
          <p:nvPr>
            <p:ph type="title"/>
          </p:nvPr>
        </p:nvSpPr>
        <p:spPr>
          <a:xfrm>
            <a:off x="838200" y="366185"/>
            <a:ext cx="10515600" cy="132503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0" name="Google Shape;200;p46"/>
          <p:cNvSpPr txBox="1">
            <a:spLocks noGrp="1"/>
          </p:cNvSpPr>
          <p:nvPr>
            <p:ph type="body" idx="1"/>
          </p:nvPr>
        </p:nvSpPr>
        <p:spPr>
          <a:xfrm>
            <a:off x="838200" y="1826684"/>
            <a:ext cx="5156200" cy="434974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01" name="Google Shape;201;p46"/>
          <p:cNvSpPr txBox="1">
            <a:spLocks noGrp="1"/>
          </p:cNvSpPr>
          <p:nvPr>
            <p:ph type="body" idx="2"/>
          </p:nvPr>
        </p:nvSpPr>
        <p:spPr>
          <a:xfrm>
            <a:off x="6197600" y="1826684"/>
            <a:ext cx="5156200" cy="434974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02" name="Google Shape;202;p46"/>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03" name="Google Shape;203;p46"/>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04" name="Google Shape;204;p46"/>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40317" y="366185"/>
            <a:ext cx="10515600" cy="132503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40318" y="1680634"/>
            <a:ext cx="5158316" cy="8255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333"/>
              </a:spcBef>
              <a:spcAft>
                <a:spcPts val="0"/>
              </a:spcAft>
              <a:buClr>
                <a:schemeClr val="dk1"/>
              </a:buClr>
              <a:buSzPts val="3200"/>
              <a:buNone/>
              <a:defRPr sz="3200" b="1"/>
            </a:lvl1pPr>
            <a:lvl2pPr marL="914400" lvl="1" indent="-228600" algn="l">
              <a:lnSpc>
                <a:spcPct val="90000"/>
              </a:lnSpc>
              <a:spcBef>
                <a:spcPts val="667"/>
              </a:spcBef>
              <a:spcAft>
                <a:spcPts val="0"/>
              </a:spcAft>
              <a:buClr>
                <a:schemeClr val="dk1"/>
              </a:buClr>
              <a:buSzPts val="2667"/>
              <a:buNone/>
              <a:defRPr sz="2667" b="1"/>
            </a:lvl2pPr>
            <a:lvl3pPr marL="1371600" lvl="2" indent="-228600" algn="l">
              <a:lnSpc>
                <a:spcPct val="90000"/>
              </a:lnSpc>
              <a:spcBef>
                <a:spcPts val="667"/>
              </a:spcBef>
              <a:spcAft>
                <a:spcPts val="0"/>
              </a:spcAft>
              <a:buClr>
                <a:schemeClr val="dk1"/>
              </a:buClr>
              <a:buSzPts val="2400"/>
              <a:buNone/>
              <a:defRPr sz="2400" b="1"/>
            </a:lvl3pPr>
            <a:lvl4pPr marL="1828800" lvl="3" indent="-228600" algn="l">
              <a:lnSpc>
                <a:spcPct val="90000"/>
              </a:lnSpc>
              <a:spcBef>
                <a:spcPts val="667"/>
              </a:spcBef>
              <a:spcAft>
                <a:spcPts val="0"/>
              </a:spcAft>
              <a:buClr>
                <a:schemeClr val="dk1"/>
              </a:buClr>
              <a:buSzPts val="2133"/>
              <a:buNone/>
              <a:defRPr sz="2133" b="1"/>
            </a:lvl4pPr>
            <a:lvl5pPr marL="2286000" lvl="4" indent="-228600" algn="l">
              <a:lnSpc>
                <a:spcPct val="90000"/>
              </a:lnSpc>
              <a:spcBef>
                <a:spcPts val="667"/>
              </a:spcBef>
              <a:spcAft>
                <a:spcPts val="0"/>
              </a:spcAft>
              <a:buClr>
                <a:schemeClr val="dk1"/>
              </a:buClr>
              <a:buSzPts val="2133"/>
              <a:buNone/>
              <a:defRPr sz="2133" b="1"/>
            </a:lvl5pPr>
            <a:lvl6pPr marL="2743200" lvl="5" indent="-228600" algn="l">
              <a:lnSpc>
                <a:spcPct val="90000"/>
              </a:lnSpc>
              <a:spcBef>
                <a:spcPts val="667"/>
              </a:spcBef>
              <a:spcAft>
                <a:spcPts val="0"/>
              </a:spcAft>
              <a:buClr>
                <a:schemeClr val="dk1"/>
              </a:buClr>
              <a:buSzPts val="2133"/>
              <a:buNone/>
              <a:defRPr sz="2133" b="1"/>
            </a:lvl6pPr>
            <a:lvl7pPr marL="3200400" lvl="6" indent="-228600" algn="l">
              <a:lnSpc>
                <a:spcPct val="90000"/>
              </a:lnSpc>
              <a:spcBef>
                <a:spcPts val="667"/>
              </a:spcBef>
              <a:spcAft>
                <a:spcPts val="0"/>
              </a:spcAft>
              <a:buClr>
                <a:schemeClr val="dk1"/>
              </a:buClr>
              <a:buSzPts val="2133"/>
              <a:buNone/>
              <a:defRPr sz="2133" b="1"/>
            </a:lvl7pPr>
            <a:lvl8pPr marL="3657600" lvl="7" indent="-228600" algn="l">
              <a:lnSpc>
                <a:spcPct val="90000"/>
              </a:lnSpc>
              <a:spcBef>
                <a:spcPts val="667"/>
              </a:spcBef>
              <a:spcAft>
                <a:spcPts val="0"/>
              </a:spcAft>
              <a:buClr>
                <a:schemeClr val="dk1"/>
              </a:buClr>
              <a:buSzPts val="2133"/>
              <a:buNone/>
              <a:defRPr sz="2133" b="1"/>
            </a:lvl8pPr>
            <a:lvl9pPr marL="4114800" lvl="8" indent="-228600" algn="l">
              <a:lnSpc>
                <a:spcPct val="90000"/>
              </a:lnSpc>
              <a:spcBef>
                <a:spcPts val="667"/>
              </a:spcBef>
              <a:spcAft>
                <a:spcPts val="0"/>
              </a:spcAft>
              <a:buClr>
                <a:schemeClr val="dk1"/>
              </a:buClr>
              <a:buSzPts val="2133"/>
              <a:buNone/>
              <a:defRPr sz="2133" b="1"/>
            </a:lvl9pPr>
          </a:lstStyle>
          <a:p>
            <a:endParaRPr/>
          </a:p>
        </p:txBody>
      </p:sp>
      <p:sp>
        <p:nvSpPr>
          <p:cNvPr id="208" name="Google Shape;208;p47"/>
          <p:cNvSpPr txBox="1">
            <a:spLocks noGrp="1"/>
          </p:cNvSpPr>
          <p:nvPr>
            <p:ph type="body" idx="2"/>
          </p:nvPr>
        </p:nvSpPr>
        <p:spPr>
          <a:xfrm>
            <a:off x="840318" y="2506133"/>
            <a:ext cx="5158316" cy="3683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09" name="Google Shape;209;p47"/>
          <p:cNvSpPr txBox="1">
            <a:spLocks noGrp="1"/>
          </p:cNvSpPr>
          <p:nvPr>
            <p:ph type="body" idx="3"/>
          </p:nvPr>
        </p:nvSpPr>
        <p:spPr>
          <a:xfrm>
            <a:off x="6172200" y="1680634"/>
            <a:ext cx="5183717" cy="8255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333"/>
              </a:spcBef>
              <a:spcAft>
                <a:spcPts val="0"/>
              </a:spcAft>
              <a:buClr>
                <a:schemeClr val="dk1"/>
              </a:buClr>
              <a:buSzPts val="3200"/>
              <a:buNone/>
              <a:defRPr sz="3200" b="1"/>
            </a:lvl1pPr>
            <a:lvl2pPr marL="914400" lvl="1" indent="-228600" algn="l">
              <a:lnSpc>
                <a:spcPct val="90000"/>
              </a:lnSpc>
              <a:spcBef>
                <a:spcPts val="667"/>
              </a:spcBef>
              <a:spcAft>
                <a:spcPts val="0"/>
              </a:spcAft>
              <a:buClr>
                <a:schemeClr val="dk1"/>
              </a:buClr>
              <a:buSzPts val="2667"/>
              <a:buNone/>
              <a:defRPr sz="2667" b="1"/>
            </a:lvl2pPr>
            <a:lvl3pPr marL="1371600" lvl="2" indent="-228600" algn="l">
              <a:lnSpc>
                <a:spcPct val="90000"/>
              </a:lnSpc>
              <a:spcBef>
                <a:spcPts val="667"/>
              </a:spcBef>
              <a:spcAft>
                <a:spcPts val="0"/>
              </a:spcAft>
              <a:buClr>
                <a:schemeClr val="dk1"/>
              </a:buClr>
              <a:buSzPts val="2400"/>
              <a:buNone/>
              <a:defRPr sz="2400" b="1"/>
            </a:lvl3pPr>
            <a:lvl4pPr marL="1828800" lvl="3" indent="-228600" algn="l">
              <a:lnSpc>
                <a:spcPct val="90000"/>
              </a:lnSpc>
              <a:spcBef>
                <a:spcPts val="667"/>
              </a:spcBef>
              <a:spcAft>
                <a:spcPts val="0"/>
              </a:spcAft>
              <a:buClr>
                <a:schemeClr val="dk1"/>
              </a:buClr>
              <a:buSzPts val="2133"/>
              <a:buNone/>
              <a:defRPr sz="2133" b="1"/>
            </a:lvl4pPr>
            <a:lvl5pPr marL="2286000" lvl="4" indent="-228600" algn="l">
              <a:lnSpc>
                <a:spcPct val="90000"/>
              </a:lnSpc>
              <a:spcBef>
                <a:spcPts val="667"/>
              </a:spcBef>
              <a:spcAft>
                <a:spcPts val="0"/>
              </a:spcAft>
              <a:buClr>
                <a:schemeClr val="dk1"/>
              </a:buClr>
              <a:buSzPts val="2133"/>
              <a:buNone/>
              <a:defRPr sz="2133" b="1"/>
            </a:lvl5pPr>
            <a:lvl6pPr marL="2743200" lvl="5" indent="-228600" algn="l">
              <a:lnSpc>
                <a:spcPct val="90000"/>
              </a:lnSpc>
              <a:spcBef>
                <a:spcPts val="667"/>
              </a:spcBef>
              <a:spcAft>
                <a:spcPts val="0"/>
              </a:spcAft>
              <a:buClr>
                <a:schemeClr val="dk1"/>
              </a:buClr>
              <a:buSzPts val="2133"/>
              <a:buNone/>
              <a:defRPr sz="2133" b="1"/>
            </a:lvl6pPr>
            <a:lvl7pPr marL="3200400" lvl="6" indent="-228600" algn="l">
              <a:lnSpc>
                <a:spcPct val="90000"/>
              </a:lnSpc>
              <a:spcBef>
                <a:spcPts val="667"/>
              </a:spcBef>
              <a:spcAft>
                <a:spcPts val="0"/>
              </a:spcAft>
              <a:buClr>
                <a:schemeClr val="dk1"/>
              </a:buClr>
              <a:buSzPts val="2133"/>
              <a:buNone/>
              <a:defRPr sz="2133" b="1"/>
            </a:lvl7pPr>
            <a:lvl8pPr marL="3657600" lvl="7" indent="-228600" algn="l">
              <a:lnSpc>
                <a:spcPct val="90000"/>
              </a:lnSpc>
              <a:spcBef>
                <a:spcPts val="667"/>
              </a:spcBef>
              <a:spcAft>
                <a:spcPts val="0"/>
              </a:spcAft>
              <a:buClr>
                <a:schemeClr val="dk1"/>
              </a:buClr>
              <a:buSzPts val="2133"/>
              <a:buNone/>
              <a:defRPr sz="2133" b="1"/>
            </a:lvl8pPr>
            <a:lvl9pPr marL="4114800" lvl="8" indent="-228600" algn="l">
              <a:lnSpc>
                <a:spcPct val="90000"/>
              </a:lnSpc>
              <a:spcBef>
                <a:spcPts val="667"/>
              </a:spcBef>
              <a:spcAft>
                <a:spcPts val="0"/>
              </a:spcAft>
              <a:buClr>
                <a:schemeClr val="dk1"/>
              </a:buClr>
              <a:buSzPts val="2133"/>
              <a:buNone/>
              <a:defRPr sz="2133" b="1"/>
            </a:lvl9pPr>
          </a:lstStyle>
          <a:p>
            <a:endParaRPr/>
          </a:p>
        </p:txBody>
      </p:sp>
      <p:sp>
        <p:nvSpPr>
          <p:cNvPr id="210" name="Google Shape;210;p47"/>
          <p:cNvSpPr txBox="1">
            <a:spLocks noGrp="1"/>
          </p:cNvSpPr>
          <p:nvPr>
            <p:ph type="body" idx="4"/>
          </p:nvPr>
        </p:nvSpPr>
        <p:spPr>
          <a:xfrm>
            <a:off x="6172200" y="2506133"/>
            <a:ext cx="5183717" cy="3683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11" name="Google Shape;211;p47"/>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12" name="Google Shape;212;p47"/>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13" name="Google Shape;213;p47"/>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4"/>
        <p:cNvGrpSpPr/>
        <p:nvPr/>
      </p:nvGrpSpPr>
      <p:grpSpPr>
        <a:xfrm>
          <a:off x="0" y="0"/>
          <a:ext cx="0" cy="0"/>
          <a:chOff x="0" y="0"/>
          <a:chExt cx="0" cy="0"/>
        </a:xfrm>
      </p:grpSpPr>
      <p:sp>
        <p:nvSpPr>
          <p:cNvPr id="215" name="Google Shape;215;p48"/>
          <p:cNvSpPr txBox="1">
            <a:spLocks noGrp="1"/>
          </p:cNvSpPr>
          <p:nvPr>
            <p:ph type="title"/>
          </p:nvPr>
        </p:nvSpPr>
        <p:spPr>
          <a:xfrm>
            <a:off x="838200" y="366185"/>
            <a:ext cx="10515600" cy="132503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2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3" name="Google Shape;4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4" name="Google Shape;4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49"/>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18" name="Google Shape;218;p49"/>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19" name="Google Shape;219;p49"/>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50"/>
          <p:cNvSpPr txBox="1">
            <a:spLocks noGrp="1"/>
          </p:cNvSpPr>
          <p:nvPr>
            <p:ph type="title"/>
          </p:nvPr>
        </p:nvSpPr>
        <p:spPr>
          <a:xfrm>
            <a:off x="840318" y="457200"/>
            <a:ext cx="393276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267"/>
              <a:buFont typeface="Calibri"/>
              <a:buNone/>
              <a:defRPr sz="4267"/>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 name="Google Shape;222;p50"/>
          <p:cNvSpPr txBox="1">
            <a:spLocks noGrp="1"/>
          </p:cNvSpPr>
          <p:nvPr>
            <p:ph type="body" idx="1"/>
          </p:nvPr>
        </p:nvSpPr>
        <p:spPr>
          <a:xfrm>
            <a:off x="5183717" y="988485"/>
            <a:ext cx="6172200" cy="4872567"/>
          </a:xfrm>
          <a:prstGeom prst="rect">
            <a:avLst/>
          </a:prstGeom>
          <a:noFill/>
          <a:ln>
            <a:noFill/>
          </a:ln>
        </p:spPr>
        <p:txBody>
          <a:bodyPr spcFirstLastPara="1" wrap="square" lIns="91425" tIns="45700" rIns="91425" bIns="45700" anchor="t" anchorCtr="0">
            <a:normAutofit/>
          </a:bodyPr>
          <a:lstStyle>
            <a:lvl1pPr marL="457200" lvl="0" indent="-499554" algn="l">
              <a:lnSpc>
                <a:spcPct val="90000"/>
              </a:lnSpc>
              <a:spcBef>
                <a:spcPts val="1333"/>
              </a:spcBef>
              <a:spcAft>
                <a:spcPts val="0"/>
              </a:spcAft>
              <a:buClr>
                <a:schemeClr val="dk1"/>
              </a:buClr>
              <a:buSzPts val="4267"/>
              <a:buChar char="•"/>
              <a:defRPr sz="4267"/>
            </a:lvl1pPr>
            <a:lvl2pPr marL="914400" lvl="1" indent="-465645" algn="l">
              <a:lnSpc>
                <a:spcPct val="90000"/>
              </a:lnSpc>
              <a:spcBef>
                <a:spcPts val="667"/>
              </a:spcBef>
              <a:spcAft>
                <a:spcPts val="0"/>
              </a:spcAft>
              <a:buClr>
                <a:schemeClr val="dk1"/>
              </a:buClr>
              <a:buSzPts val="3733"/>
              <a:buChar char="•"/>
              <a:defRPr sz="3733"/>
            </a:lvl2pPr>
            <a:lvl3pPr marL="1371600" lvl="2" indent="-431800" algn="l">
              <a:lnSpc>
                <a:spcPct val="90000"/>
              </a:lnSpc>
              <a:spcBef>
                <a:spcPts val="667"/>
              </a:spcBef>
              <a:spcAft>
                <a:spcPts val="0"/>
              </a:spcAft>
              <a:buClr>
                <a:schemeClr val="dk1"/>
              </a:buClr>
              <a:buSzPts val="3200"/>
              <a:buChar char="•"/>
              <a:defRPr sz="3200"/>
            </a:lvl3pPr>
            <a:lvl4pPr marL="1828800" lvl="3" indent="-397954" algn="l">
              <a:lnSpc>
                <a:spcPct val="90000"/>
              </a:lnSpc>
              <a:spcBef>
                <a:spcPts val="667"/>
              </a:spcBef>
              <a:spcAft>
                <a:spcPts val="0"/>
              </a:spcAft>
              <a:buClr>
                <a:schemeClr val="dk1"/>
              </a:buClr>
              <a:buSzPts val="2667"/>
              <a:buChar char="•"/>
              <a:defRPr sz="2667"/>
            </a:lvl4pPr>
            <a:lvl5pPr marL="2286000" lvl="4" indent="-397954" algn="l">
              <a:lnSpc>
                <a:spcPct val="90000"/>
              </a:lnSpc>
              <a:spcBef>
                <a:spcPts val="667"/>
              </a:spcBef>
              <a:spcAft>
                <a:spcPts val="0"/>
              </a:spcAft>
              <a:buClr>
                <a:schemeClr val="dk1"/>
              </a:buClr>
              <a:buSzPts val="2667"/>
              <a:buChar char="•"/>
              <a:defRPr sz="2667"/>
            </a:lvl5pPr>
            <a:lvl6pPr marL="2743200" lvl="5" indent="-397954" algn="l">
              <a:lnSpc>
                <a:spcPct val="90000"/>
              </a:lnSpc>
              <a:spcBef>
                <a:spcPts val="667"/>
              </a:spcBef>
              <a:spcAft>
                <a:spcPts val="0"/>
              </a:spcAft>
              <a:buClr>
                <a:schemeClr val="dk1"/>
              </a:buClr>
              <a:buSzPts val="2667"/>
              <a:buChar char="•"/>
              <a:defRPr sz="2667"/>
            </a:lvl6pPr>
            <a:lvl7pPr marL="3200400" lvl="6" indent="-397954" algn="l">
              <a:lnSpc>
                <a:spcPct val="90000"/>
              </a:lnSpc>
              <a:spcBef>
                <a:spcPts val="667"/>
              </a:spcBef>
              <a:spcAft>
                <a:spcPts val="0"/>
              </a:spcAft>
              <a:buClr>
                <a:schemeClr val="dk1"/>
              </a:buClr>
              <a:buSzPts val="2667"/>
              <a:buChar char="•"/>
              <a:defRPr sz="2667"/>
            </a:lvl7pPr>
            <a:lvl8pPr marL="3657600" lvl="7" indent="-397954" algn="l">
              <a:lnSpc>
                <a:spcPct val="90000"/>
              </a:lnSpc>
              <a:spcBef>
                <a:spcPts val="667"/>
              </a:spcBef>
              <a:spcAft>
                <a:spcPts val="0"/>
              </a:spcAft>
              <a:buClr>
                <a:schemeClr val="dk1"/>
              </a:buClr>
              <a:buSzPts val="2667"/>
              <a:buChar char="•"/>
              <a:defRPr sz="2667"/>
            </a:lvl8pPr>
            <a:lvl9pPr marL="4114800" lvl="8" indent="-397954" algn="l">
              <a:lnSpc>
                <a:spcPct val="90000"/>
              </a:lnSpc>
              <a:spcBef>
                <a:spcPts val="667"/>
              </a:spcBef>
              <a:spcAft>
                <a:spcPts val="0"/>
              </a:spcAft>
              <a:buClr>
                <a:schemeClr val="dk1"/>
              </a:buClr>
              <a:buSzPts val="2667"/>
              <a:buChar char="•"/>
              <a:defRPr sz="2667"/>
            </a:lvl9pPr>
          </a:lstStyle>
          <a:p>
            <a:endParaRPr/>
          </a:p>
        </p:txBody>
      </p:sp>
      <p:sp>
        <p:nvSpPr>
          <p:cNvPr id="223" name="Google Shape;223;p50"/>
          <p:cNvSpPr txBox="1">
            <a:spLocks noGrp="1"/>
          </p:cNvSpPr>
          <p:nvPr>
            <p:ph type="body" idx="2"/>
          </p:nvPr>
        </p:nvSpPr>
        <p:spPr>
          <a:xfrm>
            <a:off x="840318" y="2057400"/>
            <a:ext cx="3932767" cy="38121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dk1"/>
              </a:buClr>
              <a:buSzPts val="2133"/>
              <a:buNone/>
              <a:defRPr sz="2133"/>
            </a:lvl1pPr>
            <a:lvl2pPr marL="914400" lvl="1" indent="-228600" algn="l">
              <a:lnSpc>
                <a:spcPct val="90000"/>
              </a:lnSpc>
              <a:spcBef>
                <a:spcPts val="667"/>
              </a:spcBef>
              <a:spcAft>
                <a:spcPts val="0"/>
              </a:spcAft>
              <a:buClr>
                <a:schemeClr val="dk1"/>
              </a:buClr>
              <a:buSzPts val="1867"/>
              <a:buNone/>
              <a:defRPr sz="1867"/>
            </a:lvl2pPr>
            <a:lvl3pPr marL="1371600" lvl="2" indent="-228600" algn="l">
              <a:lnSpc>
                <a:spcPct val="90000"/>
              </a:lnSpc>
              <a:spcBef>
                <a:spcPts val="667"/>
              </a:spcBef>
              <a:spcAft>
                <a:spcPts val="0"/>
              </a:spcAft>
              <a:buClr>
                <a:schemeClr val="dk1"/>
              </a:buClr>
              <a:buSzPts val="1600"/>
              <a:buNone/>
              <a:defRPr sz="1600"/>
            </a:lvl3pPr>
            <a:lvl4pPr marL="1828800" lvl="3" indent="-228600" algn="l">
              <a:lnSpc>
                <a:spcPct val="90000"/>
              </a:lnSpc>
              <a:spcBef>
                <a:spcPts val="667"/>
              </a:spcBef>
              <a:spcAft>
                <a:spcPts val="0"/>
              </a:spcAft>
              <a:buClr>
                <a:schemeClr val="dk1"/>
              </a:buClr>
              <a:buSzPts val="1333"/>
              <a:buNone/>
              <a:defRPr sz="1333"/>
            </a:lvl4pPr>
            <a:lvl5pPr marL="2286000" lvl="4" indent="-228600" algn="l">
              <a:lnSpc>
                <a:spcPct val="90000"/>
              </a:lnSpc>
              <a:spcBef>
                <a:spcPts val="667"/>
              </a:spcBef>
              <a:spcAft>
                <a:spcPts val="0"/>
              </a:spcAft>
              <a:buClr>
                <a:schemeClr val="dk1"/>
              </a:buClr>
              <a:buSzPts val="1333"/>
              <a:buNone/>
              <a:defRPr sz="1333"/>
            </a:lvl5pPr>
            <a:lvl6pPr marL="2743200" lvl="5" indent="-228600" algn="l">
              <a:lnSpc>
                <a:spcPct val="90000"/>
              </a:lnSpc>
              <a:spcBef>
                <a:spcPts val="667"/>
              </a:spcBef>
              <a:spcAft>
                <a:spcPts val="0"/>
              </a:spcAft>
              <a:buClr>
                <a:schemeClr val="dk1"/>
              </a:buClr>
              <a:buSzPts val="1333"/>
              <a:buNone/>
              <a:defRPr sz="1333"/>
            </a:lvl6pPr>
            <a:lvl7pPr marL="3200400" lvl="6" indent="-228600" algn="l">
              <a:lnSpc>
                <a:spcPct val="90000"/>
              </a:lnSpc>
              <a:spcBef>
                <a:spcPts val="667"/>
              </a:spcBef>
              <a:spcAft>
                <a:spcPts val="0"/>
              </a:spcAft>
              <a:buClr>
                <a:schemeClr val="dk1"/>
              </a:buClr>
              <a:buSzPts val="1333"/>
              <a:buNone/>
              <a:defRPr sz="1333"/>
            </a:lvl7pPr>
            <a:lvl8pPr marL="3657600" lvl="7" indent="-228600" algn="l">
              <a:lnSpc>
                <a:spcPct val="90000"/>
              </a:lnSpc>
              <a:spcBef>
                <a:spcPts val="667"/>
              </a:spcBef>
              <a:spcAft>
                <a:spcPts val="0"/>
              </a:spcAft>
              <a:buClr>
                <a:schemeClr val="dk1"/>
              </a:buClr>
              <a:buSzPts val="1333"/>
              <a:buNone/>
              <a:defRPr sz="1333"/>
            </a:lvl8pPr>
            <a:lvl9pPr marL="4114800" lvl="8" indent="-228600" algn="l">
              <a:lnSpc>
                <a:spcPct val="90000"/>
              </a:lnSpc>
              <a:spcBef>
                <a:spcPts val="667"/>
              </a:spcBef>
              <a:spcAft>
                <a:spcPts val="0"/>
              </a:spcAft>
              <a:buClr>
                <a:schemeClr val="dk1"/>
              </a:buClr>
              <a:buSzPts val="1333"/>
              <a:buNone/>
              <a:defRPr sz="1333"/>
            </a:lvl9pPr>
          </a:lstStyle>
          <a:p>
            <a:endParaRPr/>
          </a:p>
        </p:txBody>
      </p:sp>
      <p:sp>
        <p:nvSpPr>
          <p:cNvPr id="224" name="Google Shape;224;p50"/>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25" name="Google Shape;225;p50"/>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26" name="Google Shape;226;p50"/>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51"/>
          <p:cNvSpPr txBox="1">
            <a:spLocks noGrp="1"/>
          </p:cNvSpPr>
          <p:nvPr>
            <p:ph type="title"/>
          </p:nvPr>
        </p:nvSpPr>
        <p:spPr>
          <a:xfrm>
            <a:off x="840318" y="457200"/>
            <a:ext cx="393276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267"/>
              <a:buFont typeface="Calibri"/>
              <a:buNone/>
              <a:defRPr sz="4267"/>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9" name="Google Shape;229;p51"/>
          <p:cNvSpPr>
            <a:spLocks noGrp="1"/>
          </p:cNvSpPr>
          <p:nvPr>
            <p:ph type="pic" idx="2"/>
          </p:nvPr>
        </p:nvSpPr>
        <p:spPr>
          <a:xfrm>
            <a:off x="5183717" y="988485"/>
            <a:ext cx="6172200" cy="487256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chemeClr val="dk1"/>
              </a:buClr>
              <a:buSzPts val="4267"/>
              <a:buFont typeface="Arial"/>
              <a:buNone/>
              <a:defRPr sz="4267" b="0" i="0" u="none" strike="noStrike" cap="none">
                <a:solidFill>
                  <a:schemeClr val="dk1"/>
                </a:solidFill>
                <a:latin typeface="Calibri"/>
                <a:ea typeface="Calibri"/>
                <a:cs typeface="Calibri"/>
                <a:sym typeface="Calibri"/>
              </a:defRPr>
            </a:lvl1pPr>
            <a:lvl2pPr marR="0" lvl="1" algn="l" rtl="0">
              <a:lnSpc>
                <a:spcPct val="90000"/>
              </a:lnSpc>
              <a:spcBef>
                <a:spcPts val="667"/>
              </a:spcBef>
              <a:spcAft>
                <a:spcPts val="0"/>
              </a:spcAft>
              <a:buClr>
                <a:schemeClr val="dk1"/>
              </a:buClr>
              <a:buSzPts val="3733"/>
              <a:buFont typeface="Arial"/>
              <a:buNone/>
              <a:defRPr sz="3733" b="0" i="0" u="none" strike="noStrike" cap="none">
                <a:solidFill>
                  <a:schemeClr val="dk1"/>
                </a:solidFill>
                <a:latin typeface="Calibri"/>
                <a:ea typeface="Calibri"/>
                <a:cs typeface="Calibri"/>
                <a:sym typeface="Calibri"/>
              </a:defRPr>
            </a:lvl2pPr>
            <a:lvl3pPr marR="0" lvl="2" algn="l" rtl="0">
              <a:lnSpc>
                <a:spcPct val="90000"/>
              </a:lnSpc>
              <a:spcBef>
                <a:spcPts val="667"/>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3pPr>
            <a:lvl4pPr marR="0" lvl="3" algn="l" rtl="0">
              <a:lnSpc>
                <a:spcPct val="90000"/>
              </a:lnSpc>
              <a:spcBef>
                <a:spcPts val="667"/>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4pPr>
            <a:lvl5pPr marR="0" lvl="4" algn="l" rtl="0">
              <a:lnSpc>
                <a:spcPct val="90000"/>
              </a:lnSpc>
              <a:spcBef>
                <a:spcPts val="667"/>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5pPr>
            <a:lvl6pPr marR="0" lvl="5" algn="l" rtl="0">
              <a:lnSpc>
                <a:spcPct val="90000"/>
              </a:lnSpc>
              <a:spcBef>
                <a:spcPts val="667"/>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9pPr>
          </a:lstStyle>
          <a:p>
            <a:endParaRPr dirty="0"/>
          </a:p>
        </p:txBody>
      </p:sp>
      <p:sp>
        <p:nvSpPr>
          <p:cNvPr id="230" name="Google Shape;230;p51"/>
          <p:cNvSpPr txBox="1">
            <a:spLocks noGrp="1"/>
          </p:cNvSpPr>
          <p:nvPr>
            <p:ph type="body" idx="1"/>
          </p:nvPr>
        </p:nvSpPr>
        <p:spPr>
          <a:xfrm>
            <a:off x="840318" y="2057400"/>
            <a:ext cx="3932767" cy="38121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dk1"/>
              </a:buClr>
              <a:buSzPts val="2133"/>
              <a:buNone/>
              <a:defRPr sz="2133"/>
            </a:lvl1pPr>
            <a:lvl2pPr marL="914400" lvl="1" indent="-228600" algn="l">
              <a:lnSpc>
                <a:spcPct val="90000"/>
              </a:lnSpc>
              <a:spcBef>
                <a:spcPts val="667"/>
              </a:spcBef>
              <a:spcAft>
                <a:spcPts val="0"/>
              </a:spcAft>
              <a:buClr>
                <a:schemeClr val="dk1"/>
              </a:buClr>
              <a:buSzPts val="1867"/>
              <a:buNone/>
              <a:defRPr sz="1867"/>
            </a:lvl2pPr>
            <a:lvl3pPr marL="1371600" lvl="2" indent="-228600" algn="l">
              <a:lnSpc>
                <a:spcPct val="90000"/>
              </a:lnSpc>
              <a:spcBef>
                <a:spcPts val="667"/>
              </a:spcBef>
              <a:spcAft>
                <a:spcPts val="0"/>
              </a:spcAft>
              <a:buClr>
                <a:schemeClr val="dk1"/>
              </a:buClr>
              <a:buSzPts val="1600"/>
              <a:buNone/>
              <a:defRPr sz="1600"/>
            </a:lvl3pPr>
            <a:lvl4pPr marL="1828800" lvl="3" indent="-228600" algn="l">
              <a:lnSpc>
                <a:spcPct val="90000"/>
              </a:lnSpc>
              <a:spcBef>
                <a:spcPts val="667"/>
              </a:spcBef>
              <a:spcAft>
                <a:spcPts val="0"/>
              </a:spcAft>
              <a:buClr>
                <a:schemeClr val="dk1"/>
              </a:buClr>
              <a:buSzPts val="1333"/>
              <a:buNone/>
              <a:defRPr sz="1333"/>
            </a:lvl4pPr>
            <a:lvl5pPr marL="2286000" lvl="4" indent="-228600" algn="l">
              <a:lnSpc>
                <a:spcPct val="90000"/>
              </a:lnSpc>
              <a:spcBef>
                <a:spcPts val="667"/>
              </a:spcBef>
              <a:spcAft>
                <a:spcPts val="0"/>
              </a:spcAft>
              <a:buClr>
                <a:schemeClr val="dk1"/>
              </a:buClr>
              <a:buSzPts val="1333"/>
              <a:buNone/>
              <a:defRPr sz="1333"/>
            </a:lvl5pPr>
            <a:lvl6pPr marL="2743200" lvl="5" indent="-228600" algn="l">
              <a:lnSpc>
                <a:spcPct val="90000"/>
              </a:lnSpc>
              <a:spcBef>
                <a:spcPts val="667"/>
              </a:spcBef>
              <a:spcAft>
                <a:spcPts val="0"/>
              </a:spcAft>
              <a:buClr>
                <a:schemeClr val="dk1"/>
              </a:buClr>
              <a:buSzPts val="1333"/>
              <a:buNone/>
              <a:defRPr sz="1333"/>
            </a:lvl6pPr>
            <a:lvl7pPr marL="3200400" lvl="6" indent="-228600" algn="l">
              <a:lnSpc>
                <a:spcPct val="90000"/>
              </a:lnSpc>
              <a:spcBef>
                <a:spcPts val="667"/>
              </a:spcBef>
              <a:spcAft>
                <a:spcPts val="0"/>
              </a:spcAft>
              <a:buClr>
                <a:schemeClr val="dk1"/>
              </a:buClr>
              <a:buSzPts val="1333"/>
              <a:buNone/>
              <a:defRPr sz="1333"/>
            </a:lvl7pPr>
            <a:lvl8pPr marL="3657600" lvl="7" indent="-228600" algn="l">
              <a:lnSpc>
                <a:spcPct val="90000"/>
              </a:lnSpc>
              <a:spcBef>
                <a:spcPts val="667"/>
              </a:spcBef>
              <a:spcAft>
                <a:spcPts val="0"/>
              </a:spcAft>
              <a:buClr>
                <a:schemeClr val="dk1"/>
              </a:buClr>
              <a:buSzPts val="1333"/>
              <a:buNone/>
              <a:defRPr sz="1333"/>
            </a:lvl8pPr>
            <a:lvl9pPr marL="4114800" lvl="8" indent="-228600" algn="l">
              <a:lnSpc>
                <a:spcPct val="90000"/>
              </a:lnSpc>
              <a:spcBef>
                <a:spcPts val="667"/>
              </a:spcBef>
              <a:spcAft>
                <a:spcPts val="0"/>
              </a:spcAft>
              <a:buClr>
                <a:schemeClr val="dk1"/>
              </a:buClr>
              <a:buSzPts val="1333"/>
              <a:buNone/>
              <a:defRPr sz="1333"/>
            </a:lvl9pPr>
          </a:lstStyle>
          <a:p>
            <a:endParaRPr/>
          </a:p>
        </p:txBody>
      </p:sp>
      <p:sp>
        <p:nvSpPr>
          <p:cNvPr id="231" name="Google Shape;231;p51"/>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32" name="Google Shape;232;p51"/>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33" name="Google Shape;233;p51"/>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52"/>
          <p:cNvSpPr txBox="1">
            <a:spLocks noGrp="1"/>
          </p:cNvSpPr>
          <p:nvPr>
            <p:ph type="title"/>
          </p:nvPr>
        </p:nvSpPr>
        <p:spPr>
          <a:xfrm>
            <a:off x="838200" y="366185"/>
            <a:ext cx="10515600" cy="132503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 name="Google Shape;236;p52"/>
          <p:cNvSpPr txBox="1">
            <a:spLocks noGrp="1"/>
          </p:cNvSpPr>
          <p:nvPr>
            <p:ph type="body" idx="1"/>
          </p:nvPr>
        </p:nvSpPr>
        <p:spPr>
          <a:xfrm rot="5400000">
            <a:off x="3921126" y="-1256241"/>
            <a:ext cx="4349749"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37" name="Google Shape;237;p52"/>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38" name="Google Shape;238;p52"/>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39" name="Google Shape;239;p52"/>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53"/>
          <p:cNvSpPr txBox="1">
            <a:spLocks noGrp="1"/>
          </p:cNvSpPr>
          <p:nvPr>
            <p:ph type="title"/>
          </p:nvPr>
        </p:nvSpPr>
        <p:spPr>
          <a:xfrm rot="5400000">
            <a:off x="7134226" y="1956860"/>
            <a:ext cx="5810249"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 name="Google Shape;242;p53"/>
          <p:cNvSpPr txBox="1">
            <a:spLocks noGrp="1"/>
          </p:cNvSpPr>
          <p:nvPr>
            <p:ph type="body" idx="1"/>
          </p:nvPr>
        </p:nvSpPr>
        <p:spPr>
          <a:xfrm rot="5400000">
            <a:off x="1774826" y="-570441"/>
            <a:ext cx="5810249" cy="7683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333"/>
              </a:spcBef>
              <a:spcAft>
                <a:spcPts val="0"/>
              </a:spcAft>
              <a:buClr>
                <a:schemeClr val="dk1"/>
              </a:buClr>
              <a:buSzPts val="1800"/>
              <a:buChar char="•"/>
              <a:defRPr/>
            </a:lvl1pPr>
            <a:lvl2pPr marL="914400" lvl="1" indent="-342900" algn="l">
              <a:lnSpc>
                <a:spcPct val="90000"/>
              </a:lnSpc>
              <a:spcBef>
                <a:spcPts val="667"/>
              </a:spcBef>
              <a:spcAft>
                <a:spcPts val="0"/>
              </a:spcAft>
              <a:buClr>
                <a:schemeClr val="dk1"/>
              </a:buClr>
              <a:buSzPts val="1800"/>
              <a:buChar char="•"/>
              <a:defRPr/>
            </a:lvl2pPr>
            <a:lvl3pPr marL="1371600" lvl="2" indent="-342900" algn="l">
              <a:lnSpc>
                <a:spcPct val="90000"/>
              </a:lnSpc>
              <a:spcBef>
                <a:spcPts val="667"/>
              </a:spcBef>
              <a:spcAft>
                <a:spcPts val="0"/>
              </a:spcAft>
              <a:buClr>
                <a:schemeClr val="dk1"/>
              </a:buClr>
              <a:buSzPts val="1800"/>
              <a:buChar char="•"/>
              <a:defRPr/>
            </a:lvl3pPr>
            <a:lvl4pPr marL="1828800" lvl="3" indent="-342900" algn="l">
              <a:lnSpc>
                <a:spcPct val="90000"/>
              </a:lnSpc>
              <a:spcBef>
                <a:spcPts val="667"/>
              </a:spcBef>
              <a:spcAft>
                <a:spcPts val="0"/>
              </a:spcAft>
              <a:buClr>
                <a:schemeClr val="dk1"/>
              </a:buClr>
              <a:buSzPts val="1800"/>
              <a:buChar char="•"/>
              <a:defRPr/>
            </a:lvl4pPr>
            <a:lvl5pPr marL="2286000" lvl="4" indent="-342900" algn="l">
              <a:lnSpc>
                <a:spcPct val="90000"/>
              </a:lnSpc>
              <a:spcBef>
                <a:spcPts val="667"/>
              </a:spcBef>
              <a:spcAft>
                <a:spcPts val="0"/>
              </a:spcAft>
              <a:buClr>
                <a:schemeClr val="dk1"/>
              </a:buClr>
              <a:buSzPts val="1800"/>
              <a:buChar char="•"/>
              <a:defRPr/>
            </a:lvl5pPr>
            <a:lvl6pPr marL="2743200" lvl="5" indent="-342900" algn="l">
              <a:lnSpc>
                <a:spcPct val="90000"/>
              </a:lnSpc>
              <a:spcBef>
                <a:spcPts val="667"/>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43" name="Google Shape;243;p53"/>
          <p:cNvSpPr txBox="1">
            <a:spLocks noGrp="1"/>
          </p:cNvSpPr>
          <p:nvPr>
            <p:ph type="dt" idx="10"/>
          </p:nvPr>
        </p:nvSpPr>
        <p:spPr>
          <a:xfrm>
            <a:off x="838200" y="6356351"/>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44" name="Google Shape;244;p53"/>
          <p:cNvSpPr txBox="1">
            <a:spLocks noGrp="1"/>
          </p:cNvSpPr>
          <p:nvPr>
            <p:ph type="ftr" idx="11"/>
          </p:nvPr>
        </p:nvSpPr>
        <p:spPr>
          <a:xfrm>
            <a:off x="4038600" y="6356351"/>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245" name="Google Shape;245;p53"/>
          <p:cNvSpPr txBox="1">
            <a:spLocks noGrp="1"/>
          </p:cNvSpPr>
          <p:nvPr>
            <p:ph type="sldNum" idx="12"/>
          </p:nvPr>
        </p:nvSpPr>
        <p:spPr>
          <a:xfrm>
            <a:off x="8610600" y="6356351"/>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2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2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2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2" name="Google Shape;52;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3" name="Google Shape;5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7" name="Google Shape;57;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8" name="Google Shape;58;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1" name="Google Shape;6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2" name="Google Shape;6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3"/>
        <p:cNvGrpSpPr/>
        <p:nvPr/>
      </p:nvGrpSpPr>
      <p:grpSpPr>
        <a:xfrm>
          <a:off x="0" y="0"/>
          <a:ext cx="0" cy="0"/>
          <a:chOff x="0" y="0"/>
          <a:chExt cx="0" cy="0"/>
        </a:xfrm>
      </p:grpSpPr>
      <p:sp>
        <p:nvSpPr>
          <p:cNvPr id="64" name="Google Shape;64;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2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6" name="Google Shape;66;p2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7" name="Google Shape;6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8" name="Google Shape;6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9" name="Google Shape;6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0"/>
        <p:cNvGrpSpPr/>
        <p:nvPr/>
      </p:nvGrpSpPr>
      <p:grpSpPr>
        <a:xfrm>
          <a:off x="0" y="0"/>
          <a:ext cx="0" cy="0"/>
          <a:chOff x="0" y="0"/>
          <a:chExt cx="0" cy="0"/>
        </a:xfrm>
      </p:grpSpPr>
      <p:sp>
        <p:nvSpPr>
          <p:cNvPr id="71" name="Google Shape;71;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28"/>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73" name="Google Shape;73;p2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4" name="Google Shape;74;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5" name="Google Shape;75;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6" name="Google Shape;76;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7"/>
        <p:cNvGrpSpPr/>
        <p:nvPr/>
      </p:nvGrpSpPr>
      <p:grpSpPr>
        <a:xfrm>
          <a:off x="0" y="0"/>
          <a:ext cx="0" cy="0"/>
          <a:chOff x="0" y="0"/>
          <a:chExt cx="0" cy="0"/>
        </a:xfrm>
      </p:grpSpPr>
      <p:sp>
        <p:nvSpPr>
          <p:cNvPr id="78" name="Google Shape;78;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2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1" name="Google Shape;8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2" name="Google Shape;8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3"/>
        <p:cNvGrpSpPr/>
        <p:nvPr/>
      </p:nvGrpSpPr>
      <p:grpSpPr>
        <a:xfrm>
          <a:off x="0" y="0"/>
          <a:ext cx="0" cy="0"/>
          <a:chOff x="0" y="0"/>
          <a:chExt cx="0" cy="0"/>
        </a:xfrm>
      </p:grpSpPr>
      <p:sp>
        <p:nvSpPr>
          <p:cNvPr id="84" name="Google Shape;84;p3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3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7" name="Google Shape;87;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8" name="Google Shape;88;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hyperlink" Target="http://www.noaa.gov/" TargetMode="Externa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4.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9" name="Google Shape;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10" name="Google Shape;10;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97" r:id="rId11"/>
    <p:sldLayoutId id="214748369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6" name="Google Shape;96;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7" name="Google Shape;9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98" name="Google Shape;9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sp>
        <p:nvSpPr>
          <p:cNvPr id="99" name="Google Shape;9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5"/>
        <p:cNvGrpSpPr/>
        <p:nvPr/>
      </p:nvGrpSpPr>
      <p:grpSpPr>
        <a:xfrm>
          <a:off x="0" y="0"/>
          <a:ext cx="0" cy="0"/>
          <a:chOff x="0" y="0"/>
          <a:chExt cx="0" cy="0"/>
        </a:xfrm>
      </p:grpSpPr>
      <p:sp>
        <p:nvSpPr>
          <p:cNvPr id="176" name="Google Shape;176;p42"/>
          <p:cNvSpPr txBox="1">
            <a:spLocks noGrp="1"/>
          </p:cNvSpPr>
          <p:nvPr>
            <p:ph type="title"/>
          </p:nvPr>
        </p:nvSpPr>
        <p:spPr>
          <a:xfrm>
            <a:off x="838200" y="366185"/>
            <a:ext cx="10515600" cy="132503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5867"/>
              <a:buFont typeface="Calibri"/>
              <a:buNone/>
              <a:defRPr sz="5867"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7" name="Google Shape;177;p42"/>
          <p:cNvSpPr txBox="1">
            <a:spLocks noGrp="1"/>
          </p:cNvSpPr>
          <p:nvPr>
            <p:ph type="body" idx="1"/>
          </p:nvPr>
        </p:nvSpPr>
        <p:spPr>
          <a:xfrm>
            <a:off x="838200" y="1826684"/>
            <a:ext cx="10515600" cy="4349749"/>
          </a:xfrm>
          <a:prstGeom prst="rect">
            <a:avLst/>
          </a:prstGeom>
          <a:noFill/>
          <a:ln>
            <a:noFill/>
          </a:ln>
        </p:spPr>
        <p:txBody>
          <a:bodyPr spcFirstLastPara="1" wrap="square" lIns="91425" tIns="45700" rIns="91425" bIns="45700" anchor="t" anchorCtr="0">
            <a:normAutofit/>
          </a:bodyPr>
          <a:lstStyle>
            <a:lvl1pPr marL="457200" marR="0" lvl="0" indent="-465645" algn="l" rtl="0">
              <a:lnSpc>
                <a:spcPct val="90000"/>
              </a:lnSpc>
              <a:spcBef>
                <a:spcPts val="1333"/>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lnSpc>
                <a:spcPct val="90000"/>
              </a:lnSpc>
              <a:spcBef>
                <a:spcPts val="667"/>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lnSpc>
                <a:spcPct val="90000"/>
              </a:lnSpc>
              <a:spcBef>
                <a:spcPts val="667"/>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78" name="Google Shape;178;p42"/>
          <p:cNvSpPr/>
          <p:nvPr/>
        </p:nvSpPr>
        <p:spPr>
          <a:xfrm>
            <a:off x="-1235" y="6400801"/>
            <a:ext cx="12192000" cy="457200"/>
          </a:xfrm>
          <a:prstGeom prst="rect">
            <a:avLst/>
          </a:prstGeom>
          <a:solidFill>
            <a:srgbClr val="D6F5FF"/>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dirty="0">
              <a:solidFill>
                <a:schemeClr val="lt1"/>
              </a:solidFill>
              <a:latin typeface="Calibri"/>
              <a:ea typeface="Calibri"/>
              <a:cs typeface="Calibri"/>
              <a:sym typeface="Calibri"/>
            </a:endParaRPr>
          </a:p>
        </p:txBody>
      </p:sp>
      <p:pic>
        <p:nvPicPr>
          <p:cNvPr id="179" name="Google Shape;179;p42">
            <a:hlinkClick r:id="rId13"/>
          </p:cNvPr>
          <p:cNvPicPr preferRelativeResize="0"/>
          <p:nvPr/>
        </p:nvPicPr>
        <p:blipFill rotWithShape="1">
          <a:blip r:embed="rId14">
            <a:alphaModFix/>
          </a:blip>
          <a:srcRect/>
          <a:stretch/>
        </p:blipFill>
        <p:spPr>
          <a:xfrm>
            <a:off x="853102" y="6449252"/>
            <a:ext cx="360299" cy="360299"/>
          </a:xfrm>
          <a:prstGeom prst="rect">
            <a:avLst/>
          </a:prstGeom>
          <a:noFill/>
          <a:ln>
            <a:noFill/>
          </a:ln>
        </p:spPr>
      </p:pic>
      <p:sp>
        <p:nvSpPr>
          <p:cNvPr id="180" name="Google Shape;180;p42"/>
          <p:cNvSpPr/>
          <p:nvPr/>
        </p:nvSpPr>
        <p:spPr>
          <a:xfrm>
            <a:off x="6842392" y="6424216"/>
            <a:ext cx="5065810" cy="3796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dirty="0">
                <a:solidFill>
                  <a:srgbClr val="0B4596"/>
                </a:solidFill>
                <a:latin typeface="Arial Narrow"/>
                <a:ea typeface="Arial Narrow"/>
                <a:cs typeface="Arial Narrow"/>
                <a:sym typeface="Arial Narrow"/>
              </a:rPr>
              <a:t>National Oceanic and Atmospheric Administration  //  </a:t>
            </a:r>
            <a:fld id="{00000000-1234-1234-1234-123412341234}" type="slidenum">
              <a:rPr lang="en-US" sz="1867" b="0" i="0" u="none" strike="noStrike" cap="none">
                <a:solidFill>
                  <a:srgbClr val="0B4596"/>
                </a:solidFill>
                <a:latin typeface="Arial Narrow"/>
                <a:ea typeface="Arial Narrow"/>
                <a:cs typeface="Arial Narrow"/>
                <a:sym typeface="Arial Narrow"/>
              </a:rPr>
              <a:t>‹#›</a:t>
            </a:fld>
            <a:endParaRPr sz="2489" b="0" i="0" u="none" strike="noStrike" cap="none" dirty="0">
              <a:solidFill>
                <a:srgbClr val="000000"/>
              </a:solidFill>
              <a:latin typeface="Arial"/>
              <a:ea typeface="Arial"/>
              <a:cs typeface="Arial"/>
              <a:sym typeface="Arial"/>
            </a:endParaRPr>
          </a:p>
        </p:txBody>
      </p:sp>
      <p:pic>
        <p:nvPicPr>
          <p:cNvPr id="181" name="Google Shape;181;p42"/>
          <p:cNvPicPr preferRelativeResize="0"/>
          <p:nvPr/>
        </p:nvPicPr>
        <p:blipFill rotWithShape="1">
          <a:blip r:embed="rId15">
            <a:alphaModFix/>
          </a:blip>
          <a:srcRect/>
          <a:stretch/>
        </p:blipFill>
        <p:spPr>
          <a:xfrm>
            <a:off x="17178" y="0"/>
            <a:ext cx="420644"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1.png"/><Relationship Id="rId18" Type="http://schemas.openxmlformats.org/officeDocument/2006/relationships/hyperlink" Target="http://www.noaa.gov/oceans-coasts" TargetMode="External"/><Relationship Id="rId3" Type="http://schemas.openxmlformats.org/officeDocument/2006/relationships/image" Target="../media/image5.png"/><Relationship Id="rId21" Type="http://schemas.openxmlformats.org/officeDocument/2006/relationships/image" Target="../media/image15.png"/><Relationship Id="rId7" Type="http://schemas.openxmlformats.org/officeDocument/2006/relationships/image" Target="../media/image9.png"/><Relationship Id="rId12" Type="http://schemas.openxmlformats.org/officeDocument/2006/relationships/hyperlink" Target="http://www.noaa.gov/research" TargetMode="External"/><Relationship Id="rId17" Type="http://schemas.openxmlformats.org/officeDocument/2006/relationships/image" Target="../media/image13.png"/><Relationship Id="rId2" Type="http://schemas.openxmlformats.org/officeDocument/2006/relationships/notesSlide" Target="../notesSlides/notesSlide1.xml"/><Relationship Id="rId16" Type="http://schemas.openxmlformats.org/officeDocument/2006/relationships/hyperlink" Target="http://www.noaa.gov/fisheries" TargetMode="External"/><Relationship Id="rId20" Type="http://schemas.openxmlformats.org/officeDocument/2006/relationships/hyperlink" Target="http://www.noaa.gov/weather" TargetMode="External"/><Relationship Id="rId1" Type="http://schemas.openxmlformats.org/officeDocument/2006/relationships/slideLayout" Target="../slideLayouts/slideLayout1.xml"/><Relationship Id="rId6" Type="http://schemas.openxmlformats.org/officeDocument/2006/relationships/image" Target="../media/image8.jpg"/><Relationship Id="rId11" Type="http://schemas.openxmlformats.org/officeDocument/2006/relationships/image" Target="../media/image10.png"/><Relationship Id="rId5" Type="http://schemas.openxmlformats.org/officeDocument/2006/relationships/image" Target="../media/image7.jpg"/><Relationship Id="rId15" Type="http://schemas.openxmlformats.org/officeDocument/2006/relationships/image" Target="../media/image12.png"/><Relationship Id="rId10" Type="http://schemas.openxmlformats.org/officeDocument/2006/relationships/hyperlink" Target="http://www.noaa.gov/marine-aviation" TargetMode="External"/><Relationship Id="rId19" Type="http://schemas.openxmlformats.org/officeDocument/2006/relationships/image" Target="../media/image14.png"/><Relationship Id="rId4" Type="http://schemas.openxmlformats.org/officeDocument/2006/relationships/image" Target="../media/image6.png"/><Relationship Id="rId9" Type="http://schemas.openxmlformats.org/officeDocument/2006/relationships/image" Target="../media/image3.png"/><Relationship Id="rId14" Type="http://schemas.openxmlformats.org/officeDocument/2006/relationships/hyperlink" Target="http://www.noaa.gov/satellites"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hyperlink" Target="https://content.naic.org/consumer_glossary.htm#E" TargetMode="External"/><Relationship Id="rId2" Type="http://schemas.openxmlformats.org/officeDocument/2006/relationships/image" Target="../media/image40.png"/><Relationship Id="rId1" Type="http://schemas.openxmlformats.org/officeDocument/2006/relationships/slideLayout" Target="../slideLayouts/slideLayout11.xml"/><Relationship Id="rId5" Type="http://schemas.openxmlformats.org/officeDocument/2006/relationships/hyperlink" Target="https://nca2018.globalchange.gov/chapter/2/" TargetMode="External"/><Relationship Id="rId4" Type="http://schemas.openxmlformats.org/officeDocument/2006/relationships/hyperlink" Target="https://www.naic.org/documents/cipr_study_1704_flood_risk.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5.png"/><Relationship Id="rId4" Type="http://schemas.openxmlformats.org/officeDocument/2006/relationships/image" Target="../media/image17.png"/><Relationship Id="rId9" Type="http://schemas.openxmlformats.org/officeDocument/2006/relationships/image" Target="../media/image22.png"/></Relationships>
</file>

<file path=ppt/slides/_rels/slide2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s://www.ncei.noaa.gov/access/billions/risk" TargetMode="External"/><Relationship Id="rId7" Type="http://schemas.openxmlformats.org/officeDocument/2006/relationships/image" Target="../media/image18.jpeg"/><Relationship Id="rId12"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7.png"/><Relationship Id="rId11" Type="http://schemas.openxmlformats.org/officeDocument/2006/relationships/image" Target="../media/image51.png"/><Relationship Id="rId5" Type="http://schemas.openxmlformats.org/officeDocument/2006/relationships/image" Target="../media/image16.jpeg"/><Relationship Id="rId10" Type="http://schemas.openxmlformats.org/officeDocument/2006/relationships/image" Target="../media/image50.png"/><Relationship Id="rId4" Type="http://schemas.openxmlformats.org/officeDocument/2006/relationships/hyperlink" Target="https://www.ncei.noaa.gov/access/billions/state-summary/SECR" TargetMode="External"/><Relationship Id="rId9" Type="http://schemas.openxmlformats.org/officeDocument/2006/relationships/image" Target="../media/image49.png"/></Relationships>
</file>

<file path=ppt/slides/_rels/slide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www.ncei.noaa.gov/access/billions" TargetMode="External"/><Relationship Id="rId7" Type="http://schemas.openxmlformats.org/officeDocument/2006/relationships/image" Target="../media/image5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www.ncei.noaa.gov/billions/mapping"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hyperlink" Target="https://www.ncdc.noaa.gov/billions/" TargetMode="Externa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4.png"/><Relationship Id="rId7" Type="http://schemas.openxmlformats.org/officeDocument/2006/relationships/image" Target="../media/image18.jpeg"/><Relationship Id="rId2" Type="http://schemas.openxmlformats.org/officeDocument/2006/relationships/image" Target="../media/image23.jpeg"/><Relationship Id="rId1" Type="http://schemas.openxmlformats.org/officeDocument/2006/relationships/slideLayout" Target="../slideLayouts/slideLayout11.xml"/><Relationship Id="rId6"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8.jpeg"/><Relationship Id="rId4" Type="http://schemas.microsoft.com/office/2007/relationships/hdphoto" Target="../media/hdphoto1.wdp"/><Relationship Id="rId9" Type="http://schemas.openxmlformats.org/officeDocument/2006/relationships/image" Target="../media/image27.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35" name="Group 34">
            <a:extLst>
              <a:ext uri="{FF2B5EF4-FFF2-40B4-BE49-F238E27FC236}">
                <a16:creationId xmlns:a16="http://schemas.microsoft.com/office/drawing/2014/main" id="{E4EFB886-7697-7F44-8210-02F678ADD626}"/>
              </a:ext>
            </a:extLst>
          </p:cNvPr>
          <p:cNvGrpSpPr/>
          <p:nvPr/>
        </p:nvGrpSpPr>
        <p:grpSpPr>
          <a:xfrm>
            <a:off x="4240949" y="2668473"/>
            <a:ext cx="7938057" cy="1758277"/>
            <a:chOff x="4250786" y="2374647"/>
            <a:chExt cx="7938057" cy="1758277"/>
          </a:xfrm>
        </p:grpSpPr>
        <p:pic>
          <p:nvPicPr>
            <p:cNvPr id="36" name="Picture 35">
              <a:extLst>
                <a:ext uri="{FF2B5EF4-FFF2-40B4-BE49-F238E27FC236}">
                  <a16:creationId xmlns:a16="http://schemas.microsoft.com/office/drawing/2014/main" id="{2F1B3EBA-ABC8-7A42-873C-A7261B5003C2}"/>
                </a:ext>
              </a:extLst>
            </p:cNvPr>
            <p:cNvPicPr>
              <a:picLocks noChangeAspect="1"/>
            </p:cNvPicPr>
            <p:nvPr/>
          </p:nvPicPr>
          <p:blipFill rotWithShape="1">
            <a:blip r:embed="rId3"/>
            <a:srcRect t="1327" b="1284"/>
            <a:stretch/>
          </p:blipFill>
          <p:spPr>
            <a:xfrm>
              <a:off x="6243018" y="2374647"/>
              <a:ext cx="1943634" cy="1758277"/>
            </a:xfrm>
            <a:prstGeom prst="rect">
              <a:avLst/>
            </a:prstGeom>
          </p:spPr>
        </p:pic>
        <p:pic>
          <p:nvPicPr>
            <p:cNvPr id="37" name="Picture 36">
              <a:extLst>
                <a:ext uri="{FF2B5EF4-FFF2-40B4-BE49-F238E27FC236}">
                  <a16:creationId xmlns:a16="http://schemas.microsoft.com/office/drawing/2014/main" id="{EBB75121-BDD5-1847-B91C-E6C8477418D8}"/>
                </a:ext>
              </a:extLst>
            </p:cNvPr>
            <p:cNvPicPr>
              <a:picLocks noChangeAspect="1"/>
            </p:cNvPicPr>
            <p:nvPr/>
          </p:nvPicPr>
          <p:blipFill rotWithShape="1">
            <a:blip r:embed="rId4"/>
            <a:srcRect t="927" b="1755"/>
            <a:stretch/>
          </p:blipFill>
          <p:spPr>
            <a:xfrm>
              <a:off x="4250786" y="2374647"/>
              <a:ext cx="1934880" cy="1750358"/>
            </a:xfrm>
            <a:prstGeom prst="rect">
              <a:avLst/>
            </a:prstGeom>
          </p:spPr>
        </p:pic>
        <p:pic>
          <p:nvPicPr>
            <p:cNvPr id="38" name="Picture 37">
              <a:extLst>
                <a:ext uri="{FF2B5EF4-FFF2-40B4-BE49-F238E27FC236}">
                  <a16:creationId xmlns:a16="http://schemas.microsoft.com/office/drawing/2014/main" id="{20607BE6-74AF-224F-9908-4F02246CE579}"/>
                </a:ext>
              </a:extLst>
            </p:cNvPr>
            <p:cNvPicPr>
              <a:picLocks noChangeAspect="1"/>
            </p:cNvPicPr>
            <p:nvPr/>
          </p:nvPicPr>
          <p:blipFill rotWithShape="1">
            <a:blip r:embed="rId5"/>
            <a:srcRect l="24704" r="12709"/>
            <a:stretch/>
          </p:blipFill>
          <p:spPr>
            <a:xfrm>
              <a:off x="10274399" y="2374647"/>
              <a:ext cx="1914444" cy="1750358"/>
            </a:xfrm>
            <a:prstGeom prst="rect">
              <a:avLst/>
            </a:prstGeom>
          </p:spPr>
        </p:pic>
        <p:pic>
          <p:nvPicPr>
            <p:cNvPr id="39" name="Picture 38">
              <a:extLst>
                <a:ext uri="{FF2B5EF4-FFF2-40B4-BE49-F238E27FC236}">
                  <a16:creationId xmlns:a16="http://schemas.microsoft.com/office/drawing/2014/main" id="{7A7AB504-6713-E045-B404-C879CB6680C5}"/>
                </a:ext>
              </a:extLst>
            </p:cNvPr>
            <p:cNvPicPr>
              <a:picLocks noChangeAspect="1"/>
            </p:cNvPicPr>
            <p:nvPr/>
          </p:nvPicPr>
          <p:blipFill rotWithShape="1">
            <a:blip r:embed="rId6"/>
            <a:srcRect l="41009"/>
            <a:stretch/>
          </p:blipFill>
          <p:spPr>
            <a:xfrm>
              <a:off x="8244004" y="2374647"/>
              <a:ext cx="1973042" cy="1750358"/>
            </a:xfrm>
            <a:prstGeom prst="rect">
              <a:avLst/>
            </a:prstGeom>
          </p:spPr>
        </p:pic>
      </p:grpSp>
      <p:pic>
        <p:nvPicPr>
          <p:cNvPr id="10" name="Picture 9">
            <a:extLst>
              <a:ext uri="{FF2B5EF4-FFF2-40B4-BE49-F238E27FC236}">
                <a16:creationId xmlns:a16="http://schemas.microsoft.com/office/drawing/2014/main" id="{C165428D-905F-BA4D-B78F-6E4612404151}"/>
              </a:ext>
            </a:extLst>
          </p:cNvPr>
          <p:cNvPicPr>
            <a:picLocks noChangeAspect="1"/>
          </p:cNvPicPr>
          <p:nvPr/>
        </p:nvPicPr>
        <p:blipFill>
          <a:blip r:embed="rId7"/>
          <a:stretch>
            <a:fillRect/>
          </a:stretch>
        </p:blipFill>
        <p:spPr>
          <a:xfrm>
            <a:off x="439693" y="938"/>
            <a:ext cx="5711618" cy="6858000"/>
          </a:xfrm>
          <a:prstGeom prst="rect">
            <a:avLst/>
          </a:prstGeom>
        </p:spPr>
      </p:pic>
      <p:pic>
        <p:nvPicPr>
          <p:cNvPr id="252" name="Google Shape;252;p1"/>
          <p:cNvPicPr preferRelativeResize="0"/>
          <p:nvPr/>
        </p:nvPicPr>
        <p:blipFill rotWithShape="1">
          <a:blip r:embed="rId8">
            <a:alphaModFix/>
          </a:blip>
          <a:srcRect/>
          <a:stretch/>
        </p:blipFill>
        <p:spPr>
          <a:xfrm>
            <a:off x="2349536" y="938"/>
            <a:ext cx="2179266" cy="1915769"/>
          </a:xfrm>
          <a:prstGeom prst="rect">
            <a:avLst/>
          </a:prstGeom>
          <a:noFill/>
          <a:ln>
            <a:noFill/>
          </a:ln>
        </p:spPr>
      </p:pic>
      <p:pic>
        <p:nvPicPr>
          <p:cNvPr id="253" name="Google Shape;253;p1"/>
          <p:cNvPicPr preferRelativeResize="0"/>
          <p:nvPr/>
        </p:nvPicPr>
        <p:blipFill rotWithShape="1">
          <a:blip r:embed="rId9">
            <a:alphaModFix/>
          </a:blip>
          <a:srcRect/>
          <a:stretch/>
        </p:blipFill>
        <p:spPr>
          <a:xfrm>
            <a:off x="2958540" y="1194885"/>
            <a:ext cx="1758278" cy="1758278"/>
          </a:xfrm>
          <a:prstGeom prst="rect">
            <a:avLst/>
          </a:prstGeom>
          <a:noFill/>
          <a:ln>
            <a:noFill/>
          </a:ln>
        </p:spPr>
      </p:pic>
      <p:sp>
        <p:nvSpPr>
          <p:cNvPr id="255" name="Google Shape;255;p1"/>
          <p:cNvSpPr txBox="1"/>
          <p:nvPr/>
        </p:nvSpPr>
        <p:spPr>
          <a:xfrm>
            <a:off x="4006353" y="6503011"/>
            <a:ext cx="1762148" cy="30773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dirty="0">
                <a:solidFill>
                  <a:schemeClr val="bg1"/>
                </a:solidFill>
                <a:latin typeface="Calibri" panose="020F0502020204030204" pitchFamily="34" charset="0"/>
                <a:cs typeface="Calibri" panose="020F0502020204030204" pitchFamily="34" charset="0"/>
              </a:rPr>
              <a:t>October </a:t>
            </a:r>
            <a:r>
              <a:rPr lang="en-US" b="0" i="0" u="none" strike="noStrike" cap="none" dirty="0">
                <a:solidFill>
                  <a:schemeClr val="bg1"/>
                </a:solidFill>
                <a:latin typeface="Calibri" panose="020F0502020204030204" pitchFamily="34" charset="0"/>
                <a:cs typeface="Calibri" panose="020F0502020204030204" pitchFamily="34" charset="0"/>
                <a:sym typeface="Arial"/>
              </a:rPr>
              <a:t>2023</a:t>
            </a:r>
            <a:endParaRPr dirty="0">
              <a:solidFill>
                <a:schemeClr val="bg1"/>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6B169CF5-73BF-3D4C-884C-22358C5C8E60}"/>
              </a:ext>
            </a:extLst>
          </p:cNvPr>
          <p:cNvSpPr/>
          <p:nvPr/>
        </p:nvSpPr>
        <p:spPr>
          <a:xfrm>
            <a:off x="6428222" y="5419200"/>
            <a:ext cx="5626236" cy="461665"/>
          </a:xfrm>
          <a:prstGeom prst="rect">
            <a:avLst/>
          </a:prstGeom>
        </p:spPr>
        <p:txBody>
          <a:bodyPr wrap="square">
            <a:spAutoFit/>
          </a:bodyPr>
          <a:lstStyle/>
          <a:p>
            <a:pPr algn="r">
              <a:spcBef>
                <a:spcPts val="400"/>
              </a:spcBef>
            </a:pPr>
            <a:r>
              <a:rPr lang="en-US" sz="2400" b="1" dirty="0">
                <a:solidFill>
                  <a:srgbClr val="094596"/>
                </a:solidFill>
                <a:latin typeface="Calibri" panose="020F0502020204030204" pitchFamily="34" charset="0"/>
                <a:cs typeface="Calibri" panose="020F0502020204030204" pitchFamily="34" charset="0"/>
              </a:rPr>
              <a:t>Adam B. Smith</a:t>
            </a:r>
            <a:r>
              <a:rPr lang="en-US" sz="2400" dirty="0">
                <a:solidFill>
                  <a:srgbClr val="094596"/>
                </a:solidFill>
                <a:latin typeface="Calibri" panose="020F0502020204030204" pitchFamily="34" charset="0"/>
                <a:cs typeface="Calibri" panose="020F0502020204030204" pitchFamily="34" charset="0"/>
              </a:rPr>
              <a:t>, Applied Climatologist</a:t>
            </a:r>
          </a:p>
        </p:txBody>
      </p:sp>
      <p:grpSp>
        <p:nvGrpSpPr>
          <p:cNvPr id="48" name="Google Shape;178;p29">
            <a:extLst>
              <a:ext uri="{FF2B5EF4-FFF2-40B4-BE49-F238E27FC236}">
                <a16:creationId xmlns:a16="http://schemas.microsoft.com/office/drawing/2014/main" id="{03D89B0B-57FB-5246-82BC-E8DD70250B62}"/>
              </a:ext>
            </a:extLst>
          </p:cNvPr>
          <p:cNvGrpSpPr/>
          <p:nvPr/>
        </p:nvGrpSpPr>
        <p:grpSpPr>
          <a:xfrm>
            <a:off x="-30391" y="0"/>
            <a:ext cx="498759" cy="6862506"/>
            <a:chOff x="-15240" y="0"/>
            <a:chExt cx="472440" cy="6858000"/>
          </a:xfrm>
        </p:grpSpPr>
        <p:sp>
          <p:nvSpPr>
            <p:cNvPr id="49" name="Google Shape;179;p29">
              <a:extLst>
                <a:ext uri="{FF2B5EF4-FFF2-40B4-BE49-F238E27FC236}">
                  <a16:creationId xmlns:a16="http://schemas.microsoft.com/office/drawing/2014/main" id="{43B46733-F8C5-0C4F-99BA-89631259A89C}"/>
                </a:ext>
              </a:extLst>
            </p:cNvPr>
            <p:cNvSpPr/>
            <p:nvPr/>
          </p:nvSpPr>
          <p:spPr>
            <a:xfrm>
              <a:off x="10668" y="0"/>
              <a:ext cx="420600" cy="6858000"/>
            </a:xfrm>
            <a:prstGeom prst="rect">
              <a:avLst/>
            </a:prstGeom>
            <a:solidFill>
              <a:srgbClr val="0099D8"/>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50" name="Google Shape;180;p29">
              <a:extLst>
                <a:ext uri="{FF2B5EF4-FFF2-40B4-BE49-F238E27FC236}">
                  <a16:creationId xmlns:a16="http://schemas.microsoft.com/office/drawing/2014/main" id="{BF319786-FB73-7644-B471-F4DD1FC940E0}"/>
                </a:ext>
              </a:extLst>
            </p:cNvPr>
            <p:cNvSpPr/>
            <p:nvPr/>
          </p:nvSpPr>
          <p:spPr>
            <a:xfrm>
              <a:off x="16538" y="3198876"/>
              <a:ext cx="410100" cy="1069800"/>
            </a:xfrm>
            <a:prstGeom prst="rect">
              <a:avLst/>
            </a:prstGeom>
            <a:solidFill>
              <a:srgbClr val="0B4596"/>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pic>
          <p:nvPicPr>
            <p:cNvPr id="51" name="Google Shape;181;p29" descr="C:\Users\jacqui.fenner\Desktop\PTT templates\images\noaa icons\noaa_icons-04.png">
              <a:hlinkClick r:id="rId10"/>
              <a:extLst>
                <a:ext uri="{FF2B5EF4-FFF2-40B4-BE49-F238E27FC236}">
                  <a16:creationId xmlns:a16="http://schemas.microsoft.com/office/drawing/2014/main" id="{C1F0252E-E737-2143-8ACC-2BD166AFF0FA}"/>
                </a:ext>
              </a:extLst>
            </p:cNvPr>
            <p:cNvPicPr preferRelativeResize="0"/>
            <p:nvPr/>
          </p:nvPicPr>
          <p:blipFill rotWithShape="1">
            <a:blip r:embed="rId11">
              <a:alphaModFix/>
            </a:blip>
            <a:srcRect/>
            <a:stretch/>
          </p:blipFill>
          <p:spPr>
            <a:xfrm>
              <a:off x="-15240" y="5714999"/>
              <a:ext cx="472440" cy="324009"/>
            </a:xfrm>
            <a:prstGeom prst="rect">
              <a:avLst/>
            </a:prstGeom>
            <a:noFill/>
            <a:ln>
              <a:noFill/>
            </a:ln>
          </p:spPr>
        </p:pic>
        <p:pic>
          <p:nvPicPr>
            <p:cNvPr id="52" name="Google Shape;182;p29" descr="C:\Users\jacqui.fenner\Desktop\PTT templates\images\noaa icons\noaa_icons-05.png">
              <a:hlinkClick r:id="rId12"/>
              <a:extLst>
                <a:ext uri="{FF2B5EF4-FFF2-40B4-BE49-F238E27FC236}">
                  <a16:creationId xmlns:a16="http://schemas.microsoft.com/office/drawing/2014/main" id="{08CCFB0F-3D8D-904E-A80B-5431B5AC73A3}"/>
                </a:ext>
              </a:extLst>
            </p:cNvPr>
            <p:cNvPicPr preferRelativeResize="0"/>
            <p:nvPr/>
          </p:nvPicPr>
          <p:blipFill rotWithShape="1">
            <a:blip r:embed="rId13">
              <a:alphaModFix/>
            </a:blip>
            <a:srcRect/>
            <a:stretch/>
          </p:blipFill>
          <p:spPr>
            <a:xfrm>
              <a:off x="-15240" y="4648200"/>
              <a:ext cx="472440" cy="324009"/>
            </a:xfrm>
            <a:prstGeom prst="rect">
              <a:avLst/>
            </a:prstGeom>
            <a:noFill/>
            <a:ln>
              <a:noFill/>
            </a:ln>
          </p:spPr>
        </p:pic>
        <p:pic>
          <p:nvPicPr>
            <p:cNvPr id="53" name="Google Shape;183;p29" descr="C:\Users\jacqui.fenner\Desktop\PTT templates\images\noaa icons\noaa_icons-06.png">
              <a:hlinkClick r:id="rId14"/>
              <a:extLst>
                <a:ext uri="{FF2B5EF4-FFF2-40B4-BE49-F238E27FC236}">
                  <a16:creationId xmlns:a16="http://schemas.microsoft.com/office/drawing/2014/main" id="{5AAFE245-C199-1D46-8E4D-B47E278223D4}"/>
                </a:ext>
              </a:extLst>
            </p:cNvPr>
            <p:cNvPicPr preferRelativeResize="0"/>
            <p:nvPr/>
          </p:nvPicPr>
          <p:blipFill rotWithShape="1">
            <a:blip r:embed="rId15">
              <a:alphaModFix/>
            </a:blip>
            <a:srcRect/>
            <a:stretch/>
          </p:blipFill>
          <p:spPr>
            <a:xfrm>
              <a:off x="-15240" y="3581400"/>
              <a:ext cx="472440" cy="324009"/>
            </a:xfrm>
            <a:prstGeom prst="rect">
              <a:avLst/>
            </a:prstGeom>
            <a:noFill/>
            <a:ln>
              <a:noFill/>
            </a:ln>
          </p:spPr>
        </p:pic>
        <p:pic>
          <p:nvPicPr>
            <p:cNvPr id="54" name="Google Shape;184;p29" descr="C:\Users\jacqui.fenner\Desktop\PTT templates\images\noaa icons\noaa_icons-07.png">
              <a:hlinkClick r:id="rId16"/>
              <a:extLst>
                <a:ext uri="{FF2B5EF4-FFF2-40B4-BE49-F238E27FC236}">
                  <a16:creationId xmlns:a16="http://schemas.microsoft.com/office/drawing/2014/main" id="{3FD2F926-52BD-844B-A259-21FDB35BEF91}"/>
                </a:ext>
              </a:extLst>
            </p:cNvPr>
            <p:cNvPicPr preferRelativeResize="0"/>
            <p:nvPr/>
          </p:nvPicPr>
          <p:blipFill rotWithShape="1">
            <a:blip r:embed="rId17">
              <a:alphaModFix/>
            </a:blip>
            <a:srcRect/>
            <a:stretch/>
          </p:blipFill>
          <p:spPr>
            <a:xfrm>
              <a:off x="-15240" y="2514600"/>
              <a:ext cx="472440" cy="324009"/>
            </a:xfrm>
            <a:prstGeom prst="rect">
              <a:avLst/>
            </a:prstGeom>
            <a:noFill/>
            <a:ln>
              <a:noFill/>
            </a:ln>
          </p:spPr>
        </p:pic>
        <p:pic>
          <p:nvPicPr>
            <p:cNvPr id="55" name="Google Shape;185;p29" descr="C:\Users\jacqui.fenner\Desktop\PTT templates\images\noaa icons\noaa_icons-08.png">
              <a:hlinkClick r:id="rId18"/>
              <a:extLst>
                <a:ext uri="{FF2B5EF4-FFF2-40B4-BE49-F238E27FC236}">
                  <a16:creationId xmlns:a16="http://schemas.microsoft.com/office/drawing/2014/main" id="{29A88BBF-FAB0-3844-A661-86F0F9735F14}"/>
                </a:ext>
              </a:extLst>
            </p:cNvPr>
            <p:cNvPicPr preferRelativeResize="0"/>
            <p:nvPr/>
          </p:nvPicPr>
          <p:blipFill rotWithShape="1">
            <a:blip r:embed="rId19">
              <a:alphaModFix/>
            </a:blip>
            <a:srcRect/>
            <a:stretch/>
          </p:blipFill>
          <p:spPr>
            <a:xfrm>
              <a:off x="-15240" y="1447800"/>
              <a:ext cx="472440" cy="324009"/>
            </a:xfrm>
            <a:prstGeom prst="rect">
              <a:avLst/>
            </a:prstGeom>
            <a:noFill/>
            <a:ln>
              <a:noFill/>
            </a:ln>
          </p:spPr>
        </p:pic>
        <p:pic>
          <p:nvPicPr>
            <p:cNvPr id="56" name="Google Shape;186;p29" descr="C:\Users\jacqui.fenner\Desktop\PTT templates\images\noaa icons\noaa_icons-10.png">
              <a:hlinkClick r:id="rId20"/>
              <a:extLst>
                <a:ext uri="{FF2B5EF4-FFF2-40B4-BE49-F238E27FC236}">
                  <a16:creationId xmlns:a16="http://schemas.microsoft.com/office/drawing/2014/main" id="{9CD4E26F-5C1B-5D44-A8B7-98EF5805AB22}"/>
                </a:ext>
              </a:extLst>
            </p:cNvPr>
            <p:cNvPicPr preferRelativeResize="0"/>
            <p:nvPr/>
          </p:nvPicPr>
          <p:blipFill rotWithShape="1">
            <a:blip r:embed="rId21">
              <a:alphaModFix/>
            </a:blip>
            <a:srcRect/>
            <a:stretch/>
          </p:blipFill>
          <p:spPr>
            <a:xfrm>
              <a:off x="-15240" y="381000"/>
              <a:ext cx="472440" cy="324009"/>
            </a:xfrm>
            <a:prstGeom prst="rect">
              <a:avLst/>
            </a:prstGeom>
            <a:noFill/>
            <a:ln>
              <a:noFill/>
            </a:ln>
          </p:spPr>
        </p:pic>
        <p:grpSp>
          <p:nvGrpSpPr>
            <p:cNvPr id="57" name="Google Shape;187;p29">
              <a:extLst>
                <a:ext uri="{FF2B5EF4-FFF2-40B4-BE49-F238E27FC236}">
                  <a16:creationId xmlns:a16="http://schemas.microsoft.com/office/drawing/2014/main" id="{86EC8E03-2509-FD45-B99C-44BC1732EBCC}"/>
                </a:ext>
              </a:extLst>
            </p:cNvPr>
            <p:cNvGrpSpPr/>
            <p:nvPr/>
          </p:nvGrpSpPr>
          <p:grpSpPr>
            <a:xfrm>
              <a:off x="15148" y="0"/>
              <a:ext cx="420600" cy="6858000"/>
              <a:chOff x="15148" y="0"/>
              <a:chExt cx="420600" cy="6858000"/>
            </a:xfrm>
          </p:grpSpPr>
          <p:grpSp>
            <p:nvGrpSpPr>
              <p:cNvPr id="58" name="Google Shape;188;p29">
                <a:extLst>
                  <a:ext uri="{FF2B5EF4-FFF2-40B4-BE49-F238E27FC236}">
                    <a16:creationId xmlns:a16="http://schemas.microsoft.com/office/drawing/2014/main" id="{4062E78F-E0C2-7F44-BC7A-FA8BC36A6882}"/>
                  </a:ext>
                </a:extLst>
              </p:cNvPr>
              <p:cNvGrpSpPr/>
              <p:nvPr/>
            </p:nvGrpSpPr>
            <p:grpSpPr>
              <a:xfrm>
                <a:off x="15148" y="1066800"/>
                <a:ext cx="420600" cy="5334000"/>
                <a:chOff x="15148" y="1066800"/>
                <a:chExt cx="420600" cy="5334000"/>
              </a:xfrm>
            </p:grpSpPr>
            <p:cxnSp>
              <p:nvCxnSpPr>
                <p:cNvPr id="60" name="Google Shape;189;p29">
                  <a:extLst>
                    <a:ext uri="{FF2B5EF4-FFF2-40B4-BE49-F238E27FC236}">
                      <a16:creationId xmlns:a16="http://schemas.microsoft.com/office/drawing/2014/main" id="{BE9E4B8B-9BFC-0E40-BAEF-8471ABF8FF59}"/>
                    </a:ext>
                  </a:extLst>
                </p:cNvPr>
                <p:cNvCxnSpPr/>
                <p:nvPr/>
              </p:nvCxnSpPr>
              <p:spPr>
                <a:xfrm>
                  <a:off x="15148" y="4267200"/>
                  <a:ext cx="420600" cy="0"/>
                </a:xfrm>
                <a:prstGeom prst="straightConnector1">
                  <a:avLst/>
                </a:prstGeom>
                <a:noFill/>
                <a:ln w="9525" cap="flat" cmpd="sng">
                  <a:solidFill>
                    <a:srgbClr val="FFFFFF">
                      <a:alpha val="40000"/>
                    </a:srgbClr>
                  </a:solidFill>
                  <a:prstDash val="solid"/>
                  <a:round/>
                  <a:headEnd type="none" w="sm" len="sm"/>
                  <a:tailEnd type="none" w="sm" len="sm"/>
                </a:ln>
              </p:spPr>
            </p:cxnSp>
            <p:cxnSp>
              <p:nvCxnSpPr>
                <p:cNvPr id="61" name="Google Shape;190;p29">
                  <a:extLst>
                    <a:ext uri="{FF2B5EF4-FFF2-40B4-BE49-F238E27FC236}">
                      <a16:creationId xmlns:a16="http://schemas.microsoft.com/office/drawing/2014/main" id="{2FC0D4AD-DC5A-4347-B677-FF4509064530}"/>
                    </a:ext>
                  </a:extLst>
                </p:cNvPr>
                <p:cNvCxnSpPr/>
                <p:nvPr/>
              </p:nvCxnSpPr>
              <p:spPr>
                <a:xfrm>
                  <a:off x="15148" y="3200400"/>
                  <a:ext cx="420600" cy="0"/>
                </a:xfrm>
                <a:prstGeom prst="straightConnector1">
                  <a:avLst/>
                </a:prstGeom>
                <a:noFill/>
                <a:ln w="9525" cap="flat" cmpd="sng">
                  <a:solidFill>
                    <a:srgbClr val="FFFFFF">
                      <a:alpha val="40000"/>
                    </a:srgbClr>
                  </a:solidFill>
                  <a:prstDash val="solid"/>
                  <a:round/>
                  <a:headEnd type="none" w="sm" len="sm"/>
                  <a:tailEnd type="none" w="sm" len="sm"/>
                </a:ln>
              </p:spPr>
            </p:cxnSp>
            <p:cxnSp>
              <p:nvCxnSpPr>
                <p:cNvPr id="62" name="Google Shape;191;p29">
                  <a:extLst>
                    <a:ext uri="{FF2B5EF4-FFF2-40B4-BE49-F238E27FC236}">
                      <a16:creationId xmlns:a16="http://schemas.microsoft.com/office/drawing/2014/main" id="{CF113846-ED44-AD47-A283-FB7D49BE4529}"/>
                    </a:ext>
                  </a:extLst>
                </p:cNvPr>
                <p:cNvCxnSpPr/>
                <p:nvPr/>
              </p:nvCxnSpPr>
              <p:spPr>
                <a:xfrm>
                  <a:off x="15148" y="2133600"/>
                  <a:ext cx="420600" cy="0"/>
                </a:xfrm>
                <a:prstGeom prst="straightConnector1">
                  <a:avLst/>
                </a:prstGeom>
                <a:noFill/>
                <a:ln w="9525" cap="flat" cmpd="sng">
                  <a:solidFill>
                    <a:srgbClr val="FFFFFF">
                      <a:alpha val="40000"/>
                    </a:srgbClr>
                  </a:solidFill>
                  <a:prstDash val="solid"/>
                  <a:round/>
                  <a:headEnd type="none" w="sm" len="sm"/>
                  <a:tailEnd type="none" w="sm" len="sm"/>
                </a:ln>
              </p:spPr>
            </p:cxnSp>
            <p:cxnSp>
              <p:nvCxnSpPr>
                <p:cNvPr id="63" name="Google Shape;192;p29">
                  <a:extLst>
                    <a:ext uri="{FF2B5EF4-FFF2-40B4-BE49-F238E27FC236}">
                      <a16:creationId xmlns:a16="http://schemas.microsoft.com/office/drawing/2014/main" id="{8738C179-F00F-174E-A0D8-1B742AF4C2A3}"/>
                    </a:ext>
                  </a:extLst>
                </p:cNvPr>
                <p:cNvCxnSpPr/>
                <p:nvPr/>
              </p:nvCxnSpPr>
              <p:spPr>
                <a:xfrm>
                  <a:off x="15148" y="5334000"/>
                  <a:ext cx="420600" cy="0"/>
                </a:xfrm>
                <a:prstGeom prst="straightConnector1">
                  <a:avLst/>
                </a:prstGeom>
                <a:noFill/>
                <a:ln w="9525" cap="flat" cmpd="sng">
                  <a:solidFill>
                    <a:srgbClr val="FFFFFF">
                      <a:alpha val="40000"/>
                    </a:srgbClr>
                  </a:solidFill>
                  <a:prstDash val="solid"/>
                  <a:round/>
                  <a:headEnd type="none" w="sm" len="sm"/>
                  <a:tailEnd type="none" w="sm" len="sm"/>
                </a:ln>
              </p:spPr>
            </p:cxnSp>
            <p:cxnSp>
              <p:nvCxnSpPr>
                <p:cNvPr id="64" name="Google Shape;193;p29">
                  <a:extLst>
                    <a:ext uri="{FF2B5EF4-FFF2-40B4-BE49-F238E27FC236}">
                      <a16:creationId xmlns:a16="http://schemas.microsoft.com/office/drawing/2014/main" id="{3F62DDA2-31C9-B246-BA07-D4190DE94186}"/>
                    </a:ext>
                  </a:extLst>
                </p:cNvPr>
                <p:cNvCxnSpPr/>
                <p:nvPr/>
              </p:nvCxnSpPr>
              <p:spPr>
                <a:xfrm>
                  <a:off x="15148" y="1066800"/>
                  <a:ext cx="420600" cy="0"/>
                </a:xfrm>
                <a:prstGeom prst="straightConnector1">
                  <a:avLst/>
                </a:prstGeom>
                <a:noFill/>
                <a:ln w="9525" cap="flat" cmpd="sng">
                  <a:solidFill>
                    <a:srgbClr val="FFFFFF">
                      <a:alpha val="40000"/>
                    </a:srgbClr>
                  </a:solidFill>
                  <a:prstDash val="solid"/>
                  <a:round/>
                  <a:headEnd type="none" w="sm" len="sm"/>
                  <a:tailEnd type="none" w="sm" len="sm"/>
                </a:ln>
              </p:spPr>
            </p:cxnSp>
            <p:cxnSp>
              <p:nvCxnSpPr>
                <p:cNvPr id="65" name="Google Shape;194;p29">
                  <a:extLst>
                    <a:ext uri="{FF2B5EF4-FFF2-40B4-BE49-F238E27FC236}">
                      <a16:creationId xmlns:a16="http://schemas.microsoft.com/office/drawing/2014/main" id="{033A509C-8029-A847-9909-AFB5C8E36E6B}"/>
                    </a:ext>
                  </a:extLst>
                </p:cNvPr>
                <p:cNvCxnSpPr/>
                <p:nvPr/>
              </p:nvCxnSpPr>
              <p:spPr>
                <a:xfrm>
                  <a:off x="15148" y="6400800"/>
                  <a:ext cx="420600" cy="0"/>
                </a:xfrm>
                <a:prstGeom prst="straightConnector1">
                  <a:avLst/>
                </a:prstGeom>
                <a:noFill/>
                <a:ln w="9525" cap="flat" cmpd="sng">
                  <a:solidFill>
                    <a:srgbClr val="FFFFFF">
                      <a:alpha val="40000"/>
                    </a:srgbClr>
                  </a:solidFill>
                  <a:prstDash val="solid"/>
                  <a:round/>
                  <a:headEnd type="none" w="sm" len="sm"/>
                  <a:tailEnd type="none" w="sm" len="sm"/>
                </a:ln>
              </p:spPr>
            </p:cxnSp>
          </p:grpSp>
          <p:cxnSp>
            <p:nvCxnSpPr>
              <p:cNvPr id="59" name="Google Shape;195;p29">
                <a:extLst>
                  <a:ext uri="{FF2B5EF4-FFF2-40B4-BE49-F238E27FC236}">
                    <a16:creationId xmlns:a16="http://schemas.microsoft.com/office/drawing/2014/main" id="{66EF34D0-628D-BF47-91E3-9B6BE7DCEBC8}"/>
                  </a:ext>
                </a:extLst>
              </p:cNvPr>
              <p:cNvCxnSpPr/>
              <p:nvPr/>
            </p:nvCxnSpPr>
            <p:spPr>
              <a:xfrm>
                <a:off x="431292" y="0"/>
                <a:ext cx="0" cy="6858000"/>
              </a:xfrm>
              <a:prstGeom prst="straightConnector1">
                <a:avLst/>
              </a:prstGeom>
              <a:noFill/>
              <a:ln w="9525" cap="flat" cmpd="sng">
                <a:solidFill>
                  <a:srgbClr val="FFFFFF">
                    <a:alpha val="40000"/>
                  </a:srgbClr>
                </a:solidFill>
                <a:prstDash val="solid"/>
                <a:round/>
                <a:headEnd type="none" w="sm" len="sm"/>
                <a:tailEnd type="none" w="sm" len="sm"/>
              </a:ln>
            </p:spPr>
          </p:cxnSp>
        </p:grpSp>
      </p:grpSp>
      <p:sp>
        <p:nvSpPr>
          <p:cNvPr id="6" name="Rectangle 5">
            <a:extLst>
              <a:ext uri="{FF2B5EF4-FFF2-40B4-BE49-F238E27FC236}">
                <a16:creationId xmlns:a16="http://schemas.microsoft.com/office/drawing/2014/main" id="{BFFC62EC-BF34-BC41-AA7C-D02026F9781C}"/>
              </a:ext>
            </a:extLst>
          </p:cNvPr>
          <p:cNvSpPr/>
          <p:nvPr/>
        </p:nvSpPr>
        <p:spPr>
          <a:xfrm>
            <a:off x="4243117" y="266800"/>
            <a:ext cx="8028579" cy="1200329"/>
          </a:xfrm>
          <a:prstGeom prst="rect">
            <a:avLst/>
          </a:prstGeom>
        </p:spPr>
        <p:txBody>
          <a:bodyPr wrap="square">
            <a:spAutoFit/>
          </a:bodyPr>
          <a:lstStyle/>
          <a:p>
            <a:pPr lvl="0" algn="ctr">
              <a:spcBef>
                <a:spcPts val="600"/>
              </a:spcBef>
            </a:pPr>
            <a:r>
              <a:rPr lang="en-US" sz="3600" b="1" dirty="0">
                <a:solidFill>
                  <a:srgbClr val="094596"/>
                </a:solidFill>
                <a:latin typeface="Calibri" panose="020F0502020204030204" pitchFamily="34" charset="0"/>
                <a:cs typeface="Calibri" panose="020F0502020204030204" pitchFamily="34" charset="0"/>
              </a:rPr>
              <a:t>U.S. Billion-dollar Weather and Climate Disasters Analysis and Tools</a:t>
            </a:r>
          </a:p>
        </p:txBody>
      </p:sp>
      <p:sp>
        <p:nvSpPr>
          <p:cNvPr id="2" name="Rectangle 1">
            <a:extLst>
              <a:ext uri="{FF2B5EF4-FFF2-40B4-BE49-F238E27FC236}">
                <a16:creationId xmlns:a16="http://schemas.microsoft.com/office/drawing/2014/main" id="{629D969F-CA38-CA44-86A6-4B814562FD33}"/>
              </a:ext>
            </a:extLst>
          </p:cNvPr>
          <p:cNvSpPr/>
          <p:nvPr/>
        </p:nvSpPr>
        <p:spPr>
          <a:xfrm>
            <a:off x="4832128" y="1537716"/>
            <a:ext cx="6850556" cy="830997"/>
          </a:xfrm>
          <a:prstGeom prst="rect">
            <a:avLst/>
          </a:prstGeom>
        </p:spPr>
        <p:txBody>
          <a:bodyPr wrap="square">
            <a:spAutoFit/>
          </a:bodyPr>
          <a:lstStyle/>
          <a:p>
            <a:pPr lvl="0" algn="ctr">
              <a:spcBef>
                <a:spcPts val="300"/>
              </a:spcBef>
            </a:pPr>
            <a:r>
              <a:rPr lang="en-US" sz="2400" dirty="0">
                <a:solidFill>
                  <a:srgbClr val="0094ED"/>
                </a:solidFill>
                <a:latin typeface="Calibri" panose="020F0502020204030204" pitchFamily="34" charset="0"/>
                <a:cs typeface="Calibri" panose="020F0502020204030204" pitchFamily="34" charset="0"/>
              </a:rPr>
              <a:t>Better understanding disaster costs, hazard risk and resilience over space and time</a:t>
            </a:r>
          </a:p>
        </p:txBody>
      </p:sp>
      <p:sp>
        <p:nvSpPr>
          <p:cNvPr id="7" name="Rectangle 6">
            <a:extLst>
              <a:ext uri="{FF2B5EF4-FFF2-40B4-BE49-F238E27FC236}">
                <a16:creationId xmlns:a16="http://schemas.microsoft.com/office/drawing/2014/main" id="{A422E512-4724-6442-874D-EADF18E73235}"/>
              </a:ext>
            </a:extLst>
          </p:cNvPr>
          <p:cNvSpPr/>
          <p:nvPr/>
        </p:nvSpPr>
        <p:spPr>
          <a:xfrm>
            <a:off x="5958458" y="5981614"/>
            <a:ext cx="6096000" cy="684803"/>
          </a:xfrm>
          <a:prstGeom prst="rect">
            <a:avLst/>
          </a:prstGeom>
        </p:spPr>
        <p:txBody>
          <a:bodyPr>
            <a:spAutoFit/>
          </a:bodyPr>
          <a:lstStyle/>
          <a:p>
            <a:pPr algn="r">
              <a:spcBef>
                <a:spcPts val="400"/>
              </a:spcBef>
            </a:pPr>
            <a:r>
              <a:rPr lang="en-US" sz="1800" dirty="0">
                <a:solidFill>
                  <a:srgbClr val="094596"/>
                </a:solidFill>
                <a:latin typeface="Calibri" panose="020F0502020204030204" pitchFamily="34" charset="0"/>
                <a:cs typeface="Calibri" panose="020F0502020204030204" pitchFamily="34" charset="0"/>
              </a:rPr>
              <a:t>NOAA National Centers for Environmental Information (NCEI)</a:t>
            </a:r>
          </a:p>
          <a:p>
            <a:pPr algn="r">
              <a:spcBef>
                <a:spcPts val="300"/>
              </a:spcBef>
            </a:pPr>
            <a:r>
              <a:rPr lang="en-US" sz="1800" dirty="0">
                <a:solidFill>
                  <a:srgbClr val="094596"/>
                </a:solidFill>
                <a:latin typeface="Calibri" panose="020F0502020204030204" pitchFamily="34" charset="0"/>
                <a:cs typeface="Calibri" panose="020F0502020204030204" pitchFamily="34" charset="0"/>
              </a:rPr>
              <a:t>Climate Science and Services Division</a:t>
            </a:r>
          </a:p>
        </p:txBody>
      </p:sp>
    </p:spTree>
    <p:extLst>
      <p:ext uri="{BB962C8B-B14F-4D97-AF65-F5344CB8AC3E}">
        <p14:creationId xmlns:p14="http://schemas.microsoft.com/office/powerpoint/2010/main" val="1877064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69533" y="916218"/>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97AE316-AC8E-3D4B-8BE5-084B7F2B2E69}"/>
              </a:ext>
            </a:extLst>
          </p:cNvPr>
          <p:cNvSpPr/>
          <p:nvPr/>
        </p:nvSpPr>
        <p:spPr>
          <a:xfrm>
            <a:off x="8431856" y="1322937"/>
            <a:ext cx="3831174" cy="4878259"/>
          </a:xfrm>
          <a:prstGeom prst="rect">
            <a:avLst/>
          </a:prstGeom>
        </p:spPr>
        <p:txBody>
          <a:bodyPr wrap="square">
            <a:spAutoFit/>
          </a:bodyPr>
          <a:lstStyle/>
          <a:p>
            <a:pPr marL="285750" indent="-285750">
              <a:buFont typeface="Arial" panose="020B0604020202020204" pitchFamily="34" charset="0"/>
              <a:buChar char="•"/>
            </a:pPr>
            <a:r>
              <a:rPr lang="en-US" sz="1800" dirty="0">
                <a:solidFill>
                  <a:schemeClr val="tx1"/>
                </a:solidFill>
                <a:ea typeface="Arial Narrow"/>
                <a:cs typeface="Calibri" panose="020F0502020204030204" pitchFamily="34" charset="0"/>
                <a:sym typeface="Arial Narrow"/>
              </a:rPr>
              <a:t>Reflects the </a:t>
            </a:r>
            <a:r>
              <a:rPr lang="en-US" sz="1800" b="1" dirty="0">
                <a:solidFill>
                  <a:schemeClr val="tx1"/>
                </a:solidFill>
                <a:ea typeface="Arial Narrow"/>
                <a:cs typeface="Calibri" panose="020F0502020204030204" pitchFamily="34" charset="0"/>
                <a:sym typeface="Arial Narrow"/>
              </a:rPr>
              <a:t>severity, vulnerability and exposure </a:t>
            </a:r>
            <a:r>
              <a:rPr lang="en-US" sz="1800" dirty="0">
                <a:solidFill>
                  <a:schemeClr val="tx1"/>
                </a:solidFill>
                <a:ea typeface="Arial Narrow"/>
                <a:cs typeface="Calibri" panose="020F0502020204030204" pitchFamily="34" charset="0"/>
                <a:sym typeface="Arial Narrow"/>
              </a:rPr>
              <a:t>of weather and climate events impacting different regions</a:t>
            </a:r>
          </a:p>
          <a:p>
            <a:endParaRPr lang="en-US" sz="1800" b="1" dirty="0">
              <a:latin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sz="1800" dirty="0">
                <a:latin typeface="Calibri" panose="020F0502020204030204" pitchFamily="34" charset="0"/>
                <a:cs typeface="Calibri" panose="020F0502020204030204" pitchFamily="34" charset="0"/>
              </a:rPr>
              <a:t>The</a:t>
            </a:r>
            <a:r>
              <a:rPr lang="en-US" sz="1800" b="1" dirty="0">
                <a:latin typeface="Calibri" panose="020F0502020204030204" pitchFamily="34" charset="0"/>
                <a:cs typeface="Calibri" panose="020F0502020204030204" pitchFamily="34" charset="0"/>
              </a:rPr>
              <a:t> top 3 most impacted states:</a:t>
            </a:r>
          </a:p>
          <a:p>
            <a:pPr lvl="2"/>
            <a:r>
              <a:rPr lang="en-US" sz="1800" dirty="0">
                <a:latin typeface="Calibri" panose="020F0502020204030204" pitchFamily="34" charset="0"/>
                <a:cs typeface="Calibri" panose="020F0502020204030204" pitchFamily="34" charset="0"/>
              </a:rPr>
              <a:t>              </a:t>
            </a:r>
            <a:r>
              <a:rPr lang="en-US" sz="1800" b="1" dirty="0">
                <a:latin typeface="Calibri" panose="020F0502020204030204" pitchFamily="34" charset="0"/>
                <a:cs typeface="Calibri" panose="020F0502020204030204" pitchFamily="34" charset="0"/>
              </a:rPr>
              <a:t>Texas</a:t>
            </a:r>
            <a:r>
              <a:rPr lang="en-US" sz="1800" dirty="0">
                <a:latin typeface="Calibri" panose="020F0502020204030204" pitchFamily="34" charset="0"/>
                <a:cs typeface="Calibri" panose="020F0502020204030204" pitchFamily="34" charset="0"/>
              </a:rPr>
              <a:t>        ($395 billion)</a:t>
            </a:r>
          </a:p>
          <a:p>
            <a:r>
              <a:rPr lang="en-US" sz="1800" b="1" dirty="0">
                <a:latin typeface="Calibri" panose="020F0502020204030204" pitchFamily="34" charset="0"/>
                <a:cs typeface="Calibri" panose="020F0502020204030204" pitchFamily="34" charset="0"/>
              </a:rPr>
              <a:t>              Florida</a:t>
            </a:r>
            <a:r>
              <a:rPr lang="en-US" sz="1800" dirty="0">
                <a:latin typeface="Calibri" panose="020F0502020204030204" pitchFamily="34" charset="0"/>
                <a:cs typeface="Calibri" panose="020F0502020204030204" pitchFamily="34" charset="0"/>
              </a:rPr>
              <a:t>      ($383 billion)</a:t>
            </a:r>
          </a:p>
          <a:p>
            <a:r>
              <a:rPr lang="en-US" sz="1800" b="1" dirty="0">
                <a:latin typeface="Calibri" panose="020F0502020204030204" pitchFamily="34" charset="0"/>
                <a:cs typeface="Calibri" panose="020F0502020204030204" pitchFamily="34" charset="0"/>
              </a:rPr>
              <a:t>              Louisiana</a:t>
            </a:r>
            <a:r>
              <a:rPr lang="en-US" sz="1800" dirty="0">
                <a:latin typeface="Calibri" panose="020F0502020204030204" pitchFamily="34" charset="0"/>
                <a:cs typeface="Calibri" panose="020F0502020204030204" pitchFamily="34" charset="0"/>
              </a:rPr>
              <a:t> ($302 billion)</a:t>
            </a:r>
          </a:p>
          <a:p>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500" dirty="0"/>
              <a:t>The </a:t>
            </a:r>
            <a:r>
              <a:rPr lang="en-US" sz="1500" b="1" u="sng" dirty="0"/>
              <a:t>relative costs are more acute in Louisiana</a:t>
            </a:r>
            <a:r>
              <a:rPr lang="en-US" sz="1500" dirty="0"/>
              <a:t>, as its population and economic size is much smaller than Texas or Florida.</a:t>
            </a:r>
          </a:p>
          <a:p>
            <a:endParaRPr lang="en-US" sz="1500" dirty="0"/>
          </a:p>
          <a:p>
            <a:pPr marL="285750" indent="-285750">
              <a:buFont typeface="Arial" panose="020B0604020202020204" pitchFamily="34" charset="0"/>
              <a:buChar char="•"/>
            </a:pPr>
            <a:r>
              <a:rPr lang="en-US" sz="1500" dirty="0"/>
              <a:t>Louisiana also has a high frequency of disaster events, which can leads to compounding, cascading socioeconomic impacts.</a:t>
            </a:r>
            <a:endParaRPr lang="en-US" sz="1500" dirty="0">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182DCB2F-C414-49CC-BAF4-AB85CC7515F4}"/>
              </a:ext>
            </a:extLst>
          </p:cNvPr>
          <p:cNvSpPr txBox="1">
            <a:spLocks/>
          </p:cNvSpPr>
          <p:nvPr/>
        </p:nvSpPr>
        <p:spPr>
          <a:xfrm>
            <a:off x="1621078" y="310405"/>
            <a:ext cx="10399789" cy="46791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70C0"/>
              </a:buClr>
              <a:buSzPts val="4000"/>
              <a:buFont typeface="Calibri"/>
              <a:buNone/>
              <a:defRPr sz="3200" b="0" i="0" u="none" strike="noStrike" cap="none">
                <a:solidFill>
                  <a:srgbClr val="030076"/>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400" dirty="0">
                <a:solidFill>
                  <a:schemeClr val="tx1"/>
                </a:solidFill>
              </a:rPr>
              <a:t>From 1980–2023, the U.S. </a:t>
            </a:r>
            <a:r>
              <a:rPr lang="en-US" sz="2400" b="1" dirty="0">
                <a:solidFill>
                  <a:schemeClr val="tx1"/>
                </a:solidFill>
              </a:rPr>
              <a:t>South, Central</a:t>
            </a:r>
            <a:r>
              <a:rPr lang="en-US" sz="2400" dirty="0">
                <a:solidFill>
                  <a:schemeClr val="tx1"/>
                </a:solidFill>
              </a:rPr>
              <a:t> and </a:t>
            </a:r>
            <a:r>
              <a:rPr lang="en-US" sz="2400" b="1" dirty="0">
                <a:solidFill>
                  <a:schemeClr val="tx1"/>
                </a:solidFill>
              </a:rPr>
              <a:t>Southeast</a:t>
            </a:r>
            <a:r>
              <a:rPr lang="en-US" sz="2400" dirty="0">
                <a:solidFill>
                  <a:schemeClr val="tx1"/>
                </a:solidFill>
              </a:rPr>
              <a:t> regions experienced a </a:t>
            </a:r>
            <a:r>
              <a:rPr lang="en-US" sz="2400" u="sng" dirty="0">
                <a:solidFill>
                  <a:schemeClr val="tx1"/>
                </a:solidFill>
              </a:rPr>
              <a:t>higher cost</a:t>
            </a:r>
            <a:r>
              <a:rPr lang="en-US" sz="2400" dirty="0">
                <a:solidFill>
                  <a:schemeClr val="tx1"/>
                </a:solidFill>
              </a:rPr>
              <a:t> from billion-dollar disaster events. CA, NY, NJ, PR and V.I. as well.</a:t>
            </a:r>
          </a:p>
        </p:txBody>
      </p:sp>
      <p:pic>
        <p:nvPicPr>
          <p:cNvPr id="2" name="Picture 1">
            <a:extLst>
              <a:ext uri="{FF2B5EF4-FFF2-40B4-BE49-F238E27FC236}">
                <a16:creationId xmlns:a16="http://schemas.microsoft.com/office/drawing/2014/main" id="{ED4489B6-1AC5-49D2-805D-B18624EADC23}"/>
              </a:ext>
            </a:extLst>
          </p:cNvPr>
          <p:cNvPicPr>
            <a:picLocks noChangeAspect="1"/>
          </p:cNvPicPr>
          <p:nvPr/>
        </p:nvPicPr>
        <p:blipFill>
          <a:blip r:embed="rId2"/>
          <a:stretch>
            <a:fillRect/>
          </a:stretch>
        </p:blipFill>
        <p:spPr>
          <a:xfrm>
            <a:off x="5869" y="933176"/>
            <a:ext cx="8425987" cy="5894343"/>
          </a:xfrm>
          <a:prstGeom prst="rect">
            <a:avLst/>
          </a:prstGeom>
        </p:spPr>
      </p:pic>
    </p:spTree>
    <p:extLst>
      <p:ext uri="{BB962C8B-B14F-4D97-AF65-F5344CB8AC3E}">
        <p14:creationId xmlns:p14="http://schemas.microsoft.com/office/powerpoint/2010/main" val="51170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34768" y="896448"/>
            <a:ext cx="12226767"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182DCB2F-C414-49CC-BAF4-AB85CC7515F4}"/>
              </a:ext>
            </a:extLst>
          </p:cNvPr>
          <p:cNvSpPr txBox="1">
            <a:spLocks/>
          </p:cNvSpPr>
          <p:nvPr/>
        </p:nvSpPr>
        <p:spPr>
          <a:xfrm>
            <a:off x="1722678" y="360999"/>
            <a:ext cx="10399789" cy="46791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70C0"/>
              </a:buClr>
              <a:buSzPts val="4000"/>
              <a:buFont typeface="Calibri"/>
              <a:buNone/>
              <a:defRPr sz="3200" b="0" i="0" u="none" strike="noStrike" cap="none">
                <a:solidFill>
                  <a:srgbClr val="030076"/>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400" dirty="0"/>
              <a:t>The </a:t>
            </a:r>
            <a:r>
              <a:rPr lang="en-US" sz="2400" b="1" u="sng" dirty="0"/>
              <a:t>2021</a:t>
            </a:r>
            <a:r>
              <a:rPr lang="en-US" sz="2400" b="1" dirty="0"/>
              <a:t> disaster costs </a:t>
            </a:r>
            <a:r>
              <a:rPr lang="en-US" sz="2400" dirty="0"/>
              <a:t>for each state as a </a:t>
            </a:r>
            <a:r>
              <a:rPr lang="en-US" sz="2400" b="1" dirty="0"/>
              <a:t>% of that state's 2021 GDP </a:t>
            </a:r>
            <a:r>
              <a:rPr lang="en-US" sz="2400" dirty="0"/>
              <a:t>(economic output)… clear impact from billion-dollar disaster events.</a:t>
            </a:r>
            <a:endParaRPr lang="en-US" sz="2400" dirty="0">
              <a:solidFill>
                <a:schemeClr val="tx1"/>
              </a:solidFill>
            </a:endParaRPr>
          </a:p>
        </p:txBody>
      </p:sp>
      <p:grpSp>
        <p:nvGrpSpPr>
          <p:cNvPr id="4" name="Group 3">
            <a:extLst>
              <a:ext uri="{FF2B5EF4-FFF2-40B4-BE49-F238E27FC236}">
                <a16:creationId xmlns:a16="http://schemas.microsoft.com/office/drawing/2014/main" id="{654571A6-29BC-4883-80A3-E680C2BEC03E}"/>
              </a:ext>
            </a:extLst>
          </p:cNvPr>
          <p:cNvGrpSpPr>
            <a:grpSpLocks noChangeAspect="1"/>
          </p:cNvGrpSpPr>
          <p:nvPr/>
        </p:nvGrpSpPr>
        <p:grpSpPr>
          <a:xfrm>
            <a:off x="106016" y="921673"/>
            <a:ext cx="8336502" cy="5943600"/>
            <a:chOff x="281107" y="916656"/>
            <a:chExt cx="8261311" cy="5889992"/>
          </a:xfrm>
        </p:grpSpPr>
        <p:pic>
          <p:nvPicPr>
            <p:cNvPr id="2" name="Picture 1">
              <a:extLst>
                <a:ext uri="{FF2B5EF4-FFF2-40B4-BE49-F238E27FC236}">
                  <a16:creationId xmlns:a16="http://schemas.microsoft.com/office/drawing/2014/main" id="{6574451C-AEC6-4CB5-9F20-5CA9D0710F16}"/>
                </a:ext>
              </a:extLst>
            </p:cNvPr>
            <p:cNvPicPr>
              <a:picLocks noChangeAspect="1"/>
            </p:cNvPicPr>
            <p:nvPr/>
          </p:nvPicPr>
          <p:blipFill>
            <a:blip r:embed="rId3"/>
            <a:stretch>
              <a:fillRect/>
            </a:stretch>
          </p:blipFill>
          <p:spPr>
            <a:xfrm>
              <a:off x="281107" y="916656"/>
              <a:ext cx="8261311" cy="5024688"/>
            </a:xfrm>
            <a:prstGeom prst="rect">
              <a:avLst/>
            </a:prstGeom>
            <a:ln>
              <a:solidFill>
                <a:schemeClr val="tx1"/>
              </a:solidFill>
            </a:ln>
          </p:spPr>
        </p:pic>
        <p:pic>
          <p:nvPicPr>
            <p:cNvPr id="3" name="Picture 2">
              <a:extLst>
                <a:ext uri="{FF2B5EF4-FFF2-40B4-BE49-F238E27FC236}">
                  <a16:creationId xmlns:a16="http://schemas.microsoft.com/office/drawing/2014/main" id="{7307E11D-F7FE-4186-A841-7E4DE62DEA1A}"/>
                </a:ext>
              </a:extLst>
            </p:cNvPr>
            <p:cNvPicPr>
              <a:picLocks noChangeAspect="1"/>
            </p:cNvPicPr>
            <p:nvPr/>
          </p:nvPicPr>
          <p:blipFill>
            <a:blip r:embed="rId4"/>
            <a:stretch>
              <a:fillRect/>
            </a:stretch>
          </p:blipFill>
          <p:spPr>
            <a:xfrm>
              <a:off x="281107" y="5939022"/>
              <a:ext cx="8261311" cy="867626"/>
            </a:xfrm>
            <a:prstGeom prst="rect">
              <a:avLst/>
            </a:prstGeom>
            <a:ln>
              <a:solidFill>
                <a:schemeClr val="tx1"/>
              </a:solidFill>
            </a:ln>
          </p:spPr>
        </p:pic>
      </p:grpSp>
      <p:sp>
        <p:nvSpPr>
          <p:cNvPr id="9" name="Rectangle 8">
            <a:extLst>
              <a:ext uri="{FF2B5EF4-FFF2-40B4-BE49-F238E27FC236}">
                <a16:creationId xmlns:a16="http://schemas.microsoft.com/office/drawing/2014/main" id="{880F3CCF-6BE9-4DB2-9853-E2B382E95ECA}"/>
              </a:ext>
            </a:extLst>
          </p:cNvPr>
          <p:cNvSpPr/>
          <p:nvPr/>
        </p:nvSpPr>
        <p:spPr>
          <a:xfrm>
            <a:off x="8577583" y="1193828"/>
            <a:ext cx="3623192" cy="4308872"/>
          </a:xfrm>
          <a:prstGeom prst="rect">
            <a:avLst/>
          </a:prstGeom>
        </p:spPr>
        <p:txBody>
          <a:bodyPr wrap="square">
            <a:spAutoFit/>
          </a:bodyPr>
          <a:lstStyle/>
          <a:p>
            <a:pPr marL="342900" indent="-342900">
              <a:buFont typeface="Arial" panose="020B0604020202020204" pitchFamily="34" charset="0"/>
              <a:buChar char="•"/>
            </a:pPr>
            <a:r>
              <a:rPr lang="en-US" sz="2200" dirty="0">
                <a:solidFill>
                  <a:schemeClr val="tx1"/>
                </a:solidFill>
                <a:sym typeface="Arial Narrow"/>
              </a:rPr>
              <a:t>Compound hazards and cascading impacts slow down recovery and increase the cost</a:t>
            </a:r>
          </a:p>
          <a:p>
            <a:pPr marL="342900" indent="-342900">
              <a:buFont typeface="Arial" panose="020B0604020202020204" pitchFamily="34" charset="0"/>
              <a:buChar char="•"/>
            </a:pPr>
            <a:endParaRPr lang="en-US" sz="2200" dirty="0">
              <a:solidFill>
                <a:schemeClr val="tx1"/>
              </a:solidFill>
              <a:sym typeface="Arial Narrow"/>
            </a:endParaRPr>
          </a:p>
          <a:p>
            <a:pPr marL="342900" indent="-342900">
              <a:buFont typeface="Arial" panose="020B0604020202020204" pitchFamily="34" charset="0"/>
              <a:buChar char="•"/>
            </a:pPr>
            <a:r>
              <a:rPr lang="en-US" altLang="en-US" sz="1900" dirty="0">
                <a:solidFill>
                  <a:srgbClr val="222222"/>
                </a:solidFill>
                <a:latin typeface="Arial" panose="020B0604020202020204" pitchFamily="34" charset="0"/>
                <a:cs typeface="Arial" panose="020B0604020202020204" pitchFamily="34" charset="0"/>
              </a:rPr>
              <a:t>Disasters can have strong effects on economic growth (GDP) post-disaster.</a:t>
            </a:r>
          </a:p>
          <a:p>
            <a:pPr marL="342900" indent="-342900">
              <a:buFont typeface="Arial" panose="020B0604020202020204" pitchFamily="34" charset="0"/>
              <a:buChar char="•"/>
            </a:pPr>
            <a:endParaRPr lang="en-US" altLang="en-US" sz="2000" dirty="0">
              <a:solidFill>
                <a:srgbClr val="222222"/>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200" dirty="0">
              <a:solidFill>
                <a:schemeClr val="tx1"/>
              </a:solidFill>
              <a:sym typeface="Arial Narrow"/>
            </a:endParaRPr>
          </a:p>
          <a:p>
            <a:pPr marL="342900" indent="-342900">
              <a:buFont typeface="Arial" panose="020B0604020202020204" pitchFamily="34" charset="0"/>
              <a:buChar char="•"/>
            </a:pPr>
            <a:endParaRPr lang="en-US" sz="2200" dirty="0">
              <a:solidFill>
                <a:schemeClr val="tx1"/>
              </a:solidFill>
              <a:sym typeface="Arial Narrow"/>
            </a:endParaRPr>
          </a:p>
          <a:p>
            <a:pPr marL="342900" indent="-342900">
              <a:buFont typeface="Arial" panose="020B0604020202020204" pitchFamily="34" charset="0"/>
              <a:buChar char="•"/>
            </a:pPr>
            <a:endParaRPr lang="en-US" sz="2200" dirty="0"/>
          </a:p>
          <a:p>
            <a:r>
              <a:rPr lang="en-US" sz="2100" dirty="0">
                <a:solidFill>
                  <a:schemeClr val="tx1"/>
                </a:solidFill>
                <a:ea typeface="Arial Narrow"/>
                <a:cs typeface="Calibri" panose="020F0502020204030204" pitchFamily="34" charset="0"/>
                <a:sym typeface="Arial Narrow"/>
              </a:rPr>
              <a:t> </a:t>
            </a:r>
          </a:p>
        </p:txBody>
      </p:sp>
    </p:spTree>
    <p:extLst>
      <p:ext uri="{BB962C8B-B14F-4D97-AF65-F5344CB8AC3E}">
        <p14:creationId xmlns:p14="http://schemas.microsoft.com/office/powerpoint/2010/main" val="2770917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34768" y="896448"/>
            <a:ext cx="12226767"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97AE316-AC8E-3D4B-8BE5-084B7F2B2E69}"/>
              </a:ext>
            </a:extLst>
          </p:cNvPr>
          <p:cNvSpPr/>
          <p:nvPr/>
        </p:nvSpPr>
        <p:spPr>
          <a:xfrm>
            <a:off x="8577583" y="1193828"/>
            <a:ext cx="3623192" cy="3662541"/>
          </a:xfrm>
          <a:prstGeom prst="rect">
            <a:avLst/>
          </a:prstGeom>
        </p:spPr>
        <p:txBody>
          <a:bodyPr wrap="square">
            <a:spAutoFit/>
          </a:bodyPr>
          <a:lstStyle/>
          <a:p>
            <a:pPr marL="342900" indent="-342900">
              <a:buFont typeface="Arial" panose="020B0604020202020204" pitchFamily="34" charset="0"/>
              <a:buChar char="•"/>
            </a:pPr>
            <a:r>
              <a:rPr lang="en-US" sz="2200" dirty="0">
                <a:solidFill>
                  <a:schemeClr val="tx1"/>
                </a:solidFill>
                <a:sym typeface="Arial Narrow"/>
              </a:rPr>
              <a:t>Compound hazards and cascading impacts slow down recovery and increase the cost</a:t>
            </a:r>
          </a:p>
          <a:p>
            <a:pPr marL="342900" indent="-342900">
              <a:buFont typeface="Arial" panose="020B0604020202020204" pitchFamily="34" charset="0"/>
              <a:buChar char="•"/>
            </a:pPr>
            <a:endParaRPr lang="en-US" sz="2200" dirty="0">
              <a:solidFill>
                <a:schemeClr val="tx1"/>
              </a:solidFill>
              <a:sym typeface="Arial Narrow"/>
            </a:endParaRPr>
          </a:p>
          <a:p>
            <a:pPr marL="342900" indent="-342900">
              <a:buFont typeface="Arial" panose="020B0604020202020204" pitchFamily="34" charset="0"/>
              <a:buChar char="•"/>
            </a:pPr>
            <a:r>
              <a:rPr lang="en-US" altLang="en-US" sz="1900" dirty="0">
                <a:solidFill>
                  <a:srgbClr val="222222"/>
                </a:solidFill>
                <a:latin typeface="Arial" panose="020B0604020202020204" pitchFamily="34" charset="0"/>
                <a:cs typeface="Arial" panose="020B0604020202020204" pitchFamily="34" charset="0"/>
              </a:rPr>
              <a:t>Disasters can have strong effects on economic growth (GDP) post-disaster. </a:t>
            </a:r>
            <a:endParaRPr lang="en-US" sz="2200" dirty="0">
              <a:solidFill>
                <a:schemeClr val="tx1"/>
              </a:solidFill>
              <a:sym typeface="Arial Narrow"/>
            </a:endParaRPr>
          </a:p>
          <a:p>
            <a:pPr marL="342900" indent="-342900">
              <a:buFont typeface="Arial" panose="020B0604020202020204" pitchFamily="34" charset="0"/>
              <a:buChar char="•"/>
            </a:pPr>
            <a:endParaRPr lang="en-US" sz="2200" dirty="0">
              <a:solidFill>
                <a:schemeClr val="tx1"/>
              </a:solidFill>
              <a:sym typeface="Arial Narrow"/>
            </a:endParaRPr>
          </a:p>
          <a:p>
            <a:pPr marL="342900" indent="-342900">
              <a:buFont typeface="Arial" panose="020B0604020202020204" pitchFamily="34" charset="0"/>
              <a:buChar char="•"/>
            </a:pPr>
            <a:endParaRPr lang="en-US" sz="2200" dirty="0"/>
          </a:p>
          <a:p>
            <a:r>
              <a:rPr lang="en-US" sz="2100" dirty="0">
                <a:solidFill>
                  <a:schemeClr val="tx1"/>
                </a:solidFill>
                <a:ea typeface="Arial Narrow"/>
                <a:cs typeface="Calibri" panose="020F0502020204030204" pitchFamily="34" charset="0"/>
                <a:sym typeface="Arial Narrow"/>
              </a:rPr>
              <a:t> </a:t>
            </a:r>
          </a:p>
        </p:txBody>
      </p:sp>
      <p:sp>
        <p:nvSpPr>
          <p:cNvPr id="8" name="Title 1">
            <a:extLst>
              <a:ext uri="{FF2B5EF4-FFF2-40B4-BE49-F238E27FC236}">
                <a16:creationId xmlns:a16="http://schemas.microsoft.com/office/drawing/2014/main" id="{182DCB2F-C414-49CC-BAF4-AB85CC7515F4}"/>
              </a:ext>
            </a:extLst>
          </p:cNvPr>
          <p:cNvSpPr txBox="1">
            <a:spLocks/>
          </p:cNvSpPr>
          <p:nvPr/>
        </p:nvSpPr>
        <p:spPr>
          <a:xfrm>
            <a:off x="1722678" y="360999"/>
            <a:ext cx="10399789" cy="46791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70C0"/>
              </a:buClr>
              <a:buSzPts val="4000"/>
              <a:buFont typeface="Calibri"/>
              <a:buNone/>
              <a:defRPr sz="3200" b="0" i="0" u="none" strike="noStrike" cap="none">
                <a:solidFill>
                  <a:srgbClr val="030076"/>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400" dirty="0"/>
              <a:t>The </a:t>
            </a:r>
            <a:r>
              <a:rPr lang="en-US" sz="2400" b="1" u="sng" dirty="0"/>
              <a:t>2020</a:t>
            </a:r>
            <a:r>
              <a:rPr lang="en-US" sz="2400" b="1" dirty="0"/>
              <a:t> disaster costs </a:t>
            </a:r>
            <a:r>
              <a:rPr lang="en-US" sz="2400" dirty="0"/>
              <a:t>for each state as a </a:t>
            </a:r>
            <a:r>
              <a:rPr lang="en-US" sz="2400" b="1" dirty="0"/>
              <a:t>% of that state's 2020 GDP </a:t>
            </a:r>
            <a:r>
              <a:rPr lang="en-US" sz="2400" dirty="0"/>
              <a:t>(economic output)… clear impact from billion-dollar disaster events.</a:t>
            </a:r>
            <a:endParaRPr lang="en-US" sz="2400" dirty="0">
              <a:solidFill>
                <a:schemeClr val="tx1"/>
              </a:solidFill>
            </a:endParaRPr>
          </a:p>
        </p:txBody>
      </p:sp>
      <p:grpSp>
        <p:nvGrpSpPr>
          <p:cNvPr id="4" name="Group 3">
            <a:extLst>
              <a:ext uri="{FF2B5EF4-FFF2-40B4-BE49-F238E27FC236}">
                <a16:creationId xmlns:a16="http://schemas.microsoft.com/office/drawing/2014/main" id="{B56D24BB-6C64-4299-AA4B-C5F0A4896AB0}"/>
              </a:ext>
            </a:extLst>
          </p:cNvPr>
          <p:cNvGrpSpPr/>
          <p:nvPr/>
        </p:nvGrpSpPr>
        <p:grpSpPr>
          <a:xfrm>
            <a:off x="110447" y="922531"/>
            <a:ext cx="8347913" cy="5985095"/>
            <a:chOff x="-43544" y="761092"/>
            <a:chExt cx="8347913" cy="5985095"/>
          </a:xfrm>
        </p:grpSpPr>
        <p:pic>
          <p:nvPicPr>
            <p:cNvPr id="2" name="Picture 1">
              <a:extLst>
                <a:ext uri="{FF2B5EF4-FFF2-40B4-BE49-F238E27FC236}">
                  <a16:creationId xmlns:a16="http://schemas.microsoft.com/office/drawing/2014/main" id="{55734841-FF2B-4D41-9582-72F17B2DB637}"/>
                </a:ext>
              </a:extLst>
            </p:cNvPr>
            <p:cNvPicPr>
              <a:picLocks noChangeAspect="1"/>
            </p:cNvPicPr>
            <p:nvPr/>
          </p:nvPicPr>
          <p:blipFill>
            <a:blip r:embed="rId2"/>
            <a:stretch>
              <a:fillRect/>
            </a:stretch>
          </p:blipFill>
          <p:spPr>
            <a:xfrm>
              <a:off x="-34768" y="761092"/>
              <a:ext cx="8339137" cy="5102486"/>
            </a:xfrm>
            <a:prstGeom prst="rect">
              <a:avLst/>
            </a:prstGeom>
            <a:ln>
              <a:solidFill>
                <a:schemeClr val="tx1"/>
              </a:solidFill>
            </a:ln>
          </p:spPr>
        </p:pic>
        <p:pic>
          <p:nvPicPr>
            <p:cNvPr id="3" name="Picture 2">
              <a:extLst>
                <a:ext uri="{FF2B5EF4-FFF2-40B4-BE49-F238E27FC236}">
                  <a16:creationId xmlns:a16="http://schemas.microsoft.com/office/drawing/2014/main" id="{34B584DD-4916-4980-AC80-CA8393654900}"/>
                </a:ext>
              </a:extLst>
            </p:cNvPr>
            <p:cNvPicPr>
              <a:picLocks noChangeAspect="1"/>
            </p:cNvPicPr>
            <p:nvPr/>
          </p:nvPicPr>
          <p:blipFill>
            <a:blip r:embed="rId3"/>
            <a:stretch>
              <a:fillRect/>
            </a:stretch>
          </p:blipFill>
          <p:spPr>
            <a:xfrm>
              <a:off x="-43544" y="5863578"/>
              <a:ext cx="8347913" cy="882609"/>
            </a:xfrm>
            <a:prstGeom prst="rect">
              <a:avLst/>
            </a:prstGeom>
            <a:ln>
              <a:solidFill>
                <a:schemeClr val="tx1"/>
              </a:solidFill>
            </a:ln>
          </p:spPr>
        </p:pic>
      </p:grpSp>
    </p:spTree>
    <p:extLst>
      <p:ext uri="{BB962C8B-B14F-4D97-AF65-F5344CB8AC3E}">
        <p14:creationId xmlns:p14="http://schemas.microsoft.com/office/powerpoint/2010/main" val="3219786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0" y="846820"/>
            <a:ext cx="12192000" cy="6011179"/>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1624405" y="-114299"/>
            <a:ext cx="10399789" cy="846820"/>
          </a:xfrm>
        </p:spPr>
        <p:txBody>
          <a:bodyPr anchor="b">
            <a:noAutofit/>
          </a:bodyPr>
          <a:lstStyle/>
          <a:p>
            <a:pPr fontAlgn="base">
              <a:lnSpc>
                <a:spcPct val="100000"/>
              </a:lnSpc>
              <a:spcBef>
                <a:spcPct val="0"/>
              </a:spcBef>
              <a:spcAft>
                <a:spcPct val="0"/>
              </a:spcAft>
            </a:pPr>
            <a:br>
              <a:rPr lang="en-US" sz="2200" kern="1200" dirty="0">
                <a:solidFill>
                  <a:srgbClr val="1F497D"/>
                </a:solidFill>
                <a:latin typeface="Arial" charset="0"/>
                <a:ea typeface="+mn-ea"/>
                <a:cs typeface="Arial" charset="0"/>
              </a:rPr>
            </a:br>
            <a:br>
              <a:rPr lang="en-US" sz="2200" kern="1200" dirty="0">
                <a:solidFill>
                  <a:srgbClr val="1F497D"/>
                </a:solidFill>
                <a:latin typeface="Arial" charset="0"/>
                <a:ea typeface="+mn-ea"/>
                <a:cs typeface="Arial" charset="0"/>
              </a:rPr>
            </a:br>
            <a:r>
              <a:rPr lang="en-US" sz="2200" dirty="0">
                <a:solidFill>
                  <a:schemeClr val="tx1"/>
                </a:solidFill>
              </a:rPr>
              <a:t>From Jan</a:t>
            </a:r>
            <a:r>
              <a:rPr lang="en-US" sz="2200" b="1" dirty="0">
                <a:solidFill>
                  <a:schemeClr val="tx1"/>
                </a:solidFill>
              </a:rPr>
              <a:t>1980-</a:t>
            </a:r>
            <a:r>
              <a:rPr lang="en-US" sz="2200" dirty="0">
                <a:solidFill>
                  <a:schemeClr val="tx1"/>
                </a:solidFill>
              </a:rPr>
              <a:t>Aug</a:t>
            </a:r>
            <a:r>
              <a:rPr lang="en-US" sz="2200" b="1" dirty="0">
                <a:solidFill>
                  <a:schemeClr val="tx1"/>
                </a:solidFill>
              </a:rPr>
              <a:t>2023</a:t>
            </a:r>
            <a:r>
              <a:rPr lang="en-US" sz="2200" dirty="0">
                <a:solidFill>
                  <a:schemeClr val="tx1"/>
                </a:solidFill>
              </a:rPr>
              <a:t>, the U.S. has experienced </a:t>
            </a:r>
            <a:r>
              <a:rPr lang="en-US" sz="2200" b="1" dirty="0">
                <a:solidFill>
                  <a:schemeClr val="tx1"/>
                </a:solidFill>
              </a:rPr>
              <a:t>371</a:t>
            </a:r>
            <a:r>
              <a:rPr lang="en-US" sz="2200" dirty="0">
                <a:solidFill>
                  <a:schemeClr val="tx1"/>
                </a:solidFill>
              </a:rPr>
              <a:t> distinct billion-dollar weather &amp; climate events - each causing at least $1 billion in direct losses</a:t>
            </a:r>
            <a:endParaRPr lang="en-US" sz="2200" dirty="0">
              <a:solidFill>
                <a:schemeClr val="tx1"/>
              </a:solidFill>
              <a:latin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B97AE316-AC8E-3D4B-8BE5-084B7F2B2E69}"/>
              </a:ext>
            </a:extLst>
          </p:cNvPr>
          <p:cNvSpPr/>
          <p:nvPr/>
        </p:nvSpPr>
        <p:spPr>
          <a:xfrm>
            <a:off x="304821" y="815057"/>
            <a:ext cx="11877910" cy="369332"/>
          </a:xfrm>
          <a:prstGeom prst="rect">
            <a:avLst/>
          </a:prstGeom>
        </p:spPr>
        <p:txBody>
          <a:bodyPr wrap="square">
            <a:spAutoFit/>
          </a:bodyPr>
          <a:lstStyle/>
          <a:p>
            <a:pPr marL="0" indent="0" algn="ctr">
              <a:buNone/>
            </a:pPr>
            <a:r>
              <a:rPr lang="en-US" sz="1800" dirty="0">
                <a:solidFill>
                  <a:schemeClr val="accent5">
                    <a:lumMod val="50000"/>
                  </a:schemeClr>
                </a:solidFill>
              </a:rPr>
              <a:t>-  </a:t>
            </a:r>
            <a:r>
              <a:rPr lang="en-US" sz="1800" b="1" u="sng" dirty="0">
                <a:solidFill>
                  <a:schemeClr val="tx1"/>
                </a:solidFill>
              </a:rPr>
              <a:t>Total, direct losses</a:t>
            </a:r>
            <a:r>
              <a:rPr lang="en-US" sz="1800" b="1" dirty="0">
                <a:solidFill>
                  <a:schemeClr val="tx1"/>
                </a:solidFill>
              </a:rPr>
              <a:t> </a:t>
            </a:r>
            <a:r>
              <a:rPr lang="en-US" sz="1800" dirty="0">
                <a:solidFill>
                  <a:schemeClr val="accent5">
                    <a:lumMod val="50000"/>
                  </a:schemeClr>
                </a:solidFill>
              </a:rPr>
              <a:t>from these </a:t>
            </a:r>
            <a:r>
              <a:rPr lang="en-US" sz="1800" b="1" dirty="0">
                <a:solidFill>
                  <a:schemeClr val="tx1"/>
                </a:solidFill>
              </a:rPr>
              <a:t>371 events </a:t>
            </a:r>
            <a:r>
              <a:rPr lang="en-US" sz="1800" dirty="0">
                <a:solidFill>
                  <a:schemeClr val="accent5">
                    <a:lumMod val="50000"/>
                  </a:schemeClr>
                </a:solidFill>
              </a:rPr>
              <a:t>exceeds </a:t>
            </a:r>
            <a:r>
              <a:rPr lang="en-US" sz="1800" b="1" dirty="0">
                <a:solidFill>
                  <a:schemeClr val="tx1"/>
                </a:solidFill>
              </a:rPr>
              <a:t>$2.615 trillion </a:t>
            </a:r>
            <a:r>
              <a:rPr lang="en-US" sz="1800" dirty="0">
                <a:solidFill>
                  <a:schemeClr val="accent5">
                    <a:lumMod val="50000"/>
                  </a:schemeClr>
                </a:solidFill>
              </a:rPr>
              <a:t>(CPI-adjusted, 2023) </a:t>
            </a:r>
          </a:p>
        </p:txBody>
      </p:sp>
      <p:pic>
        <p:nvPicPr>
          <p:cNvPr id="4" name="Picture 3">
            <a:extLst>
              <a:ext uri="{FF2B5EF4-FFF2-40B4-BE49-F238E27FC236}">
                <a16:creationId xmlns:a16="http://schemas.microsoft.com/office/drawing/2014/main" id="{DBAFE9C6-B766-43E4-86C0-19FE0C624016}"/>
              </a:ext>
            </a:extLst>
          </p:cNvPr>
          <p:cNvPicPr>
            <a:picLocks noChangeAspect="1"/>
          </p:cNvPicPr>
          <p:nvPr/>
        </p:nvPicPr>
        <p:blipFill>
          <a:blip r:embed="rId2"/>
          <a:stretch>
            <a:fillRect/>
          </a:stretch>
        </p:blipFill>
        <p:spPr>
          <a:xfrm>
            <a:off x="70167" y="6266867"/>
            <a:ext cx="10641724" cy="548640"/>
          </a:xfrm>
          <a:prstGeom prst="rect">
            <a:avLst/>
          </a:prstGeom>
        </p:spPr>
      </p:pic>
      <p:pic>
        <p:nvPicPr>
          <p:cNvPr id="10" name="Picture 9">
            <a:extLst>
              <a:ext uri="{FF2B5EF4-FFF2-40B4-BE49-F238E27FC236}">
                <a16:creationId xmlns:a16="http://schemas.microsoft.com/office/drawing/2014/main" id="{423462D5-5202-484E-B5F3-9D36F272AFAD}"/>
              </a:ext>
            </a:extLst>
          </p:cNvPr>
          <p:cNvPicPr>
            <a:picLocks noChangeAspect="1"/>
          </p:cNvPicPr>
          <p:nvPr/>
        </p:nvPicPr>
        <p:blipFill>
          <a:blip r:embed="rId3"/>
          <a:stretch>
            <a:fillRect/>
          </a:stretch>
        </p:blipFill>
        <p:spPr>
          <a:xfrm>
            <a:off x="0" y="1174229"/>
            <a:ext cx="12192000" cy="4914049"/>
          </a:xfrm>
          <a:prstGeom prst="rect">
            <a:avLst/>
          </a:prstGeom>
        </p:spPr>
      </p:pic>
      <p:sp>
        <p:nvSpPr>
          <p:cNvPr id="9" name="Donut 25">
            <a:extLst>
              <a:ext uri="{FF2B5EF4-FFF2-40B4-BE49-F238E27FC236}">
                <a16:creationId xmlns:a16="http://schemas.microsoft.com/office/drawing/2014/main" id="{27C90937-AD92-4590-AA0E-0B263BB2C504}"/>
              </a:ext>
            </a:extLst>
          </p:cNvPr>
          <p:cNvSpPr/>
          <p:nvPr/>
        </p:nvSpPr>
        <p:spPr>
          <a:xfrm>
            <a:off x="5386769" y="4103498"/>
            <a:ext cx="953164" cy="33240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3" name="Donut 25">
            <a:extLst>
              <a:ext uri="{FF2B5EF4-FFF2-40B4-BE49-F238E27FC236}">
                <a16:creationId xmlns:a16="http://schemas.microsoft.com/office/drawing/2014/main" id="{0229AD89-7CCB-4EBD-9B9A-24D2C57586B9}"/>
              </a:ext>
            </a:extLst>
          </p:cNvPr>
          <p:cNvSpPr/>
          <p:nvPr/>
        </p:nvSpPr>
        <p:spPr>
          <a:xfrm>
            <a:off x="5551968" y="1923520"/>
            <a:ext cx="763194" cy="33240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4" name="Donut 25">
            <a:extLst>
              <a:ext uri="{FF2B5EF4-FFF2-40B4-BE49-F238E27FC236}">
                <a16:creationId xmlns:a16="http://schemas.microsoft.com/office/drawing/2014/main" id="{ADDB3429-BB48-4F36-8994-C8F56E9974A0}"/>
              </a:ext>
            </a:extLst>
          </p:cNvPr>
          <p:cNvSpPr/>
          <p:nvPr/>
        </p:nvSpPr>
        <p:spPr>
          <a:xfrm>
            <a:off x="8461204" y="1923520"/>
            <a:ext cx="726024" cy="33240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5" name="Donut 25">
            <a:extLst>
              <a:ext uri="{FF2B5EF4-FFF2-40B4-BE49-F238E27FC236}">
                <a16:creationId xmlns:a16="http://schemas.microsoft.com/office/drawing/2014/main" id="{DD62BA7F-C474-4542-A041-3DD8996400D2}"/>
              </a:ext>
            </a:extLst>
          </p:cNvPr>
          <p:cNvSpPr/>
          <p:nvPr/>
        </p:nvSpPr>
        <p:spPr>
          <a:xfrm>
            <a:off x="8436861" y="4100966"/>
            <a:ext cx="710845" cy="33240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6" name="Donut 25">
            <a:extLst>
              <a:ext uri="{FF2B5EF4-FFF2-40B4-BE49-F238E27FC236}">
                <a16:creationId xmlns:a16="http://schemas.microsoft.com/office/drawing/2014/main" id="{F1CBD12E-9E06-41BE-B4B3-6DF2132F79C0}"/>
              </a:ext>
            </a:extLst>
          </p:cNvPr>
          <p:cNvSpPr/>
          <p:nvPr/>
        </p:nvSpPr>
        <p:spPr>
          <a:xfrm>
            <a:off x="10304623" y="1923520"/>
            <a:ext cx="726024" cy="33240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7" name="Donut 25">
            <a:extLst>
              <a:ext uri="{FF2B5EF4-FFF2-40B4-BE49-F238E27FC236}">
                <a16:creationId xmlns:a16="http://schemas.microsoft.com/office/drawing/2014/main" id="{80BD50CE-91AF-4E80-9170-C99BB587065C}"/>
              </a:ext>
            </a:extLst>
          </p:cNvPr>
          <p:cNvSpPr/>
          <p:nvPr/>
        </p:nvSpPr>
        <p:spPr>
          <a:xfrm>
            <a:off x="10366824" y="4111125"/>
            <a:ext cx="710845" cy="33240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cxnSp>
        <p:nvCxnSpPr>
          <p:cNvPr id="8" name="Straight Connector 7">
            <a:extLst>
              <a:ext uri="{FF2B5EF4-FFF2-40B4-BE49-F238E27FC236}">
                <a16:creationId xmlns:a16="http://schemas.microsoft.com/office/drawing/2014/main" id="{9B602827-E49F-406C-9606-7487F8C65DFB}"/>
              </a:ext>
            </a:extLst>
          </p:cNvPr>
          <p:cNvCxnSpPr>
            <a:cxnSpLocks/>
          </p:cNvCxnSpPr>
          <p:nvPr/>
        </p:nvCxnSpPr>
        <p:spPr>
          <a:xfrm>
            <a:off x="5597688" y="3879487"/>
            <a:ext cx="708044"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631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34767" y="846822"/>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03F164C-34D3-464B-9AF0-E11C8A36ADB1}"/>
              </a:ext>
            </a:extLst>
          </p:cNvPr>
          <p:cNvPicPr>
            <a:picLocks noChangeAspect="1"/>
          </p:cNvPicPr>
          <p:nvPr/>
        </p:nvPicPr>
        <p:blipFill>
          <a:blip r:embed="rId2"/>
          <a:stretch>
            <a:fillRect/>
          </a:stretch>
        </p:blipFill>
        <p:spPr>
          <a:xfrm>
            <a:off x="0" y="938692"/>
            <a:ext cx="12192000" cy="4902899"/>
          </a:xfrm>
          <a:prstGeom prst="rect">
            <a:avLst/>
          </a:prstGeom>
        </p:spPr>
      </p:pic>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1655486" y="50459"/>
            <a:ext cx="10399789" cy="497759"/>
          </a:xfrm>
        </p:spPr>
        <p:txBody>
          <a:bodyPr anchor="b">
            <a:noAutofit/>
          </a:bodyPr>
          <a:lstStyle/>
          <a:p>
            <a:pPr lvl="0" fontAlgn="base">
              <a:lnSpc>
                <a:spcPct val="100000"/>
              </a:lnSpc>
              <a:spcBef>
                <a:spcPct val="0"/>
              </a:spcBef>
              <a:spcAft>
                <a:spcPct val="0"/>
              </a:spcAft>
            </a:pPr>
            <a:r>
              <a:rPr lang="en-US" sz="2800" b="1" dirty="0">
                <a:solidFill>
                  <a:schemeClr val="tx1"/>
                </a:solidFill>
              </a:rPr>
              <a:t>Comparison of U.S. Billion-dollar disaster stats over time</a:t>
            </a:r>
            <a:endParaRPr lang="en-US" sz="2000" b="1" dirty="0">
              <a:solidFill>
                <a:schemeClr val="tx1"/>
              </a:solidFill>
              <a:latin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B97AE316-AC8E-3D4B-8BE5-084B7F2B2E69}"/>
              </a:ext>
            </a:extLst>
          </p:cNvPr>
          <p:cNvSpPr/>
          <p:nvPr/>
        </p:nvSpPr>
        <p:spPr>
          <a:xfrm>
            <a:off x="177365" y="5921099"/>
            <a:ext cx="11877910" cy="830997"/>
          </a:xfrm>
          <a:prstGeom prst="rect">
            <a:avLst/>
          </a:prstGeom>
        </p:spPr>
        <p:txBody>
          <a:bodyPr wrap="square">
            <a:spAutoFit/>
          </a:bodyPr>
          <a:lstStyle/>
          <a:p>
            <a:pPr marL="0" indent="0">
              <a:buNone/>
            </a:pPr>
            <a:r>
              <a:rPr lang="en-US" sz="1600" dirty="0">
                <a:solidFill>
                  <a:schemeClr val="tx1"/>
                </a:solidFill>
                <a:latin typeface="Calibri" panose="020F0502020204030204" pitchFamily="34" charset="0"/>
                <a:cs typeface="Calibri" panose="020F0502020204030204" pitchFamily="34" charset="0"/>
              </a:rPr>
              <a:t>The </a:t>
            </a:r>
            <a:r>
              <a:rPr lang="en-US" sz="1600" b="1" dirty="0">
                <a:solidFill>
                  <a:schemeClr val="tx1"/>
                </a:solidFill>
                <a:latin typeface="Calibri" panose="020F0502020204030204" pitchFamily="34" charset="0"/>
                <a:cs typeface="Calibri" panose="020F0502020204030204" pitchFamily="34" charset="0"/>
              </a:rPr>
              <a:t>number and cost of disasters are increasing over time </a:t>
            </a:r>
            <a:r>
              <a:rPr lang="en-US" sz="1600" dirty="0">
                <a:solidFill>
                  <a:schemeClr val="tx1"/>
                </a:solidFill>
                <a:latin typeface="Calibri" panose="020F0502020204030204" pitchFamily="34" charset="0"/>
                <a:cs typeface="Calibri" panose="020F0502020204030204" pitchFamily="34" charset="0"/>
              </a:rPr>
              <a:t>due to a </a:t>
            </a:r>
            <a:r>
              <a:rPr lang="en-US" sz="1600" b="1" dirty="0">
                <a:solidFill>
                  <a:schemeClr val="tx1"/>
                </a:solidFill>
                <a:latin typeface="Calibri" panose="020F0502020204030204" pitchFamily="34" charset="0"/>
                <a:cs typeface="Calibri" panose="020F0502020204030204" pitchFamily="34" charset="0"/>
              </a:rPr>
              <a:t>combination of </a:t>
            </a:r>
            <a:r>
              <a:rPr lang="en-US" sz="1600" dirty="0">
                <a:solidFill>
                  <a:schemeClr val="tx1"/>
                </a:solidFill>
                <a:latin typeface="Calibri" panose="020F0502020204030204" pitchFamily="34" charset="0"/>
                <a:cs typeface="Calibri" panose="020F0502020204030204" pitchFamily="34" charset="0"/>
              </a:rPr>
              <a:t>increased </a:t>
            </a:r>
            <a:r>
              <a:rPr lang="en-US" sz="1600" dirty="0">
                <a:solidFill>
                  <a:schemeClr val="tx1"/>
                </a:solidFill>
                <a:latin typeface="Calibri" panose="020F0502020204030204" pitchFamily="34" charset="0"/>
                <a:cs typeface="Calibri" panose="020F0502020204030204" pitchFamily="34" charset="0"/>
                <a:hlinkClick r:id="rId3"/>
              </a:rPr>
              <a:t>exposure</a:t>
            </a:r>
            <a:r>
              <a:rPr lang="en-US" sz="1600" dirty="0">
                <a:solidFill>
                  <a:schemeClr val="tx1"/>
                </a:solidFill>
                <a:latin typeface="Calibri" panose="020F0502020204030204" pitchFamily="34" charset="0"/>
                <a:cs typeface="Calibri" panose="020F0502020204030204" pitchFamily="34" charset="0"/>
              </a:rPr>
              <a:t> (i.e., values at risk of possible loss), </a:t>
            </a:r>
            <a:r>
              <a:rPr lang="en-US" sz="1600" dirty="0">
                <a:solidFill>
                  <a:schemeClr val="tx1"/>
                </a:solidFill>
                <a:latin typeface="Calibri" panose="020F0502020204030204" pitchFamily="34" charset="0"/>
                <a:cs typeface="Calibri" panose="020F0502020204030204" pitchFamily="34" charset="0"/>
                <a:hlinkClick r:id="rId4"/>
              </a:rPr>
              <a:t>vulnerability</a:t>
            </a:r>
            <a:r>
              <a:rPr lang="en-US" sz="1600" dirty="0">
                <a:solidFill>
                  <a:schemeClr val="tx1"/>
                </a:solidFill>
                <a:latin typeface="Calibri" panose="020F0502020204030204" pitchFamily="34" charset="0"/>
                <a:cs typeface="Calibri" panose="020F0502020204030204" pitchFamily="34" charset="0"/>
              </a:rPr>
              <a:t> (i.e., where we build; how we build) and that climate change is increasing the frequency of some types of extremes that lead to billion-dollar disasters (</a:t>
            </a:r>
            <a:r>
              <a:rPr lang="en-US" sz="1600" dirty="0">
                <a:solidFill>
                  <a:schemeClr val="tx1"/>
                </a:solidFill>
                <a:latin typeface="Calibri" panose="020F0502020204030204" pitchFamily="34" charset="0"/>
                <a:cs typeface="Calibri" panose="020F0502020204030204" pitchFamily="34" charset="0"/>
                <a:hlinkClick r:id="rId5"/>
              </a:rPr>
              <a:t>NCA 2018, Chapter 2</a:t>
            </a:r>
            <a:r>
              <a:rPr lang="en-US" sz="1600" dirty="0">
                <a:solidFill>
                  <a:schemeClr val="tx1"/>
                </a:solidFill>
                <a:latin typeface="Calibri" panose="020F0502020204030204" pitchFamily="34" charset="0"/>
                <a:cs typeface="Calibri" panose="020F0502020204030204" pitchFamily="34" charset="0"/>
              </a:rPr>
              <a:t>)</a:t>
            </a:r>
          </a:p>
        </p:txBody>
      </p:sp>
      <p:sp>
        <p:nvSpPr>
          <p:cNvPr id="10" name="Donut 25">
            <a:extLst>
              <a:ext uri="{FF2B5EF4-FFF2-40B4-BE49-F238E27FC236}">
                <a16:creationId xmlns:a16="http://schemas.microsoft.com/office/drawing/2014/main" id="{B9DE18B7-46F4-42E6-B569-719D17EEB44B}"/>
              </a:ext>
            </a:extLst>
          </p:cNvPr>
          <p:cNvSpPr/>
          <p:nvPr/>
        </p:nvSpPr>
        <p:spPr>
          <a:xfrm>
            <a:off x="10096786" y="3143060"/>
            <a:ext cx="773704" cy="453525"/>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3" name="Donut 25">
            <a:extLst>
              <a:ext uri="{FF2B5EF4-FFF2-40B4-BE49-F238E27FC236}">
                <a16:creationId xmlns:a16="http://schemas.microsoft.com/office/drawing/2014/main" id="{5D884DBA-F37C-4DB9-9B72-6FE93698416A}"/>
              </a:ext>
            </a:extLst>
          </p:cNvPr>
          <p:cNvSpPr/>
          <p:nvPr/>
        </p:nvSpPr>
        <p:spPr>
          <a:xfrm>
            <a:off x="5716632" y="3120757"/>
            <a:ext cx="896721" cy="478924"/>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sp>
        <p:nvSpPr>
          <p:cNvPr id="15" name="Donut 25">
            <a:extLst>
              <a:ext uri="{FF2B5EF4-FFF2-40B4-BE49-F238E27FC236}">
                <a16:creationId xmlns:a16="http://schemas.microsoft.com/office/drawing/2014/main" id="{22DAAA46-EEB5-4140-9885-FDD52BE096B6}"/>
              </a:ext>
            </a:extLst>
          </p:cNvPr>
          <p:cNvSpPr/>
          <p:nvPr/>
        </p:nvSpPr>
        <p:spPr>
          <a:xfrm>
            <a:off x="-67969" y="3128532"/>
            <a:ext cx="1690253" cy="453524"/>
          </a:xfrm>
          <a:prstGeom prst="donut">
            <a:avLst>
              <a:gd name="adj" fmla="val 4256"/>
            </a:avLst>
          </a:prstGeom>
          <a:gradFill>
            <a:gsLst>
              <a:gs pos="0">
                <a:srgbClr val="FFFFFF"/>
              </a:gs>
              <a:gs pos="7001">
                <a:srgbClr val="E6E6E6"/>
              </a:gs>
              <a:gs pos="32001">
                <a:srgbClr val="7D8496"/>
              </a:gs>
              <a:gs pos="47000">
                <a:srgbClr val="E6E6E6"/>
              </a:gs>
              <a:gs pos="85001">
                <a:srgbClr val="7D8496"/>
              </a:gs>
              <a:gs pos="100000">
                <a:srgbClr val="E6E6E6"/>
              </a:gs>
            </a:gsLst>
            <a:lin ang="21594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 dirty="0">
              <a:solidFill>
                <a:schemeClr val="tx1"/>
              </a:solidFill>
            </a:endParaRPr>
          </a:p>
        </p:txBody>
      </p:sp>
      <p:cxnSp>
        <p:nvCxnSpPr>
          <p:cNvPr id="16" name="Straight Connector 15">
            <a:extLst>
              <a:ext uri="{FF2B5EF4-FFF2-40B4-BE49-F238E27FC236}">
                <a16:creationId xmlns:a16="http://schemas.microsoft.com/office/drawing/2014/main" id="{408FF2C3-587B-431F-BBC6-F83BE400F984}"/>
              </a:ext>
            </a:extLst>
          </p:cNvPr>
          <p:cNvCxnSpPr>
            <a:cxnSpLocks/>
          </p:cNvCxnSpPr>
          <p:nvPr/>
        </p:nvCxnSpPr>
        <p:spPr>
          <a:xfrm>
            <a:off x="130664" y="4092777"/>
            <a:ext cx="172763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0EB2AB1-3B53-4F44-8780-638EAF30E75A}"/>
              </a:ext>
            </a:extLst>
          </p:cNvPr>
          <p:cNvCxnSpPr>
            <a:cxnSpLocks/>
          </p:cNvCxnSpPr>
          <p:nvPr/>
        </p:nvCxnSpPr>
        <p:spPr>
          <a:xfrm>
            <a:off x="5916748" y="4071258"/>
            <a:ext cx="55659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6291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0" y="859521"/>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2145105" y="-12701"/>
            <a:ext cx="10399789" cy="555905"/>
          </a:xfrm>
        </p:spPr>
        <p:txBody>
          <a:bodyPr anchor="b">
            <a:noAutofit/>
          </a:bodyPr>
          <a:lstStyle/>
          <a:p>
            <a:pPr fontAlgn="base">
              <a:lnSpc>
                <a:spcPct val="100000"/>
              </a:lnSpc>
              <a:spcBef>
                <a:spcPct val="0"/>
              </a:spcBef>
              <a:spcAft>
                <a:spcPct val="0"/>
              </a:spcAft>
            </a:pPr>
            <a:r>
              <a:rPr lang="en-US" sz="2600" b="1" kern="1200" dirty="0">
                <a:solidFill>
                  <a:schemeClr val="tx1"/>
                </a:solidFill>
                <a:latin typeface="Calibri" panose="020F0502020204030204" pitchFamily="34" charset="0"/>
                <a:ea typeface="+mn-ea"/>
                <a:cs typeface="Calibri" panose="020F0502020204030204" pitchFamily="34" charset="0"/>
              </a:rPr>
              <a:t>U.S. historic record </a:t>
            </a:r>
            <a:r>
              <a:rPr lang="en-US" sz="2600" b="1" dirty="0">
                <a:solidFill>
                  <a:schemeClr val="tx1"/>
                </a:solidFill>
                <a:latin typeface="Calibri" panose="020F0502020204030204" pitchFamily="34" charset="0"/>
                <a:cs typeface="Calibri" panose="020F0502020204030204" pitchFamily="34" charset="0"/>
              </a:rPr>
              <a:t>for multiple, </a:t>
            </a:r>
            <a:r>
              <a:rPr lang="en-US" sz="2600" b="1" u="sng" dirty="0">
                <a:solidFill>
                  <a:schemeClr val="tx1"/>
                </a:solidFill>
                <a:latin typeface="Calibri" panose="020F0502020204030204" pitchFamily="34" charset="0"/>
                <a:cs typeface="Calibri" panose="020F0502020204030204" pitchFamily="34" charset="0"/>
              </a:rPr>
              <a:t>billion-dollar events,</a:t>
            </a:r>
            <a:r>
              <a:rPr lang="en-US" sz="2600" b="1" dirty="0">
                <a:solidFill>
                  <a:schemeClr val="tx1"/>
                </a:solidFill>
                <a:latin typeface="Calibri" panose="020F0502020204030204" pitchFamily="34" charset="0"/>
                <a:cs typeface="Calibri" panose="020F0502020204030204" pitchFamily="34" charset="0"/>
              </a:rPr>
              <a:t> by month</a:t>
            </a:r>
            <a:endParaRPr lang="en-US" sz="2600" dirty="0">
              <a:solidFill>
                <a:schemeClr val="tx1"/>
              </a:solidFill>
              <a:latin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B97AE316-AC8E-3D4B-8BE5-084B7F2B2E69}"/>
              </a:ext>
            </a:extLst>
          </p:cNvPr>
          <p:cNvSpPr/>
          <p:nvPr/>
        </p:nvSpPr>
        <p:spPr>
          <a:xfrm>
            <a:off x="32659" y="6069332"/>
            <a:ext cx="12257316" cy="738664"/>
          </a:xfrm>
          <a:prstGeom prst="rect">
            <a:avLst/>
          </a:prstGeom>
        </p:spPr>
        <p:txBody>
          <a:bodyPr wrap="square">
            <a:spAutoFit/>
          </a:bodyPr>
          <a:lstStyle/>
          <a:p>
            <a:pPr marL="285750" indent="-285750">
              <a:buFont typeface="Arial" panose="020B0604020202020204" pitchFamily="34" charset="0"/>
              <a:buChar char="•"/>
            </a:pPr>
            <a:r>
              <a:rPr lang="en-US" dirty="0"/>
              <a:t>In recent years (2017-2022), there </a:t>
            </a:r>
            <a:r>
              <a:rPr lang="en-US" b="1" dirty="0"/>
              <a:t>were just 18 days </a:t>
            </a:r>
            <a:r>
              <a:rPr lang="en-US" dirty="0"/>
              <a:t>on average between billion-dollar disasters </a:t>
            </a:r>
            <a:r>
              <a:rPr lang="en-US" b="1" dirty="0"/>
              <a:t>compared to 82 days in the 1980s</a:t>
            </a:r>
            <a:r>
              <a:rPr lang="en-US" dirty="0"/>
              <a:t>. </a:t>
            </a:r>
          </a:p>
          <a:p>
            <a:pPr marL="285750" indent="-285750">
              <a:buFont typeface="Arial" panose="020B0604020202020204" pitchFamily="34" charset="0"/>
              <a:buChar char="•"/>
            </a:pPr>
            <a:r>
              <a:rPr lang="en-US" dirty="0"/>
              <a:t>Shorter time intervals between disasters often mean less time and resources available to respond, recover and prepare for future events. </a:t>
            </a:r>
          </a:p>
          <a:p>
            <a:pPr marL="285750" indent="-285750">
              <a:buFont typeface="Arial" panose="020B0604020202020204" pitchFamily="34" charset="0"/>
              <a:buChar char="•"/>
            </a:pPr>
            <a:r>
              <a:rPr lang="en-US" dirty="0"/>
              <a:t>This increased frequency of events produces cascading impacts that are particularly challenging to vulnerable socioeconomic populations.</a:t>
            </a:r>
            <a:endParaRPr lang="en-US"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0F118140-6BF4-4E05-A5E5-A7FA6C7EBBC3}"/>
              </a:ext>
            </a:extLst>
          </p:cNvPr>
          <p:cNvPicPr>
            <a:picLocks noChangeAspect="1"/>
          </p:cNvPicPr>
          <p:nvPr/>
        </p:nvPicPr>
        <p:blipFill>
          <a:blip r:embed="rId3"/>
          <a:stretch>
            <a:fillRect/>
          </a:stretch>
        </p:blipFill>
        <p:spPr>
          <a:xfrm>
            <a:off x="1023257" y="709067"/>
            <a:ext cx="10270123" cy="5323255"/>
          </a:xfrm>
          <a:prstGeom prst="rect">
            <a:avLst/>
          </a:prstGeom>
          <a:ln w="3175">
            <a:solidFill>
              <a:schemeClr val="tx1"/>
            </a:solidFill>
          </a:ln>
        </p:spPr>
      </p:pic>
    </p:spTree>
    <p:extLst>
      <p:ext uri="{BB962C8B-B14F-4D97-AF65-F5344CB8AC3E}">
        <p14:creationId xmlns:p14="http://schemas.microsoft.com/office/powerpoint/2010/main" val="2213876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0" y="846821"/>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1624405" y="-50799"/>
            <a:ext cx="10399789" cy="846820"/>
          </a:xfrm>
        </p:spPr>
        <p:txBody>
          <a:bodyPr anchor="b">
            <a:noAutofit/>
          </a:bodyPr>
          <a:lstStyle/>
          <a:p>
            <a:r>
              <a:rPr lang="en-US" sz="2400" b="1" dirty="0">
                <a:solidFill>
                  <a:schemeClr val="tx1"/>
                </a:solidFill>
              </a:rPr>
              <a:t>Severe storm </a:t>
            </a:r>
            <a:r>
              <a:rPr lang="en-US" sz="2400" dirty="0">
                <a:solidFill>
                  <a:schemeClr val="tx1"/>
                </a:solidFill>
              </a:rPr>
              <a:t>and</a:t>
            </a:r>
            <a:r>
              <a:rPr lang="en-US" sz="2400" b="1" dirty="0">
                <a:solidFill>
                  <a:schemeClr val="tx1"/>
                </a:solidFill>
              </a:rPr>
              <a:t> inland flooding events</a:t>
            </a:r>
            <a:r>
              <a:rPr lang="en-US" sz="2400" dirty="0">
                <a:solidFill>
                  <a:schemeClr val="tx1"/>
                </a:solidFill>
              </a:rPr>
              <a:t> frequent during </a:t>
            </a:r>
            <a:r>
              <a:rPr lang="en-US" sz="2400" b="1" dirty="0">
                <a:solidFill>
                  <a:schemeClr val="tx1"/>
                </a:solidFill>
              </a:rPr>
              <a:t>Spring </a:t>
            </a:r>
            <a:r>
              <a:rPr lang="en-US" sz="2400" dirty="0">
                <a:solidFill>
                  <a:schemeClr val="tx1"/>
                </a:solidFill>
              </a:rPr>
              <a:t>and </a:t>
            </a:r>
            <a:r>
              <a:rPr lang="en-US" sz="2400" b="1" dirty="0">
                <a:solidFill>
                  <a:schemeClr val="tx1"/>
                </a:solidFill>
              </a:rPr>
              <a:t>Summer </a:t>
            </a:r>
            <a:br>
              <a:rPr lang="en-US" sz="2400" dirty="0">
                <a:solidFill>
                  <a:schemeClr val="tx1"/>
                </a:solidFill>
              </a:rPr>
            </a:br>
            <a:r>
              <a:rPr lang="en-US" sz="2400" b="1" dirty="0">
                <a:solidFill>
                  <a:schemeClr val="tx1"/>
                </a:solidFill>
              </a:rPr>
              <a:t>Wildfires </a:t>
            </a:r>
            <a:r>
              <a:rPr lang="en-US" sz="2400" dirty="0">
                <a:solidFill>
                  <a:schemeClr val="tx1"/>
                </a:solidFill>
              </a:rPr>
              <a:t>and</a:t>
            </a:r>
            <a:r>
              <a:rPr lang="en-US" sz="2400" b="1" dirty="0">
                <a:solidFill>
                  <a:schemeClr val="tx1"/>
                </a:solidFill>
              </a:rPr>
              <a:t> hurricanes </a:t>
            </a:r>
            <a:r>
              <a:rPr lang="en-US" sz="2400" dirty="0">
                <a:solidFill>
                  <a:schemeClr val="tx1"/>
                </a:solidFill>
              </a:rPr>
              <a:t>most frequent during </a:t>
            </a:r>
            <a:r>
              <a:rPr lang="en-US" sz="2400" b="1" dirty="0">
                <a:solidFill>
                  <a:schemeClr val="tx1"/>
                </a:solidFill>
              </a:rPr>
              <a:t>Fall</a:t>
            </a:r>
            <a:r>
              <a:rPr lang="en-US" sz="2400" dirty="0">
                <a:solidFill>
                  <a:schemeClr val="tx1"/>
                </a:solidFill>
              </a:rPr>
              <a:t> months.</a:t>
            </a:r>
          </a:p>
        </p:txBody>
      </p:sp>
      <p:sp>
        <p:nvSpPr>
          <p:cNvPr id="22" name="Rectangle 21">
            <a:extLst>
              <a:ext uri="{FF2B5EF4-FFF2-40B4-BE49-F238E27FC236}">
                <a16:creationId xmlns:a16="http://schemas.microsoft.com/office/drawing/2014/main" id="{B97AE316-AC8E-3D4B-8BE5-084B7F2B2E69}"/>
              </a:ext>
            </a:extLst>
          </p:cNvPr>
          <p:cNvSpPr/>
          <p:nvPr/>
        </p:nvSpPr>
        <p:spPr>
          <a:xfrm>
            <a:off x="152400" y="6097457"/>
            <a:ext cx="12192000" cy="692497"/>
          </a:xfrm>
          <a:prstGeom prst="rect">
            <a:avLst/>
          </a:prstGeom>
        </p:spPr>
        <p:txBody>
          <a:bodyPr wrap="square">
            <a:spAutoFit/>
          </a:bodyPr>
          <a:lstStyle/>
          <a:p>
            <a:pPr marL="342900" indent="-342900">
              <a:buFont typeface="Arial" panose="020B0604020202020204" pitchFamily="34" charset="0"/>
              <a:buChar char="•"/>
            </a:pPr>
            <a:r>
              <a:rPr lang="en-US" sz="1800" dirty="0">
                <a:latin typeface="Calibri" panose="020F0502020204030204" pitchFamily="34" charset="0"/>
                <a:cs typeface="Calibri" panose="020F0502020204030204" pitchFamily="34" charset="0"/>
              </a:rPr>
              <a:t>Visualizing the 43-year </a:t>
            </a:r>
            <a:r>
              <a:rPr lang="en-US" sz="1800" b="1" dirty="0">
                <a:latin typeface="Calibri" panose="020F0502020204030204" pitchFamily="34" charset="0"/>
                <a:cs typeface="Calibri" panose="020F0502020204030204" pitchFamily="34" charset="0"/>
              </a:rPr>
              <a:t>frequency of climatology of extreme</a:t>
            </a:r>
            <a:r>
              <a:rPr lang="en-US" sz="1800" dirty="0">
                <a:latin typeface="Calibri" panose="020F0502020204030204" pitchFamily="34" charset="0"/>
                <a:cs typeface="Calibri" panose="020F0502020204030204" pitchFamily="34" charset="0"/>
              </a:rPr>
              <a:t>, damaging events across the Nation.</a:t>
            </a:r>
          </a:p>
          <a:p>
            <a:endParaRPr lang="en-US" sz="3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1800" dirty="0">
                <a:latin typeface="Calibri" panose="020F0502020204030204" pitchFamily="34" charset="0"/>
                <a:cs typeface="Calibri" panose="020F0502020204030204" pitchFamily="34" charset="0"/>
              </a:rPr>
              <a:t>A way for decision-makers to understand which types of large events typically occur at what times of year, by region.  </a:t>
            </a:r>
            <a:endParaRPr lang="en-US" sz="1800" b="1"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C73319C1-BCC3-4AA7-8070-9AA763397296}"/>
              </a:ext>
            </a:extLst>
          </p:cNvPr>
          <p:cNvPicPr>
            <a:picLocks noChangeAspect="1"/>
          </p:cNvPicPr>
          <p:nvPr/>
        </p:nvPicPr>
        <p:blipFill>
          <a:blip r:embed="rId2"/>
          <a:stretch>
            <a:fillRect/>
          </a:stretch>
        </p:blipFill>
        <p:spPr>
          <a:xfrm>
            <a:off x="1154430" y="900775"/>
            <a:ext cx="9868059" cy="5145882"/>
          </a:xfrm>
          <a:prstGeom prst="rect">
            <a:avLst/>
          </a:prstGeom>
          <a:ln w="3175">
            <a:solidFill>
              <a:schemeClr val="tx1"/>
            </a:solidFill>
          </a:ln>
        </p:spPr>
      </p:pic>
    </p:spTree>
    <p:extLst>
      <p:ext uri="{BB962C8B-B14F-4D97-AF65-F5344CB8AC3E}">
        <p14:creationId xmlns:p14="http://schemas.microsoft.com/office/powerpoint/2010/main" val="1413398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4E6E37-9341-4468-81C2-00EBD3A5D2B9}"/>
              </a:ext>
            </a:extLst>
          </p:cNvPr>
          <p:cNvSpPr>
            <a:spLocks noGrp="1"/>
          </p:cNvSpPr>
          <p:nvPr>
            <p:ph type="sldNum" sz="quarter" idx="10"/>
          </p:nvPr>
        </p:nvSpPr>
        <p:spPr/>
        <p:txBody>
          <a:bodyPr/>
          <a:lstStyle/>
          <a:p>
            <a:fld id="{52F22BA6-8700-4F45-9169-6D48D69520B7}" type="slidenum">
              <a:rPr lang="en-US" smtClean="0">
                <a:solidFill>
                  <a:schemeClr val="accent1"/>
                </a:solidFill>
              </a:rPr>
              <a:pPr/>
              <a:t>17</a:t>
            </a:fld>
            <a:endParaRPr lang="en-US" dirty="0">
              <a:solidFill>
                <a:schemeClr val="accent1"/>
              </a:solidFill>
            </a:endParaRPr>
          </a:p>
        </p:txBody>
      </p:sp>
      <p:pic>
        <p:nvPicPr>
          <p:cNvPr id="1028" name="Picture 4" descr="https://lh6.googleusercontent.com/7Yj_E3CLi8_sfUH-7OFmamF-xFvidrC0wR8zHrj1NqNSxKhavyL2IgZeT_GK31Ht16bphymj_isakyEaGzFaym7U62mwLpyzm-XjCvF-85F07fF-zgzpfgAlH-h0EXRlgASGUldh=s0">
            <a:extLst>
              <a:ext uri="{FF2B5EF4-FFF2-40B4-BE49-F238E27FC236}">
                <a16:creationId xmlns:a16="http://schemas.microsoft.com/office/drawing/2014/main" id="{A791CE32-A36F-4907-84ED-5D7D8BA8A0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025" y="95720"/>
            <a:ext cx="6692751" cy="6707036"/>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33EEACE9-3428-4BC0-8C8E-0503455F5D1F}"/>
              </a:ext>
            </a:extLst>
          </p:cNvPr>
          <p:cNvSpPr txBox="1">
            <a:spLocks/>
          </p:cNvSpPr>
          <p:nvPr/>
        </p:nvSpPr>
        <p:spPr>
          <a:xfrm>
            <a:off x="6695440" y="136525"/>
            <a:ext cx="5496560" cy="769634"/>
          </a:xfrm>
          <a:prstGeom prst="rect">
            <a:avLst/>
          </a:prstGeom>
        </p:spPr>
        <p:txBody>
          <a:bodyPr/>
          <a:lstStyle>
            <a:lvl1pPr algn="ctr" defTabSz="457200" rtl="0" eaLnBrk="0" fontAlgn="base" hangingPunct="0">
              <a:spcBef>
                <a:spcPct val="0"/>
              </a:spcBef>
              <a:spcAft>
                <a:spcPct val="0"/>
              </a:spcAft>
              <a:defRPr sz="4000" kern="1200">
                <a:ln w="9000" cmpd="sng">
                  <a:solidFill>
                    <a:schemeClr val="accent4">
                      <a:shade val="50000"/>
                      <a:satMod val="120000"/>
                    </a:schemeClr>
                  </a:solidFill>
                  <a:prstDash val="solid"/>
                </a:ln>
                <a:solidFill>
                  <a:srgbClr val="002060"/>
                </a:solidFill>
                <a:latin typeface="+mj-lt"/>
                <a:ea typeface="+mj-ea"/>
                <a:cs typeface="+mj-cs"/>
              </a:defRPr>
            </a:lvl1pPr>
            <a:lvl2pPr algn="ctr" defTabSz="457200" rtl="0" eaLnBrk="0" fontAlgn="base" hangingPunct="0">
              <a:spcBef>
                <a:spcPct val="0"/>
              </a:spcBef>
              <a:spcAft>
                <a:spcPct val="0"/>
              </a:spcAft>
              <a:defRPr sz="4400">
                <a:solidFill>
                  <a:srgbClr val="2B4C73"/>
                </a:solidFill>
                <a:latin typeface="Calibri" pitchFamily="34" charset="0"/>
              </a:defRPr>
            </a:lvl2pPr>
            <a:lvl3pPr algn="ctr" defTabSz="457200" rtl="0" eaLnBrk="0" fontAlgn="base" hangingPunct="0">
              <a:spcBef>
                <a:spcPct val="0"/>
              </a:spcBef>
              <a:spcAft>
                <a:spcPct val="0"/>
              </a:spcAft>
              <a:defRPr sz="4400">
                <a:solidFill>
                  <a:srgbClr val="2B4C73"/>
                </a:solidFill>
                <a:latin typeface="Calibri" pitchFamily="34" charset="0"/>
              </a:defRPr>
            </a:lvl3pPr>
            <a:lvl4pPr algn="ctr" defTabSz="457200" rtl="0" eaLnBrk="0" fontAlgn="base" hangingPunct="0">
              <a:spcBef>
                <a:spcPct val="0"/>
              </a:spcBef>
              <a:spcAft>
                <a:spcPct val="0"/>
              </a:spcAft>
              <a:defRPr sz="4400">
                <a:solidFill>
                  <a:srgbClr val="2B4C73"/>
                </a:solidFill>
                <a:latin typeface="Calibri" pitchFamily="34" charset="0"/>
              </a:defRPr>
            </a:lvl4pPr>
            <a:lvl5pPr algn="ctr" defTabSz="457200" rtl="0" eaLnBrk="0" fontAlgn="base" hangingPunct="0">
              <a:spcBef>
                <a:spcPct val="0"/>
              </a:spcBef>
              <a:spcAft>
                <a:spcPct val="0"/>
              </a:spcAft>
              <a:defRPr sz="4400">
                <a:solidFill>
                  <a:srgbClr val="2B4C73"/>
                </a:solidFill>
                <a:latin typeface="Calibri" pitchFamily="34" charset="0"/>
              </a:defRPr>
            </a:lvl5pPr>
            <a:lvl6pPr marL="457200" algn="r" defTabSz="457200" rtl="0" fontAlgn="base">
              <a:spcBef>
                <a:spcPct val="0"/>
              </a:spcBef>
              <a:spcAft>
                <a:spcPct val="0"/>
              </a:spcAft>
              <a:defRPr sz="4400" b="1">
                <a:solidFill>
                  <a:schemeClr val="accent1"/>
                </a:solidFill>
                <a:latin typeface="Calibri" pitchFamily="34" charset="0"/>
              </a:defRPr>
            </a:lvl6pPr>
            <a:lvl7pPr marL="914400" algn="r" defTabSz="457200" rtl="0" fontAlgn="base">
              <a:spcBef>
                <a:spcPct val="0"/>
              </a:spcBef>
              <a:spcAft>
                <a:spcPct val="0"/>
              </a:spcAft>
              <a:defRPr sz="4400" b="1">
                <a:solidFill>
                  <a:schemeClr val="accent1"/>
                </a:solidFill>
                <a:latin typeface="Calibri" pitchFamily="34" charset="0"/>
              </a:defRPr>
            </a:lvl7pPr>
            <a:lvl8pPr marL="1371600" algn="r" defTabSz="457200" rtl="0" fontAlgn="base">
              <a:spcBef>
                <a:spcPct val="0"/>
              </a:spcBef>
              <a:spcAft>
                <a:spcPct val="0"/>
              </a:spcAft>
              <a:defRPr sz="4400" b="1">
                <a:solidFill>
                  <a:schemeClr val="accent1"/>
                </a:solidFill>
                <a:latin typeface="Calibri" pitchFamily="34" charset="0"/>
              </a:defRPr>
            </a:lvl8pPr>
            <a:lvl9pPr marL="1828800" algn="r" defTabSz="457200" rtl="0" fontAlgn="base">
              <a:spcBef>
                <a:spcPct val="0"/>
              </a:spcBef>
              <a:spcAft>
                <a:spcPct val="0"/>
              </a:spcAft>
              <a:defRPr sz="4400" b="1">
                <a:solidFill>
                  <a:schemeClr val="accent1"/>
                </a:solidFill>
                <a:latin typeface="Calibri" pitchFamily="34" charset="0"/>
              </a:defRPr>
            </a:lvl9pPr>
          </a:lstStyle>
          <a:p>
            <a:r>
              <a:rPr lang="en-US" sz="2100" dirty="0">
                <a:solidFill>
                  <a:schemeClr val="tx1"/>
                </a:solidFill>
                <a:latin typeface="Calibri" panose="020F0502020204030204" pitchFamily="34" charset="0"/>
                <a:cs typeface="Calibri" panose="020F0502020204030204" pitchFamily="34" charset="0"/>
              </a:rPr>
              <a:t>Compound hazard county risk </a:t>
            </a:r>
          </a:p>
          <a:p>
            <a:r>
              <a:rPr lang="en-US" sz="2100" dirty="0">
                <a:solidFill>
                  <a:schemeClr val="tx1"/>
                </a:solidFill>
                <a:latin typeface="Calibri" panose="020F0502020204030204" pitchFamily="34" charset="0"/>
                <a:cs typeface="Calibri" panose="020F0502020204030204" pitchFamily="34" charset="0"/>
              </a:rPr>
              <a:t>(Drought, Wildfire and Flooding)</a:t>
            </a:r>
          </a:p>
        </p:txBody>
      </p:sp>
      <p:sp>
        <p:nvSpPr>
          <p:cNvPr id="4" name="Rectangle 3">
            <a:extLst>
              <a:ext uri="{FF2B5EF4-FFF2-40B4-BE49-F238E27FC236}">
                <a16:creationId xmlns:a16="http://schemas.microsoft.com/office/drawing/2014/main" id="{923FF5CB-D615-4470-98B1-C40BD7C388C5}"/>
              </a:ext>
            </a:extLst>
          </p:cNvPr>
          <p:cNvSpPr/>
          <p:nvPr/>
        </p:nvSpPr>
        <p:spPr>
          <a:xfrm>
            <a:off x="7264400" y="1080800"/>
            <a:ext cx="4579744" cy="4493538"/>
          </a:xfrm>
          <a:prstGeom prst="rect">
            <a:avLst/>
          </a:prstGeom>
          <a:ln>
            <a:solidFill>
              <a:schemeClr val="tx1"/>
            </a:solidFill>
          </a:ln>
        </p:spPr>
        <p:txBody>
          <a:bodyPr wrap="square">
            <a:spAutoFit/>
          </a:bodyPr>
          <a:lstStyle/>
          <a:p>
            <a:r>
              <a:rPr lang="en-US" sz="2000" dirty="0">
                <a:latin typeface="Calibri" panose="020F0502020204030204" pitchFamily="34" charset="0"/>
                <a:cs typeface="Calibri" panose="020F0502020204030204" pitchFamily="34" charset="0"/>
              </a:rPr>
              <a:t>Each region faces </a:t>
            </a:r>
            <a:r>
              <a:rPr lang="en-US" sz="2000" b="1" dirty="0">
                <a:latin typeface="Calibri" panose="020F0502020204030204" pitchFamily="34" charset="0"/>
                <a:cs typeface="Calibri" panose="020F0502020204030204" pitchFamily="34" charset="0"/>
              </a:rPr>
              <a:t>unique hazard combinations, which are useful in </a:t>
            </a:r>
            <a:r>
              <a:rPr lang="en-US" sz="2000" b="1" u="sng" dirty="0">
                <a:latin typeface="Calibri" panose="020F0502020204030204" pitchFamily="34" charset="0"/>
                <a:cs typeface="Calibri" panose="020F0502020204030204" pitchFamily="34" charset="0"/>
              </a:rPr>
              <a:t>a new era of more likely cascading hazard impacts</a:t>
            </a:r>
            <a:r>
              <a:rPr lang="en-US" sz="2000" dirty="0">
                <a:latin typeface="Calibri" panose="020F0502020204030204" pitchFamily="34" charset="0"/>
                <a:cs typeface="Calibri" panose="020F0502020204030204" pitchFamily="34" charset="0"/>
              </a:rPr>
              <a:t> (i.e., drought-enhanced wildfires produce mountain-side burn scars, which often enhance debris flows from flooding.</a:t>
            </a:r>
          </a:p>
          <a:p>
            <a:endParaRPr lang="en-US" sz="2000" dirty="0">
              <a:latin typeface="Calibri" panose="020F0502020204030204" pitchFamily="34" charset="0"/>
              <a:cs typeface="Calibri" panose="020F0502020204030204" pitchFamily="34" charset="0"/>
            </a:endParaRPr>
          </a:p>
          <a:p>
            <a:r>
              <a:rPr lang="en-US" sz="1800" dirty="0">
                <a:latin typeface="Calibri" panose="020F0502020204030204" pitchFamily="34" charset="0"/>
                <a:cs typeface="Calibri" panose="020F0502020204030204" pitchFamily="34" charset="0"/>
              </a:rPr>
              <a:t>As noted in National Climate Assessment (2017) </a:t>
            </a:r>
            <a:r>
              <a:rPr lang="en-US" sz="1800" b="1" dirty="0">
                <a:latin typeface="Calibri" panose="020F0502020204030204" pitchFamily="34" charset="0"/>
                <a:cs typeface="Calibri" panose="020F0502020204030204" pitchFamily="34" charset="0"/>
              </a:rPr>
              <a:t>"the physical and socioeconomic impacts of compound extreme events (such as simultaneous heat and drought, wildfires associated with hot and dry conditions, or flooding associated with high precipitation on top of snow or waterlogged ground) can be greater than the sum of the parts."</a:t>
            </a:r>
            <a:r>
              <a:rPr lang="en-US" sz="1600" b="1"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 </a:t>
            </a:r>
          </a:p>
        </p:txBody>
      </p:sp>
      <p:pic>
        <p:nvPicPr>
          <p:cNvPr id="6" name="Picture 5">
            <a:extLst>
              <a:ext uri="{FF2B5EF4-FFF2-40B4-BE49-F238E27FC236}">
                <a16:creationId xmlns:a16="http://schemas.microsoft.com/office/drawing/2014/main" id="{332E3E06-B6A7-442B-9A1B-90ACB35F039E}"/>
              </a:ext>
            </a:extLst>
          </p:cNvPr>
          <p:cNvPicPr>
            <a:picLocks noChangeAspect="1"/>
          </p:cNvPicPr>
          <p:nvPr/>
        </p:nvPicPr>
        <p:blipFill>
          <a:blip r:embed="rId3"/>
          <a:stretch>
            <a:fillRect/>
          </a:stretch>
        </p:blipFill>
        <p:spPr>
          <a:xfrm>
            <a:off x="235025" y="1631902"/>
            <a:ext cx="6692751" cy="5170854"/>
          </a:xfrm>
          <a:prstGeom prst="rect">
            <a:avLst/>
          </a:prstGeom>
        </p:spPr>
      </p:pic>
    </p:spTree>
    <p:extLst>
      <p:ext uri="{BB962C8B-B14F-4D97-AF65-F5344CB8AC3E}">
        <p14:creationId xmlns:p14="http://schemas.microsoft.com/office/powerpoint/2010/main" val="852579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90DA76-6169-4222-87D2-2E6B9F16717B}"/>
              </a:ext>
            </a:extLst>
          </p:cNvPr>
          <p:cNvSpPr>
            <a:spLocks noGrp="1"/>
          </p:cNvSpPr>
          <p:nvPr>
            <p:ph type="sldNum" sz="quarter" idx="10"/>
          </p:nvPr>
        </p:nvSpPr>
        <p:spPr/>
        <p:txBody>
          <a:bodyPr/>
          <a:lstStyle/>
          <a:p>
            <a:fld id="{52F22BA6-8700-4F45-9169-6D48D69520B7}" type="slidenum">
              <a:rPr lang="en-US" smtClean="0">
                <a:solidFill>
                  <a:schemeClr val="accent1"/>
                </a:solidFill>
              </a:rPr>
              <a:pPr/>
              <a:t>18</a:t>
            </a:fld>
            <a:endParaRPr lang="en-US" dirty="0">
              <a:solidFill>
                <a:schemeClr val="accent1"/>
              </a:solidFill>
            </a:endParaRPr>
          </a:p>
        </p:txBody>
      </p:sp>
      <p:pic>
        <p:nvPicPr>
          <p:cNvPr id="5122" name="Picture 2" descr="https://lh6.googleusercontent.com/z2e758WXJijk0g5Pjgs6iK1ik4XPT0PCb9E5G69nMiJcvmsYX2oXKmN25fjYijp3Gl-eRPrDqtYI9aK0OG0wlqxQHrDEAkzxKWhyDlPqZzPrUHCfYW6RqnHgCZhYTurFX6qeMsa_=s0">
            <a:extLst>
              <a:ext uri="{FF2B5EF4-FFF2-40B4-BE49-F238E27FC236}">
                <a16:creationId xmlns:a16="http://schemas.microsoft.com/office/drawing/2014/main" id="{AAB67A2D-F5F0-49EA-BDA1-1AF97BB8A2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 y="136525"/>
            <a:ext cx="7004049" cy="6721475"/>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361C46F-AE76-4B39-AB64-BC3902B11A5B}"/>
              </a:ext>
            </a:extLst>
          </p:cNvPr>
          <p:cNvSpPr/>
          <p:nvPr/>
        </p:nvSpPr>
        <p:spPr>
          <a:xfrm>
            <a:off x="7660640" y="306437"/>
            <a:ext cx="4277360" cy="5647700"/>
          </a:xfrm>
          <a:prstGeom prst="rect">
            <a:avLst/>
          </a:prstGeom>
          <a:ln>
            <a:solidFill>
              <a:schemeClr val="tx1"/>
            </a:solidFill>
          </a:ln>
        </p:spPr>
        <p:txBody>
          <a:bodyPr wrap="square">
            <a:spAutoFit/>
          </a:bodyPr>
          <a:lstStyle/>
          <a:p>
            <a:r>
              <a:rPr lang="en-US" sz="1900" dirty="0">
                <a:latin typeface="Calibri" panose="020F0502020204030204" pitchFamily="34" charset="0"/>
                <a:cs typeface="Calibri" panose="020F0502020204030204" pitchFamily="34" charset="0"/>
              </a:rPr>
              <a:t>This map provides county risk scores for combined </a:t>
            </a:r>
            <a:r>
              <a:rPr lang="en-US" sz="1900" b="1" dirty="0">
                <a:latin typeface="Calibri" panose="020F0502020204030204" pitchFamily="34" charset="0"/>
                <a:cs typeface="Calibri" panose="020F0502020204030204" pitchFamily="34" charset="0"/>
              </a:rPr>
              <a:t>severe storm events (i.e., tornado, hail, high wind damage)</a:t>
            </a:r>
            <a:r>
              <a:rPr lang="en-US" sz="1900" dirty="0">
                <a:latin typeface="Calibri" panose="020F0502020204030204" pitchFamily="34" charset="0"/>
                <a:cs typeface="Calibri" panose="020F0502020204030204" pitchFamily="34" charset="0"/>
              </a:rPr>
              <a:t> reflecting a county’s annualized hazard frequency; its potential hazard cost related to building value, crop value and population exposure; and its social vulnerability and resilience to recover from hazard impacts based on dozens of socioeconomic variables. </a:t>
            </a:r>
          </a:p>
          <a:p>
            <a:endParaRPr lang="en-US" sz="1900" dirty="0">
              <a:latin typeface="Calibri" panose="020F0502020204030204" pitchFamily="34" charset="0"/>
              <a:cs typeface="Calibri" panose="020F0502020204030204" pitchFamily="34" charset="0"/>
            </a:endParaRPr>
          </a:p>
          <a:p>
            <a:r>
              <a:rPr lang="en-US" sz="1900" dirty="0">
                <a:latin typeface="Calibri" panose="020F0502020204030204" pitchFamily="34" charset="0"/>
                <a:cs typeface="Calibri" panose="020F0502020204030204" pitchFamily="34" charset="0"/>
              </a:rPr>
              <a:t>The map highlights that </a:t>
            </a:r>
            <a:r>
              <a:rPr lang="en-US" sz="1900" b="1" dirty="0">
                <a:latin typeface="Calibri" panose="020F0502020204030204" pitchFamily="34" charset="0"/>
                <a:cs typeface="Calibri" panose="020F0502020204030204" pitchFamily="34" charset="0"/>
              </a:rPr>
              <a:t>Dallas County, Texas has a very high score for severe storm risk </a:t>
            </a:r>
            <a:r>
              <a:rPr lang="en-US" sz="1900" dirty="0">
                <a:latin typeface="Calibri" panose="020F0502020204030204" pitchFamily="34" charset="0"/>
                <a:cs typeface="Calibri" panose="020F0502020204030204" pitchFamily="34" charset="0"/>
              </a:rPr>
              <a:t>due to its historic frequency of being impacted by these events in addition to having a large urban population and valuable exposure, which further increases the damage potential for severe storm impacts and costs.  </a:t>
            </a:r>
          </a:p>
        </p:txBody>
      </p:sp>
      <p:pic>
        <p:nvPicPr>
          <p:cNvPr id="5" name="Picture 4">
            <a:extLst>
              <a:ext uri="{FF2B5EF4-FFF2-40B4-BE49-F238E27FC236}">
                <a16:creationId xmlns:a16="http://schemas.microsoft.com/office/drawing/2014/main" id="{E5C615C6-BE2C-4778-98A2-F76F976FB5DC}"/>
              </a:ext>
            </a:extLst>
          </p:cNvPr>
          <p:cNvPicPr>
            <a:picLocks noChangeAspect="1"/>
          </p:cNvPicPr>
          <p:nvPr/>
        </p:nvPicPr>
        <p:blipFill>
          <a:blip r:embed="rId3"/>
          <a:stretch>
            <a:fillRect/>
          </a:stretch>
        </p:blipFill>
        <p:spPr>
          <a:xfrm>
            <a:off x="121285" y="1641649"/>
            <a:ext cx="6838950" cy="5243806"/>
          </a:xfrm>
          <a:prstGeom prst="rect">
            <a:avLst/>
          </a:prstGeom>
        </p:spPr>
      </p:pic>
    </p:spTree>
    <p:extLst>
      <p:ext uri="{BB962C8B-B14F-4D97-AF65-F5344CB8AC3E}">
        <p14:creationId xmlns:p14="http://schemas.microsoft.com/office/powerpoint/2010/main" val="3584111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013D75-EFFD-4CDD-BDFA-095B49511CBA}"/>
              </a:ext>
            </a:extLst>
          </p:cNvPr>
          <p:cNvSpPr>
            <a:spLocks noGrp="1"/>
          </p:cNvSpPr>
          <p:nvPr>
            <p:ph type="sldNum" sz="quarter" idx="10"/>
          </p:nvPr>
        </p:nvSpPr>
        <p:spPr/>
        <p:txBody>
          <a:bodyPr/>
          <a:lstStyle/>
          <a:p>
            <a:fld id="{52F22BA6-8700-4F45-9169-6D48D69520B7}" type="slidenum">
              <a:rPr lang="en-US" smtClean="0">
                <a:solidFill>
                  <a:schemeClr val="accent1"/>
                </a:solidFill>
              </a:rPr>
              <a:pPr/>
              <a:t>19</a:t>
            </a:fld>
            <a:endParaRPr lang="en-US" dirty="0">
              <a:solidFill>
                <a:schemeClr val="accent1"/>
              </a:solidFill>
            </a:endParaRPr>
          </a:p>
        </p:txBody>
      </p:sp>
      <p:sp>
        <p:nvSpPr>
          <p:cNvPr id="5" name="Rectangle 4">
            <a:extLst>
              <a:ext uri="{FF2B5EF4-FFF2-40B4-BE49-F238E27FC236}">
                <a16:creationId xmlns:a16="http://schemas.microsoft.com/office/drawing/2014/main" id="{CF17BF7F-8FA9-4CB6-933F-BDEDF2890D07}"/>
              </a:ext>
            </a:extLst>
          </p:cNvPr>
          <p:cNvSpPr/>
          <p:nvPr/>
        </p:nvSpPr>
        <p:spPr>
          <a:xfrm>
            <a:off x="8891344" y="291048"/>
            <a:ext cx="3269512" cy="6247864"/>
          </a:xfrm>
          <a:prstGeom prst="rect">
            <a:avLst/>
          </a:prstGeom>
          <a:ln>
            <a:solidFill>
              <a:schemeClr val="tx1"/>
            </a:solidFill>
          </a:ln>
        </p:spPr>
        <p:txBody>
          <a:bodyPr wrap="square">
            <a:spAutoFit/>
          </a:bodyPr>
          <a:lstStyle/>
          <a:p>
            <a:pPr>
              <a:spcBef>
                <a:spcPts val="1200"/>
              </a:spcBef>
              <a:spcAft>
                <a:spcPts val="1200"/>
              </a:spcAft>
            </a:pPr>
            <a:r>
              <a:rPr lang="en-US" sz="2000" b="1" dirty="0">
                <a:latin typeface="Calibri" panose="020F0502020204030204" pitchFamily="34" charset="0"/>
                <a:cs typeface="Calibri" panose="020F0502020204030204" pitchFamily="34" charset="0"/>
              </a:rPr>
              <a:t>Southern Florida is also at a very high risk </a:t>
            </a:r>
            <a:r>
              <a:rPr lang="en-US" sz="2000" dirty="0">
                <a:latin typeface="Calibri" panose="020F0502020204030204" pitchFamily="34" charset="0"/>
                <a:cs typeface="Calibri" panose="020F0502020204030204" pitchFamily="34" charset="0"/>
              </a:rPr>
              <a:t>for </a:t>
            </a:r>
            <a:r>
              <a:rPr lang="en-US" sz="2000" b="1" dirty="0">
                <a:latin typeface="Calibri" panose="020F0502020204030204" pitchFamily="34" charset="0"/>
                <a:cs typeface="Calibri" panose="020F0502020204030204" pitchFamily="34" charset="0"/>
              </a:rPr>
              <a:t>hurricane impacts</a:t>
            </a:r>
            <a:r>
              <a:rPr lang="en-US" sz="2000" dirty="0">
                <a:latin typeface="Calibri" panose="020F0502020204030204" pitchFamily="34" charset="0"/>
                <a:cs typeface="Calibri" panose="020F0502020204030204" pitchFamily="34" charset="0"/>
              </a:rPr>
              <a:t>, as this region also has the combination of high population, valuable property exposure and high potential for hurricane damage. </a:t>
            </a:r>
          </a:p>
          <a:p>
            <a:pPr>
              <a:spcBef>
                <a:spcPts val="1200"/>
              </a:spcBef>
              <a:spcAft>
                <a:spcPts val="1200"/>
              </a:spcAft>
            </a:pPr>
            <a:r>
              <a:rPr lang="en-US" sz="2000" dirty="0">
                <a:latin typeface="Calibri" panose="020F0502020204030204" pitchFamily="34" charset="0"/>
                <a:cs typeface="Calibri" panose="020F0502020204030204" pitchFamily="34" charset="0"/>
              </a:rPr>
              <a:t>The distribution of damage costs from the U.S. Billion-dollar disaster events from 1980 to 2022 is dominated by tropical cyclone losses. </a:t>
            </a:r>
            <a:r>
              <a:rPr lang="en-US" sz="2000" b="1" dirty="0">
                <a:latin typeface="Calibri" panose="020F0502020204030204" pitchFamily="34" charset="0"/>
                <a:cs typeface="Calibri" panose="020F0502020204030204" pitchFamily="34" charset="0"/>
              </a:rPr>
              <a:t>Tropical cyclones have caused the most damage </a:t>
            </a:r>
            <a:r>
              <a:rPr lang="en-US" sz="2000" dirty="0">
                <a:latin typeface="Calibri" panose="020F0502020204030204" pitchFamily="34" charset="0"/>
                <a:cs typeface="Calibri" panose="020F0502020204030204" pitchFamily="34" charset="0"/>
              </a:rPr>
              <a:t>($1,359.0 billion, CPI-adjusted) and also have the highest average event cost ($22.7 billion per event, CPI-adjusted).</a:t>
            </a:r>
            <a:endParaRPr lang="en-US" sz="2000" dirty="0"/>
          </a:p>
        </p:txBody>
      </p:sp>
      <p:pic>
        <p:nvPicPr>
          <p:cNvPr id="3" name="Picture 2">
            <a:extLst>
              <a:ext uri="{FF2B5EF4-FFF2-40B4-BE49-F238E27FC236}">
                <a16:creationId xmlns:a16="http://schemas.microsoft.com/office/drawing/2014/main" id="{208DE182-3796-4F4D-9920-594035C8FF1D}"/>
              </a:ext>
            </a:extLst>
          </p:cNvPr>
          <p:cNvPicPr>
            <a:picLocks noChangeAspect="1"/>
          </p:cNvPicPr>
          <p:nvPr/>
        </p:nvPicPr>
        <p:blipFill>
          <a:blip r:embed="rId2"/>
          <a:stretch>
            <a:fillRect/>
          </a:stretch>
        </p:blipFill>
        <p:spPr>
          <a:xfrm>
            <a:off x="132744" y="1950060"/>
            <a:ext cx="6832905" cy="4867275"/>
          </a:xfrm>
          <a:prstGeom prst="rect">
            <a:avLst/>
          </a:prstGeom>
        </p:spPr>
      </p:pic>
      <p:pic>
        <p:nvPicPr>
          <p:cNvPr id="4" name="Picture 3">
            <a:extLst>
              <a:ext uri="{FF2B5EF4-FFF2-40B4-BE49-F238E27FC236}">
                <a16:creationId xmlns:a16="http://schemas.microsoft.com/office/drawing/2014/main" id="{32590557-5D8D-4162-9D31-23C172B2103C}"/>
              </a:ext>
            </a:extLst>
          </p:cNvPr>
          <p:cNvPicPr>
            <a:picLocks noChangeAspect="1"/>
          </p:cNvPicPr>
          <p:nvPr/>
        </p:nvPicPr>
        <p:blipFill>
          <a:blip r:embed="rId3"/>
          <a:stretch>
            <a:fillRect/>
          </a:stretch>
        </p:blipFill>
        <p:spPr>
          <a:xfrm>
            <a:off x="-52988" y="0"/>
            <a:ext cx="8842732" cy="6794191"/>
          </a:xfrm>
          <a:prstGeom prst="rect">
            <a:avLst/>
          </a:prstGeom>
        </p:spPr>
      </p:pic>
    </p:spTree>
    <p:extLst>
      <p:ext uri="{BB962C8B-B14F-4D97-AF65-F5344CB8AC3E}">
        <p14:creationId xmlns:p14="http://schemas.microsoft.com/office/powerpoint/2010/main" val="1325413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0268" y="144023"/>
            <a:ext cx="9144000" cy="769634"/>
          </a:xfrm>
        </p:spPr>
        <p:txBody>
          <a:bodyPr/>
          <a:lstStyle/>
          <a:p>
            <a:r>
              <a:rPr lang="en-US" sz="3400" b="1" dirty="0">
                <a:solidFill>
                  <a:srgbClr val="094596"/>
                </a:solidFill>
                <a:latin typeface="Calibri" panose="020F0502020204030204" pitchFamily="34" charset="0"/>
                <a:cs typeface="Calibri" panose="020F0502020204030204" pitchFamily="34" charset="0"/>
              </a:rPr>
              <a:t>U.S Billion-dollar Weather and Climate Disasters </a:t>
            </a:r>
            <a:endParaRPr lang="en-US" sz="3400" b="1" dirty="0">
              <a:solidFill>
                <a:schemeClr val="tx2"/>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01600" y="933966"/>
            <a:ext cx="8407400" cy="3603373"/>
          </a:xfrm>
        </p:spPr>
        <p:txBody>
          <a:bodyPr>
            <a:noAutofit/>
          </a:bodyPr>
          <a:lstStyle/>
          <a:p>
            <a:pPr marL="0" indent="0">
              <a:buNone/>
            </a:pPr>
            <a:r>
              <a:rPr lang="en-US" sz="3000" dirty="0">
                <a:solidFill>
                  <a:schemeClr val="bg2"/>
                </a:solidFill>
                <a:latin typeface="Calibri" panose="020F0502020204030204" pitchFamily="34" charset="0"/>
                <a:cs typeface="Calibri" panose="020F0502020204030204" pitchFamily="34" charset="0"/>
              </a:rPr>
              <a:t>Outline:</a:t>
            </a:r>
          </a:p>
          <a:p>
            <a:pPr marL="571500">
              <a:spcBef>
                <a:spcPts val="1200"/>
              </a:spcBef>
              <a:buFontTx/>
              <a:buChar char="-"/>
            </a:pPr>
            <a:r>
              <a:rPr lang="en-US" sz="3000" dirty="0">
                <a:solidFill>
                  <a:schemeClr val="bg2"/>
                </a:solidFill>
                <a:latin typeface="Calibri" panose="020F0502020204030204" pitchFamily="34" charset="0"/>
                <a:cs typeface="Calibri" panose="020F0502020204030204" pitchFamily="34" charset="0"/>
              </a:rPr>
              <a:t>Context for Measuring Disaster Impact</a:t>
            </a:r>
          </a:p>
          <a:p>
            <a:pPr marL="571500">
              <a:spcBef>
                <a:spcPts val="1200"/>
              </a:spcBef>
              <a:buFontTx/>
              <a:buChar char="-"/>
            </a:pPr>
            <a:r>
              <a:rPr lang="en-US" sz="3000" dirty="0">
                <a:solidFill>
                  <a:schemeClr val="bg2"/>
                </a:solidFill>
                <a:latin typeface="Calibri" panose="020F0502020204030204" pitchFamily="34" charset="0"/>
                <a:cs typeface="Calibri" panose="020F0502020204030204" pitchFamily="34" charset="0"/>
              </a:rPr>
              <a:t>Data Sources / What we are Measuring</a:t>
            </a:r>
          </a:p>
          <a:p>
            <a:pPr marL="571500">
              <a:spcBef>
                <a:spcPts val="1200"/>
              </a:spcBef>
              <a:buFontTx/>
              <a:buChar char="-"/>
            </a:pPr>
            <a:r>
              <a:rPr lang="en-US" sz="3000" dirty="0">
                <a:solidFill>
                  <a:schemeClr val="bg2"/>
                </a:solidFill>
                <a:latin typeface="Calibri" panose="020F0502020204030204" pitchFamily="34" charset="0"/>
                <a:cs typeface="Calibri" panose="020F0502020204030204" pitchFamily="34" charset="0"/>
              </a:rPr>
              <a:t>2023 U.S. Disasters in Historical Context</a:t>
            </a:r>
          </a:p>
          <a:p>
            <a:pPr marL="571500">
              <a:spcBef>
                <a:spcPts val="1200"/>
              </a:spcBef>
              <a:buFontTx/>
              <a:buChar char="-"/>
            </a:pPr>
            <a:r>
              <a:rPr lang="en-US" sz="3000" dirty="0">
                <a:solidFill>
                  <a:schemeClr val="bg2"/>
                </a:solidFill>
                <a:latin typeface="Calibri" panose="020F0502020204030204" pitchFamily="34" charset="0"/>
                <a:cs typeface="Calibri" panose="020F0502020204030204" pitchFamily="34" charset="0"/>
              </a:rPr>
              <a:t>Disaster Data, Tools, Mapping</a:t>
            </a:r>
          </a:p>
        </p:txBody>
      </p:sp>
      <p:sp>
        <p:nvSpPr>
          <p:cNvPr id="12" name="Slide Number Placeholder 5"/>
          <p:cNvSpPr txBox="1">
            <a:spLocks/>
          </p:cNvSpPr>
          <p:nvPr/>
        </p:nvSpPr>
        <p:spPr bwMode="auto">
          <a:xfrm>
            <a:off x="9988551" y="6503989"/>
            <a:ext cx="519113" cy="244475"/>
          </a:xfrm>
          <a:prstGeom prst="rect">
            <a:avLst/>
          </a:prstGeom>
          <a:noFill/>
          <a:ln w="9525">
            <a:noFill/>
            <a:miter lim="800000"/>
            <a:headEnd/>
            <a:tailEnd/>
          </a:ln>
        </p:spPr>
        <p:txBody>
          <a:bodyPr/>
          <a:lstStyle/>
          <a:p>
            <a:pPr algn="r"/>
            <a:fld id="{B7392FEC-85DE-48F3-A6EE-6881A5A2FCA2}" type="slidenum">
              <a:rPr lang="en-US" sz="1200">
                <a:solidFill>
                  <a:schemeClr val="accent1"/>
                </a:solidFill>
                <a:latin typeface="Calibri" pitchFamily="34" charset="0"/>
              </a:rPr>
              <a:pPr algn="r"/>
              <a:t>2</a:t>
            </a:fld>
            <a:endParaRPr lang="en-US" sz="1200" dirty="0">
              <a:solidFill>
                <a:schemeClr val="accent1"/>
              </a:solidFill>
              <a:latin typeface="Calibri" pitchFamily="34" charset="0"/>
            </a:endParaRPr>
          </a:p>
        </p:txBody>
      </p:sp>
      <p:pic>
        <p:nvPicPr>
          <p:cNvPr id="14" name="Picture 22" descr="http://www.noaa.gov/features/03_protecting/images/hu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99979" y="1099809"/>
            <a:ext cx="2386174" cy="1789631"/>
          </a:xfrm>
          <a:prstGeom prst="rect">
            <a:avLst/>
          </a:prstGeom>
          <a:noFill/>
          <a:ln w="3175">
            <a:noFill/>
          </a:ln>
          <a:effectLst/>
          <a:extLst>
            <a:ext uri="{909E8E84-426E-40DD-AFC4-6F175D3DCCD1}">
              <a14:hiddenFill xmlns:a14="http://schemas.microsoft.com/office/drawing/2010/main">
                <a:solidFill>
                  <a:srgbClr val="FFFFFF"/>
                </a:solidFill>
              </a14:hiddenFill>
            </a:ext>
          </a:extLst>
        </p:spPr>
      </p:pic>
      <p:pic>
        <p:nvPicPr>
          <p:cNvPr id="16" name="Picture 2" descr="http://www.noaanews.noaa.gov/stories2015/images/Nuisance_flooding_car%2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949" t="8857" b="2574"/>
          <a:stretch/>
        </p:blipFill>
        <p:spPr bwMode="auto">
          <a:xfrm>
            <a:off x="8652362" y="3074097"/>
            <a:ext cx="2400450" cy="1789631"/>
          </a:xfrm>
          <a:prstGeom prst="rect">
            <a:avLst/>
          </a:prstGeom>
          <a:ln w="12700">
            <a:noFill/>
          </a:ln>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F230CDDE-A1D0-489E-AB8E-A06D69A7BD06}"/>
              </a:ext>
            </a:extLst>
          </p:cNvPr>
          <p:cNvGrpSpPr/>
          <p:nvPr/>
        </p:nvGrpSpPr>
        <p:grpSpPr>
          <a:xfrm>
            <a:off x="-137681" y="5058263"/>
            <a:ext cx="12056948" cy="1281220"/>
            <a:chOff x="65519" y="2150705"/>
            <a:chExt cx="12056948" cy="1281220"/>
          </a:xfrm>
        </p:grpSpPr>
        <p:pic>
          <p:nvPicPr>
            <p:cNvPr id="18" name="Picture 17">
              <a:extLst>
                <a:ext uri="{FF2B5EF4-FFF2-40B4-BE49-F238E27FC236}">
                  <a16:creationId xmlns:a16="http://schemas.microsoft.com/office/drawing/2014/main" id="{93DDB197-4A3B-4DF3-A485-19A94B40387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098"/>
            <a:stretch/>
          </p:blipFill>
          <p:spPr>
            <a:xfrm>
              <a:off x="10195848" y="2150705"/>
              <a:ext cx="1926619" cy="1281220"/>
            </a:xfrm>
            <a:prstGeom prst="rect">
              <a:avLst/>
            </a:prstGeom>
          </p:spPr>
        </p:pic>
        <p:pic>
          <p:nvPicPr>
            <p:cNvPr id="19" name="Picture 18">
              <a:extLst>
                <a:ext uri="{FF2B5EF4-FFF2-40B4-BE49-F238E27FC236}">
                  <a16:creationId xmlns:a16="http://schemas.microsoft.com/office/drawing/2014/main" id="{B0A65651-AD58-42FE-A914-37B0E47697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8343" y="2150705"/>
              <a:ext cx="2051724" cy="1281220"/>
            </a:xfrm>
            <a:prstGeom prst="rect">
              <a:avLst/>
            </a:prstGeom>
          </p:spPr>
        </p:pic>
        <p:pic>
          <p:nvPicPr>
            <p:cNvPr id="20" name="Picture 19">
              <a:extLst>
                <a:ext uri="{FF2B5EF4-FFF2-40B4-BE49-F238E27FC236}">
                  <a16:creationId xmlns:a16="http://schemas.microsoft.com/office/drawing/2014/main" id="{8B933A33-0847-4C0C-86B1-E10B985A4EFA}"/>
                </a:ext>
              </a:extLst>
            </p:cNvPr>
            <p:cNvPicPr>
              <a:picLocks noChangeAspect="1"/>
            </p:cNvPicPr>
            <p:nvPr/>
          </p:nvPicPr>
          <p:blipFill rotWithShape="1">
            <a:blip r:embed="rId7"/>
            <a:srcRect l="6021" b="2645"/>
            <a:stretch/>
          </p:blipFill>
          <p:spPr>
            <a:xfrm>
              <a:off x="4015183" y="2150705"/>
              <a:ext cx="1903578" cy="1281220"/>
            </a:xfrm>
            <a:prstGeom prst="rect">
              <a:avLst/>
            </a:prstGeom>
          </p:spPr>
        </p:pic>
        <p:pic>
          <p:nvPicPr>
            <p:cNvPr id="21" name="Picture 20">
              <a:extLst>
                <a:ext uri="{FF2B5EF4-FFF2-40B4-BE49-F238E27FC236}">
                  <a16:creationId xmlns:a16="http://schemas.microsoft.com/office/drawing/2014/main" id="{B0EB94FA-1E5A-4D00-9D3E-E0F02B400A30}"/>
                </a:ext>
              </a:extLst>
            </p:cNvPr>
            <p:cNvPicPr>
              <a:picLocks noChangeAspect="1"/>
            </p:cNvPicPr>
            <p:nvPr/>
          </p:nvPicPr>
          <p:blipFill rotWithShape="1">
            <a:blip r:embed="rId8"/>
            <a:srcRect t="-1" r="3211" b="958"/>
            <a:stretch/>
          </p:blipFill>
          <p:spPr>
            <a:xfrm>
              <a:off x="65519" y="2150705"/>
              <a:ext cx="1867949" cy="1281220"/>
            </a:xfrm>
            <a:prstGeom prst="rect">
              <a:avLst/>
            </a:prstGeom>
          </p:spPr>
        </p:pic>
        <p:pic>
          <p:nvPicPr>
            <p:cNvPr id="22" name="Picture 21">
              <a:extLst>
                <a:ext uri="{FF2B5EF4-FFF2-40B4-BE49-F238E27FC236}">
                  <a16:creationId xmlns:a16="http://schemas.microsoft.com/office/drawing/2014/main" id="{B38220A9-10E4-4906-968F-10D4BE492B03}"/>
                </a:ext>
              </a:extLst>
            </p:cNvPr>
            <p:cNvPicPr>
              <a:picLocks noChangeAspect="1"/>
            </p:cNvPicPr>
            <p:nvPr/>
          </p:nvPicPr>
          <p:blipFill rotWithShape="1">
            <a:blip r:embed="rId9"/>
            <a:srcRect l="2180" t="4280" r="2382"/>
            <a:stretch/>
          </p:blipFill>
          <p:spPr>
            <a:xfrm>
              <a:off x="2033050" y="2150705"/>
              <a:ext cx="1882551" cy="1281220"/>
            </a:xfrm>
            <a:prstGeom prst="rect">
              <a:avLst/>
            </a:prstGeom>
          </p:spPr>
        </p:pic>
        <p:pic>
          <p:nvPicPr>
            <p:cNvPr id="23" name="Picture 22">
              <a:extLst>
                <a:ext uri="{FF2B5EF4-FFF2-40B4-BE49-F238E27FC236}">
                  <a16:creationId xmlns:a16="http://schemas.microsoft.com/office/drawing/2014/main" id="{3559F544-D8CD-40D6-8968-0B6766E07C33}"/>
                </a:ext>
              </a:extLst>
            </p:cNvPr>
            <p:cNvPicPr>
              <a:picLocks noChangeAspect="1"/>
            </p:cNvPicPr>
            <p:nvPr/>
          </p:nvPicPr>
          <p:blipFill rotWithShape="1">
            <a:blip r:embed="rId10"/>
            <a:srcRect l="4781" t="5630" r="2799" b="3179"/>
            <a:stretch/>
          </p:blipFill>
          <p:spPr>
            <a:xfrm>
              <a:off x="8169649" y="2150705"/>
              <a:ext cx="1926617" cy="1281220"/>
            </a:xfrm>
            <a:prstGeom prst="rect">
              <a:avLst/>
            </a:prstGeom>
          </p:spPr>
        </p:pic>
      </p:grpSp>
    </p:spTree>
    <p:extLst>
      <p:ext uri="{BB962C8B-B14F-4D97-AF65-F5344CB8AC3E}">
        <p14:creationId xmlns:p14="http://schemas.microsoft.com/office/powerpoint/2010/main" val="281168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25dc317be8c_6_531"/>
          <p:cNvSpPr txBox="1">
            <a:spLocks noGrp="1"/>
          </p:cNvSpPr>
          <p:nvPr>
            <p:ph type="title"/>
          </p:nvPr>
        </p:nvSpPr>
        <p:spPr>
          <a:xfrm>
            <a:off x="1730268" y="144023"/>
            <a:ext cx="9144000" cy="7695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0070C0"/>
              </a:buClr>
              <a:buSzPts val="4000"/>
              <a:buFont typeface="Calibri"/>
              <a:buNone/>
            </a:pPr>
            <a:r>
              <a:rPr lang="en-US" sz="3400" b="1">
                <a:latin typeface="Calibri"/>
                <a:ea typeface="Calibri"/>
                <a:cs typeface="Calibri"/>
                <a:sym typeface="Calibri"/>
              </a:rPr>
              <a:t>U.S Billion-dollar Weather and Climate Disasters </a:t>
            </a:r>
            <a:endParaRPr sz="3400" b="1">
              <a:latin typeface="Calibri"/>
              <a:ea typeface="Calibri"/>
              <a:cs typeface="Calibri"/>
              <a:sym typeface="Calibri"/>
            </a:endParaRPr>
          </a:p>
        </p:txBody>
      </p:sp>
      <p:sp>
        <p:nvSpPr>
          <p:cNvPr id="358" name="Google Shape;358;g25dc317be8c_6_531"/>
          <p:cNvSpPr txBox="1">
            <a:spLocks noGrp="1"/>
          </p:cNvSpPr>
          <p:nvPr>
            <p:ph type="body" idx="1"/>
          </p:nvPr>
        </p:nvSpPr>
        <p:spPr>
          <a:xfrm>
            <a:off x="101600" y="1034275"/>
            <a:ext cx="8407500" cy="3446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200"/>
              </a:spcBef>
              <a:spcAft>
                <a:spcPts val="0"/>
              </a:spcAft>
              <a:buNone/>
            </a:pPr>
            <a:r>
              <a:rPr lang="en-US" sz="2200" b="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New product enhancements:  </a:t>
            </a:r>
            <a:endParaRPr sz="2200" b="1" dirty="0"/>
          </a:p>
          <a:p>
            <a:pPr marL="571500" lvl="0" indent="-368300" algn="l" rtl="0">
              <a:lnSpc>
                <a:spcPct val="90000"/>
              </a:lnSpc>
              <a:spcBef>
                <a:spcPts val="1200"/>
              </a:spcBef>
              <a:spcAft>
                <a:spcPts val="0"/>
              </a:spcAft>
              <a:buSzPts val="2200"/>
              <a:buFont typeface="Calibri"/>
              <a:buChar char="-"/>
            </a:pPr>
            <a:r>
              <a:rPr lang="en-US" sz="2200" dirty="0"/>
              <a:t>Multi-hazard risk &amp; socioeconomic vulnerability </a:t>
            </a:r>
            <a:r>
              <a:rPr lang="en-US" sz="2200" u="sng" dirty="0">
                <a:hlinkClick r:id="rId3"/>
              </a:rPr>
              <a:t>mapping</a:t>
            </a:r>
            <a:endParaRPr sz="2200" dirty="0"/>
          </a:p>
          <a:p>
            <a:pPr marL="571500" lvl="0" indent="-368300" algn="l" rtl="0">
              <a:lnSpc>
                <a:spcPct val="90000"/>
              </a:lnSpc>
              <a:spcBef>
                <a:spcPts val="1200"/>
              </a:spcBef>
              <a:spcAft>
                <a:spcPts val="0"/>
              </a:spcAft>
              <a:buSzPts val="2200"/>
              <a:buFont typeface="Calibri"/>
              <a:buChar char="-"/>
            </a:pPr>
            <a:r>
              <a:rPr lang="en-US" sz="2200" dirty="0"/>
              <a:t>New state and climate region disaster </a:t>
            </a:r>
            <a:r>
              <a:rPr lang="en-US" sz="2200" u="sng" dirty="0">
                <a:hlinkClick r:id="rId4"/>
              </a:rPr>
              <a:t>reports</a:t>
            </a:r>
            <a:r>
              <a:rPr lang="en-US" sz="2200" dirty="0"/>
              <a:t> </a:t>
            </a:r>
            <a:endParaRPr sz="2200" dirty="0"/>
          </a:p>
          <a:p>
            <a:pPr marL="0" lvl="0" indent="0" algn="l" rtl="0">
              <a:lnSpc>
                <a:spcPct val="90000"/>
              </a:lnSpc>
              <a:spcBef>
                <a:spcPts val="1200"/>
              </a:spcBef>
              <a:spcAft>
                <a:spcPts val="0"/>
              </a:spcAft>
              <a:buNone/>
            </a:pPr>
            <a:r>
              <a:rPr lang="en-US" sz="2200" b="1" dirty="0"/>
              <a:t>Potential future product enhancements</a:t>
            </a:r>
            <a:r>
              <a:rPr lang="en-US" sz="2200" dirty="0"/>
              <a:t>:  </a:t>
            </a:r>
            <a:endParaRPr sz="2200" dirty="0"/>
          </a:p>
          <a:p>
            <a:pPr marL="571500" lvl="0" indent="-368300" algn="l" rtl="0">
              <a:lnSpc>
                <a:spcPct val="90000"/>
              </a:lnSpc>
              <a:spcBef>
                <a:spcPts val="1200"/>
              </a:spcBef>
              <a:spcAft>
                <a:spcPts val="0"/>
              </a:spcAft>
              <a:buSzPts val="2200"/>
              <a:buFont typeface="Calibri"/>
              <a:buChar char="-"/>
            </a:pPr>
            <a:r>
              <a:rPr lang="en-US" sz="2200" dirty="0"/>
              <a:t>Sub-billion dollar event analysis ($100M to $1B) </a:t>
            </a:r>
            <a:endParaRPr sz="2200" dirty="0"/>
          </a:p>
          <a:p>
            <a:pPr marL="571500" lvl="0" indent="-368300" algn="l" rtl="0">
              <a:lnSpc>
                <a:spcPct val="90000"/>
              </a:lnSpc>
              <a:spcBef>
                <a:spcPts val="1200"/>
              </a:spcBef>
              <a:spcAft>
                <a:spcPts val="0"/>
              </a:spcAft>
              <a:buSzPts val="2200"/>
              <a:buFont typeface="Calibri"/>
              <a:buChar char="-"/>
            </a:pPr>
            <a:r>
              <a:rPr lang="en-US" sz="2200" dirty="0"/>
              <a:t>Climate vs. exposure and vulnerability</a:t>
            </a:r>
            <a:endParaRPr sz="2200" dirty="0"/>
          </a:p>
          <a:p>
            <a:pPr marL="571500" lvl="0" indent="-368300" algn="l" rtl="0">
              <a:lnSpc>
                <a:spcPct val="90000"/>
              </a:lnSpc>
              <a:spcBef>
                <a:spcPts val="1200"/>
              </a:spcBef>
              <a:spcAft>
                <a:spcPts val="0"/>
              </a:spcAft>
              <a:buSzPts val="2200"/>
              <a:buFont typeface="Calibri"/>
              <a:buChar char="-"/>
            </a:pPr>
            <a:r>
              <a:rPr lang="en-US" sz="2200" dirty="0"/>
              <a:t>Integrated product partnerships with Regional Climate Services / Sectors</a:t>
            </a:r>
            <a:endParaRPr sz="2200" dirty="0"/>
          </a:p>
        </p:txBody>
      </p:sp>
      <p:sp>
        <p:nvSpPr>
          <p:cNvPr id="359" name="Google Shape;359;g25dc317be8c_6_531"/>
          <p:cNvSpPr txBox="1"/>
          <p:nvPr/>
        </p:nvSpPr>
        <p:spPr>
          <a:xfrm>
            <a:off x="9988551" y="6503989"/>
            <a:ext cx="519000" cy="2445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chemeClr val="accent1"/>
                </a:solidFill>
                <a:latin typeface="Calibri"/>
                <a:ea typeface="Calibri"/>
                <a:cs typeface="Calibri"/>
                <a:sym typeface="Calibri"/>
              </a:rPr>
              <a:t>20</a:t>
            </a:fld>
            <a:endParaRPr sz="1200" b="0" i="0" u="none" strike="noStrike" cap="none">
              <a:solidFill>
                <a:schemeClr val="accent1"/>
              </a:solidFill>
              <a:latin typeface="Calibri"/>
              <a:ea typeface="Calibri"/>
              <a:cs typeface="Calibri"/>
              <a:sym typeface="Calibri"/>
            </a:endParaRPr>
          </a:p>
        </p:txBody>
      </p:sp>
      <p:pic>
        <p:nvPicPr>
          <p:cNvPr id="360" name="Google Shape;360;g25dc317be8c_6_531" descr="http://www.noaa.gov/features/03_protecting/images/hugo.jpg"/>
          <p:cNvPicPr preferRelativeResize="0"/>
          <p:nvPr/>
        </p:nvPicPr>
        <p:blipFill rotWithShape="1">
          <a:blip r:embed="rId5">
            <a:alphaModFix/>
          </a:blip>
          <a:srcRect/>
          <a:stretch/>
        </p:blipFill>
        <p:spPr>
          <a:xfrm>
            <a:off x="8699979" y="1099809"/>
            <a:ext cx="2386174" cy="1789631"/>
          </a:xfrm>
          <a:prstGeom prst="rect">
            <a:avLst/>
          </a:prstGeom>
          <a:noFill/>
          <a:ln>
            <a:noFill/>
          </a:ln>
        </p:spPr>
      </p:pic>
      <p:pic>
        <p:nvPicPr>
          <p:cNvPr id="361" name="Google Shape;361;g25dc317be8c_6_531" descr="http://www.noaanews.noaa.gov/stories2015/images/Nuisance_flooding_car%20(1).png"/>
          <p:cNvPicPr preferRelativeResize="0"/>
          <p:nvPr/>
        </p:nvPicPr>
        <p:blipFill rotWithShape="1">
          <a:blip r:embed="rId6">
            <a:alphaModFix/>
          </a:blip>
          <a:srcRect l="11948" t="8856" b="2577"/>
          <a:stretch/>
        </p:blipFill>
        <p:spPr>
          <a:xfrm>
            <a:off x="8652362" y="3074097"/>
            <a:ext cx="2400450" cy="1789631"/>
          </a:xfrm>
          <a:prstGeom prst="rect">
            <a:avLst/>
          </a:prstGeom>
          <a:noFill/>
          <a:ln>
            <a:noFill/>
          </a:ln>
        </p:spPr>
      </p:pic>
      <p:grpSp>
        <p:nvGrpSpPr>
          <p:cNvPr id="362" name="Google Shape;362;g25dc317be8c_6_531"/>
          <p:cNvGrpSpPr/>
          <p:nvPr/>
        </p:nvGrpSpPr>
        <p:grpSpPr>
          <a:xfrm>
            <a:off x="-137681" y="5058263"/>
            <a:ext cx="12056948" cy="1281220"/>
            <a:chOff x="65519" y="2150705"/>
            <a:chExt cx="12056948" cy="1281220"/>
          </a:xfrm>
        </p:grpSpPr>
        <p:pic>
          <p:nvPicPr>
            <p:cNvPr id="363" name="Google Shape;363;g25dc317be8c_6_531"/>
            <p:cNvPicPr preferRelativeResize="0"/>
            <p:nvPr/>
          </p:nvPicPr>
          <p:blipFill rotWithShape="1">
            <a:blip r:embed="rId7">
              <a:alphaModFix/>
            </a:blip>
            <a:srcRect l="6094"/>
            <a:stretch/>
          </p:blipFill>
          <p:spPr>
            <a:xfrm>
              <a:off x="10195848" y="2150705"/>
              <a:ext cx="1926619" cy="1281220"/>
            </a:xfrm>
            <a:prstGeom prst="rect">
              <a:avLst/>
            </a:prstGeom>
            <a:noFill/>
            <a:ln>
              <a:noFill/>
            </a:ln>
          </p:spPr>
        </p:pic>
        <p:pic>
          <p:nvPicPr>
            <p:cNvPr id="364" name="Google Shape;364;g25dc317be8c_6_531"/>
            <p:cNvPicPr preferRelativeResize="0"/>
            <p:nvPr/>
          </p:nvPicPr>
          <p:blipFill rotWithShape="1">
            <a:blip r:embed="rId8">
              <a:alphaModFix/>
            </a:blip>
            <a:srcRect/>
            <a:stretch/>
          </p:blipFill>
          <p:spPr>
            <a:xfrm>
              <a:off x="6018343" y="2150705"/>
              <a:ext cx="2051724" cy="1281220"/>
            </a:xfrm>
            <a:prstGeom prst="rect">
              <a:avLst/>
            </a:prstGeom>
            <a:noFill/>
            <a:ln>
              <a:noFill/>
            </a:ln>
          </p:spPr>
        </p:pic>
        <p:pic>
          <p:nvPicPr>
            <p:cNvPr id="365" name="Google Shape;365;g25dc317be8c_6_531"/>
            <p:cNvPicPr preferRelativeResize="0"/>
            <p:nvPr/>
          </p:nvPicPr>
          <p:blipFill rotWithShape="1">
            <a:blip r:embed="rId9">
              <a:alphaModFix/>
            </a:blip>
            <a:srcRect l="6023" b="2647"/>
            <a:stretch/>
          </p:blipFill>
          <p:spPr>
            <a:xfrm>
              <a:off x="4015183" y="2150705"/>
              <a:ext cx="1903578" cy="1281220"/>
            </a:xfrm>
            <a:prstGeom prst="rect">
              <a:avLst/>
            </a:prstGeom>
            <a:noFill/>
            <a:ln>
              <a:noFill/>
            </a:ln>
          </p:spPr>
        </p:pic>
        <p:pic>
          <p:nvPicPr>
            <p:cNvPr id="366" name="Google Shape;366;g25dc317be8c_6_531"/>
            <p:cNvPicPr preferRelativeResize="0"/>
            <p:nvPr/>
          </p:nvPicPr>
          <p:blipFill rotWithShape="1">
            <a:blip r:embed="rId10">
              <a:alphaModFix/>
            </a:blip>
            <a:srcRect r="3213" b="960"/>
            <a:stretch/>
          </p:blipFill>
          <p:spPr>
            <a:xfrm>
              <a:off x="65519" y="2150705"/>
              <a:ext cx="1867949" cy="1281220"/>
            </a:xfrm>
            <a:prstGeom prst="rect">
              <a:avLst/>
            </a:prstGeom>
            <a:noFill/>
            <a:ln>
              <a:noFill/>
            </a:ln>
          </p:spPr>
        </p:pic>
        <p:pic>
          <p:nvPicPr>
            <p:cNvPr id="367" name="Google Shape;367;g25dc317be8c_6_531"/>
            <p:cNvPicPr preferRelativeResize="0"/>
            <p:nvPr/>
          </p:nvPicPr>
          <p:blipFill rotWithShape="1">
            <a:blip r:embed="rId11">
              <a:alphaModFix/>
            </a:blip>
            <a:srcRect l="2175" t="4278" r="2385"/>
            <a:stretch/>
          </p:blipFill>
          <p:spPr>
            <a:xfrm>
              <a:off x="2033050" y="2150705"/>
              <a:ext cx="1882551" cy="1281220"/>
            </a:xfrm>
            <a:prstGeom prst="rect">
              <a:avLst/>
            </a:prstGeom>
            <a:noFill/>
            <a:ln>
              <a:noFill/>
            </a:ln>
          </p:spPr>
        </p:pic>
        <p:pic>
          <p:nvPicPr>
            <p:cNvPr id="368" name="Google Shape;368;g25dc317be8c_6_531"/>
            <p:cNvPicPr preferRelativeResize="0"/>
            <p:nvPr/>
          </p:nvPicPr>
          <p:blipFill rotWithShape="1">
            <a:blip r:embed="rId12">
              <a:alphaModFix/>
            </a:blip>
            <a:srcRect l="4778" t="5626" r="2800" b="3182"/>
            <a:stretch/>
          </p:blipFill>
          <p:spPr>
            <a:xfrm>
              <a:off x="8169649" y="2150705"/>
              <a:ext cx="1926617" cy="1281220"/>
            </a:xfrm>
            <a:prstGeom prst="rect">
              <a:avLst/>
            </a:prstGeom>
            <a:noFill/>
            <a:ln>
              <a:noFill/>
            </a:ln>
          </p:spPr>
        </p:pic>
      </p:grpSp>
      <p:sp>
        <p:nvSpPr>
          <p:cNvPr id="370" name="Google Shape;370;g25dc317be8c_6_531"/>
          <p:cNvSpPr txBox="1"/>
          <p:nvPr/>
        </p:nvSpPr>
        <p:spPr>
          <a:xfrm>
            <a:off x="4642050" y="4480950"/>
            <a:ext cx="4962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01F6B8-7BF5-424F-A2A8-C81FCBB86973}"/>
              </a:ext>
            </a:extLst>
          </p:cNvPr>
          <p:cNvPicPr>
            <a:picLocks noChangeAspect="1"/>
          </p:cNvPicPr>
          <p:nvPr/>
        </p:nvPicPr>
        <p:blipFill>
          <a:blip r:embed="rId2"/>
          <a:stretch>
            <a:fillRect/>
          </a:stretch>
        </p:blipFill>
        <p:spPr>
          <a:xfrm>
            <a:off x="2490785" y="821872"/>
            <a:ext cx="7210425" cy="5867400"/>
          </a:xfrm>
          <a:prstGeom prst="rect">
            <a:avLst/>
          </a:prstGeom>
          <a:ln>
            <a:solidFill>
              <a:srgbClr val="000000"/>
            </a:solidFill>
          </a:ln>
        </p:spPr>
      </p:pic>
      <p:sp>
        <p:nvSpPr>
          <p:cNvPr id="2" name="Rectangle 1">
            <a:extLst>
              <a:ext uri="{FF2B5EF4-FFF2-40B4-BE49-F238E27FC236}">
                <a16:creationId xmlns:a16="http://schemas.microsoft.com/office/drawing/2014/main" id="{D641932B-F91E-4742-9EC7-9F630768C65A}"/>
              </a:ext>
            </a:extLst>
          </p:cNvPr>
          <p:cNvSpPr/>
          <p:nvPr/>
        </p:nvSpPr>
        <p:spPr>
          <a:xfrm>
            <a:off x="1197428" y="168728"/>
            <a:ext cx="10308772" cy="553998"/>
          </a:xfrm>
          <a:prstGeom prst="rect">
            <a:avLst/>
          </a:prstGeom>
        </p:spPr>
        <p:txBody>
          <a:bodyPr wrap="square">
            <a:spAutoFit/>
          </a:bodyPr>
          <a:lstStyle/>
          <a:p>
            <a:r>
              <a:rPr lang="en-US" sz="3000" b="1" dirty="0">
                <a:solidFill>
                  <a:srgbClr val="030078"/>
                </a:solidFill>
                <a:latin typeface="Calibri" panose="020F0502020204030204" pitchFamily="34" charset="0"/>
                <a:cs typeface="Calibri" panose="020F0502020204030204" pitchFamily="34" charset="0"/>
              </a:rPr>
              <a:t>Integrating CDC/ATSDR socioeconomic vulnerability metrics</a:t>
            </a:r>
            <a:endParaRPr lang="en-US" sz="3000" b="1" dirty="0">
              <a:solidFill>
                <a:srgbClr val="030078"/>
              </a:solidFill>
            </a:endParaRPr>
          </a:p>
        </p:txBody>
      </p:sp>
    </p:spTree>
    <p:extLst>
      <p:ext uri="{BB962C8B-B14F-4D97-AF65-F5344CB8AC3E}">
        <p14:creationId xmlns:p14="http://schemas.microsoft.com/office/powerpoint/2010/main" val="726700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A76A45-DCAE-436F-A47B-D619124D3F81}"/>
              </a:ext>
            </a:extLst>
          </p:cNvPr>
          <p:cNvSpPr/>
          <p:nvPr/>
        </p:nvSpPr>
        <p:spPr>
          <a:xfrm>
            <a:off x="0" y="6270170"/>
            <a:ext cx="12192000" cy="587830"/>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descr="https://lh6.googleusercontent.com/HUJpinuPHyy5uQS-Heuto8-zI4wMw4msBD0tOoyYtlOcq_46sHgLc_-HGD2mLcInRAsNZa_ExGCBIULzTSqBK-PYpMzALX9uGcPsw0f02JksTxdMoBKCaqZIAmS9uRBirthDALbL_XKPyMRZ4I05BlsEkQ=s2048">
            <a:extLst>
              <a:ext uri="{FF2B5EF4-FFF2-40B4-BE49-F238E27FC236}">
                <a16:creationId xmlns:a16="http://schemas.microsoft.com/office/drawing/2014/main" id="{721AB971-6247-4558-80CE-DED5A3FF48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90" y="691237"/>
            <a:ext cx="5986010" cy="541288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descr="https://lh6.googleusercontent.com/ri6l-49sD-LW5S4i4bjweZqJbvP_COLgUVBBs-NEal1MrwqUSXuT2LOhU-V9vWKflObSl3WpCC6mHpzmjwbwAjW5D_UXgsGUho_eh1Jo8_Xd_FEC9NfctOb4Sp8KRXaPjNTSzs0C0gKODaKp8nRYB5V_iQ=s2048">
            <a:extLst>
              <a:ext uri="{FF2B5EF4-FFF2-40B4-BE49-F238E27FC236}">
                <a16:creationId xmlns:a16="http://schemas.microsoft.com/office/drawing/2014/main" id="{0150D0BA-24FB-424A-95DF-A3DC4B26F5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9765" y="691235"/>
            <a:ext cx="5940795" cy="541288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9A8357E-35FD-4618-8DA2-F0421471F88B}"/>
              </a:ext>
            </a:extLst>
          </p:cNvPr>
          <p:cNvSpPr/>
          <p:nvPr/>
        </p:nvSpPr>
        <p:spPr>
          <a:xfrm>
            <a:off x="662170" y="44904"/>
            <a:ext cx="11419840" cy="492443"/>
          </a:xfrm>
          <a:prstGeom prst="rect">
            <a:avLst/>
          </a:prstGeom>
        </p:spPr>
        <p:txBody>
          <a:bodyPr wrap="square">
            <a:spAutoFit/>
          </a:bodyPr>
          <a:lstStyle/>
          <a:p>
            <a:r>
              <a:rPr lang="en-US" sz="2600" dirty="0">
                <a:solidFill>
                  <a:schemeClr val="tx1"/>
                </a:solidFill>
                <a:latin typeface="Calibri" panose="020F0502020204030204" pitchFamily="34" charset="0"/>
              </a:rPr>
              <a:t>Vulnerability Mapping (Integrating CDC socioeconomic vulnerability metrics)</a:t>
            </a:r>
            <a:endParaRPr lang="en-US" sz="2600" dirty="0">
              <a:solidFill>
                <a:schemeClr val="tx1"/>
              </a:solidFill>
            </a:endParaRPr>
          </a:p>
        </p:txBody>
      </p:sp>
    </p:spTree>
    <p:extLst>
      <p:ext uri="{BB962C8B-B14F-4D97-AF65-F5344CB8AC3E}">
        <p14:creationId xmlns:p14="http://schemas.microsoft.com/office/powerpoint/2010/main" val="3662972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21" name="Rectangle 20">
            <a:extLst>
              <a:ext uri="{FF2B5EF4-FFF2-40B4-BE49-F238E27FC236}">
                <a16:creationId xmlns:a16="http://schemas.microsoft.com/office/drawing/2014/main" id="{DA7C1695-274B-CE45-A3F8-ACA663C24104}"/>
              </a:ext>
            </a:extLst>
          </p:cNvPr>
          <p:cNvSpPr/>
          <p:nvPr/>
        </p:nvSpPr>
        <p:spPr>
          <a:xfrm>
            <a:off x="8605295" y="6108306"/>
            <a:ext cx="3458433" cy="32774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8287369-DA80-8441-BD46-1E513D442366}"/>
              </a:ext>
            </a:extLst>
          </p:cNvPr>
          <p:cNvSpPr/>
          <p:nvPr/>
        </p:nvSpPr>
        <p:spPr>
          <a:xfrm>
            <a:off x="288288" y="3029916"/>
            <a:ext cx="11775440" cy="3548684"/>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Google Shape;405;p15">
            <a:extLst>
              <a:ext uri="{FF2B5EF4-FFF2-40B4-BE49-F238E27FC236}">
                <a16:creationId xmlns:a16="http://schemas.microsoft.com/office/drawing/2014/main" id="{BEB9B422-E77B-F748-AAA1-9C33566FA108}"/>
              </a:ext>
            </a:extLst>
          </p:cNvPr>
          <p:cNvSpPr txBox="1">
            <a:spLocks/>
          </p:cNvSpPr>
          <p:nvPr/>
        </p:nvSpPr>
        <p:spPr>
          <a:xfrm>
            <a:off x="0" y="844731"/>
            <a:ext cx="10072424" cy="144438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70C0"/>
              </a:buClr>
              <a:buSzPts val="4000"/>
              <a:buFont typeface="Calibri"/>
              <a:buNone/>
              <a:defRPr sz="3200" b="0" i="0" u="none" strike="noStrike" cap="none">
                <a:solidFill>
                  <a:srgbClr val="030076"/>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br>
              <a:rPr lang="en-US" dirty="0"/>
            </a:br>
            <a:r>
              <a:rPr lang="en-US" sz="2800" dirty="0">
                <a:solidFill>
                  <a:schemeClr val="tx1"/>
                </a:solidFill>
                <a:latin typeface="Calibri" panose="020F0502020204030204" pitchFamily="34" charset="0"/>
              </a:rPr>
              <a:t>For interactive data, charts, mapping,</a:t>
            </a:r>
            <a:br>
              <a:rPr lang="en-US" sz="2800" dirty="0">
                <a:solidFill>
                  <a:schemeClr val="tx1"/>
                </a:solidFill>
                <a:latin typeface="Calibri" panose="020F0502020204030204" pitchFamily="34" charset="0"/>
              </a:rPr>
            </a:br>
            <a:r>
              <a:rPr lang="en-US" sz="2800" dirty="0">
                <a:solidFill>
                  <a:schemeClr val="tx1"/>
                </a:solidFill>
                <a:latin typeface="Calibri" panose="020F0502020204030204" pitchFamily="34" charset="0"/>
              </a:rPr>
              <a:t>and disaster summaries (1980-2023):</a:t>
            </a:r>
          </a:p>
          <a:p>
            <a:r>
              <a:rPr lang="en-US" sz="2800" dirty="0">
                <a:solidFill>
                  <a:schemeClr val="tx1"/>
                </a:solidFill>
                <a:latin typeface="Calibri" panose="020F0502020204030204" pitchFamily="34" charset="0"/>
              </a:rPr>
              <a:t> </a:t>
            </a:r>
            <a:r>
              <a:rPr lang="en-US" sz="2800" b="1" dirty="0">
                <a:solidFill>
                  <a:schemeClr val="tx1"/>
                </a:solidFill>
                <a:latin typeface="Calibri" panose="020F0502020204030204" pitchFamily="34" charset="0"/>
                <a:hlinkClick r:id="rId3"/>
              </a:rPr>
              <a:t>www.ncei.no</a:t>
            </a:r>
            <a:r>
              <a:rPr lang="en-US" sz="2800" b="1" u="sng" dirty="0">
                <a:solidFill>
                  <a:schemeClr val="tx1"/>
                </a:solidFill>
                <a:latin typeface="Calibri" panose="020F0502020204030204" pitchFamily="34" charset="0"/>
                <a:hlinkClick r:id="rId3"/>
              </a:rPr>
              <a:t>aa.gov/access/billions</a:t>
            </a:r>
            <a:endParaRPr lang="en-US" sz="2800" b="1" u="sng" dirty="0">
              <a:solidFill>
                <a:schemeClr val="tx1"/>
              </a:solidFill>
              <a:latin typeface="Calibri" panose="020F0502020204030204" pitchFamily="34" charset="0"/>
            </a:endParaRPr>
          </a:p>
          <a:p>
            <a:br>
              <a:rPr lang="en-US" sz="4000" dirty="0"/>
            </a:br>
            <a:endParaRPr lang="en-US" sz="4000" dirty="0"/>
          </a:p>
        </p:txBody>
      </p:sp>
      <p:sp>
        <p:nvSpPr>
          <p:cNvPr id="14" name="Rectangle 13">
            <a:extLst>
              <a:ext uri="{FF2B5EF4-FFF2-40B4-BE49-F238E27FC236}">
                <a16:creationId xmlns:a16="http://schemas.microsoft.com/office/drawing/2014/main" id="{078EAB18-FFED-554E-A855-2F0D65D65C6F}"/>
              </a:ext>
            </a:extLst>
          </p:cNvPr>
          <p:cNvSpPr/>
          <p:nvPr/>
        </p:nvSpPr>
        <p:spPr>
          <a:xfrm>
            <a:off x="128272" y="2165965"/>
            <a:ext cx="11775440" cy="1477328"/>
          </a:xfrm>
          <a:prstGeom prst="rect">
            <a:avLst/>
          </a:prstGeom>
        </p:spPr>
        <p:txBody>
          <a:bodyPr wrap="square">
            <a:spAutoFit/>
          </a:bodyPr>
          <a:lstStyle/>
          <a:p>
            <a:r>
              <a:rPr lang="en-US" sz="2000" b="1" i="1" dirty="0">
                <a:solidFill>
                  <a:schemeClr val="tx1"/>
                </a:solidFill>
                <a:latin typeface="+mn-lt"/>
                <a:cs typeface="Calibri" panose="020F0502020204030204" pitchFamily="34" charset="0"/>
              </a:rPr>
              <a:t>New county &amp; census tract risk mapping:</a:t>
            </a:r>
          </a:p>
          <a:p>
            <a:r>
              <a:rPr lang="en-US" sz="2600" b="1" dirty="0">
                <a:solidFill>
                  <a:schemeClr val="tx1"/>
                </a:solidFill>
                <a:latin typeface="+mn-lt"/>
                <a:cs typeface="Calibri" panose="020F0502020204030204" pitchFamily="34" charset="0"/>
                <a:hlinkClick r:id="rId4"/>
              </a:rPr>
              <a:t>www.ncei.noaa.gov/access/billions/mapping</a:t>
            </a:r>
            <a:endParaRPr lang="en-US" sz="2600" b="1" dirty="0">
              <a:solidFill>
                <a:schemeClr val="tx1"/>
              </a:solidFill>
              <a:latin typeface="+mn-lt"/>
              <a:cs typeface="Calibri" panose="020F0502020204030204" pitchFamily="34" charset="0"/>
            </a:endParaRPr>
          </a:p>
          <a:p>
            <a:br>
              <a:rPr lang="en-US" sz="2400" b="1" i="1" dirty="0">
                <a:solidFill>
                  <a:schemeClr val="tx1"/>
                </a:solidFill>
                <a:latin typeface="Myriad Pro Light" panose="020B0503030403020204" pitchFamily="34" charset="0"/>
                <a:cs typeface="Calibri" panose="020F0502020204030204" pitchFamily="34" charset="0"/>
              </a:rPr>
            </a:br>
            <a:endParaRPr lang="en-US" sz="1800" b="1" i="1" dirty="0">
              <a:solidFill>
                <a:srgbClr val="0070C0"/>
              </a:solidFill>
              <a:latin typeface="Myriad Pro Light" panose="020B050303040302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14E478EA-0A3C-2342-8898-C14198596B17}"/>
              </a:ext>
            </a:extLst>
          </p:cNvPr>
          <p:cNvSpPr/>
          <p:nvPr/>
        </p:nvSpPr>
        <p:spPr>
          <a:xfrm>
            <a:off x="9753145" y="6051874"/>
            <a:ext cx="1951175" cy="307777"/>
          </a:xfrm>
          <a:prstGeom prst="rect">
            <a:avLst/>
          </a:prstGeom>
        </p:spPr>
        <p:txBody>
          <a:bodyPr wrap="none" anchor="t">
            <a:spAutoFit/>
          </a:bodyPr>
          <a:lstStyle/>
          <a:p>
            <a:r>
              <a:rPr lang="en-US" b="1" dirty="0">
                <a:solidFill>
                  <a:srgbClr val="0053C0"/>
                </a:solidFill>
                <a:latin typeface="Calibri" panose="020F0502020204030204" pitchFamily="34" charset="0"/>
                <a:cs typeface="Calibri" panose="020F0502020204030204" pitchFamily="34" charset="0"/>
              </a:rPr>
              <a:t>Adam.Smith@noaa.gov</a:t>
            </a:r>
            <a:endParaRPr lang="en-US" dirty="0">
              <a:solidFill>
                <a:srgbClr val="0053C0"/>
              </a:solidFill>
              <a:latin typeface="Calibri" panose="020F0502020204030204" pitchFamily="34" charset="0"/>
              <a:cs typeface="Calibri" panose="020F0502020204030204" pitchFamily="34" charset="0"/>
            </a:endParaRPr>
          </a:p>
        </p:txBody>
      </p:sp>
      <p:sp>
        <p:nvSpPr>
          <p:cNvPr id="17" name="Title 1">
            <a:extLst>
              <a:ext uri="{FF2B5EF4-FFF2-40B4-BE49-F238E27FC236}">
                <a16:creationId xmlns:a16="http://schemas.microsoft.com/office/drawing/2014/main" id="{F625D636-BDD2-CF41-87B8-AD9390425D48}"/>
              </a:ext>
            </a:extLst>
          </p:cNvPr>
          <p:cNvSpPr txBox="1">
            <a:spLocks/>
          </p:cNvSpPr>
          <p:nvPr/>
        </p:nvSpPr>
        <p:spPr>
          <a:xfrm>
            <a:off x="87632" y="3610346"/>
            <a:ext cx="11775440" cy="3054962"/>
          </a:xfrm>
          <a:prstGeom prst="rect">
            <a:avLst/>
          </a:prstGeom>
          <a:ln w="19050">
            <a:noFill/>
          </a:ln>
        </p:spPr>
        <p:txBody>
          <a:bodyPr/>
          <a:lstStyle>
            <a:lvl1pPr algn="ctr" defTabSz="457200" rtl="0" eaLnBrk="0" fontAlgn="base" hangingPunct="0">
              <a:spcBef>
                <a:spcPct val="0"/>
              </a:spcBef>
              <a:spcAft>
                <a:spcPct val="0"/>
              </a:spcAft>
              <a:defRPr sz="4400" kern="1200">
                <a:ln w="9000" cmpd="sng">
                  <a:solidFill>
                    <a:schemeClr val="accent4">
                      <a:shade val="50000"/>
                      <a:satMod val="120000"/>
                    </a:schemeClr>
                  </a:solidFill>
                  <a:prstDash val="solid"/>
                </a:ln>
                <a:solidFill>
                  <a:srgbClr val="2B4C73"/>
                </a:solidFill>
                <a:latin typeface="+mj-lt"/>
                <a:ea typeface="+mj-ea"/>
                <a:cs typeface="+mj-cs"/>
              </a:defRPr>
            </a:lvl1pPr>
            <a:lvl2pPr algn="ctr" defTabSz="457200" rtl="0" eaLnBrk="0" fontAlgn="base" hangingPunct="0">
              <a:spcBef>
                <a:spcPct val="0"/>
              </a:spcBef>
              <a:spcAft>
                <a:spcPct val="0"/>
              </a:spcAft>
              <a:defRPr sz="4400">
                <a:solidFill>
                  <a:srgbClr val="2B4C73"/>
                </a:solidFill>
                <a:latin typeface="Calibri" pitchFamily="34" charset="0"/>
              </a:defRPr>
            </a:lvl2pPr>
            <a:lvl3pPr algn="ctr" defTabSz="457200" rtl="0" eaLnBrk="0" fontAlgn="base" hangingPunct="0">
              <a:spcBef>
                <a:spcPct val="0"/>
              </a:spcBef>
              <a:spcAft>
                <a:spcPct val="0"/>
              </a:spcAft>
              <a:defRPr sz="4400">
                <a:solidFill>
                  <a:srgbClr val="2B4C73"/>
                </a:solidFill>
                <a:latin typeface="Calibri" pitchFamily="34" charset="0"/>
              </a:defRPr>
            </a:lvl3pPr>
            <a:lvl4pPr algn="ctr" defTabSz="457200" rtl="0" eaLnBrk="0" fontAlgn="base" hangingPunct="0">
              <a:spcBef>
                <a:spcPct val="0"/>
              </a:spcBef>
              <a:spcAft>
                <a:spcPct val="0"/>
              </a:spcAft>
              <a:defRPr sz="4400">
                <a:solidFill>
                  <a:srgbClr val="2B4C73"/>
                </a:solidFill>
                <a:latin typeface="Calibri" pitchFamily="34" charset="0"/>
              </a:defRPr>
            </a:lvl4pPr>
            <a:lvl5pPr algn="ctr" defTabSz="457200" rtl="0" eaLnBrk="0" fontAlgn="base" hangingPunct="0">
              <a:spcBef>
                <a:spcPct val="0"/>
              </a:spcBef>
              <a:spcAft>
                <a:spcPct val="0"/>
              </a:spcAft>
              <a:defRPr sz="4400">
                <a:solidFill>
                  <a:srgbClr val="2B4C73"/>
                </a:solidFill>
                <a:latin typeface="Calibri" pitchFamily="34" charset="0"/>
              </a:defRPr>
            </a:lvl5pPr>
            <a:lvl6pPr marL="457200" algn="r" defTabSz="457200" rtl="0" fontAlgn="base">
              <a:spcBef>
                <a:spcPct val="0"/>
              </a:spcBef>
              <a:spcAft>
                <a:spcPct val="0"/>
              </a:spcAft>
              <a:defRPr sz="4400" b="1">
                <a:solidFill>
                  <a:schemeClr val="accent1"/>
                </a:solidFill>
                <a:latin typeface="Calibri" pitchFamily="34" charset="0"/>
              </a:defRPr>
            </a:lvl6pPr>
            <a:lvl7pPr marL="914400" algn="r" defTabSz="457200" rtl="0" fontAlgn="base">
              <a:spcBef>
                <a:spcPct val="0"/>
              </a:spcBef>
              <a:spcAft>
                <a:spcPct val="0"/>
              </a:spcAft>
              <a:defRPr sz="4400" b="1">
                <a:solidFill>
                  <a:schemeClr val="accent1"/>
                </a:solidFill>
                <a:latin typeface="Calibri" pitchFamily="34" charset="0"/>
              </a:defRPr>
            </a:lvl7pPr>
            <a:lvl8pPr marL="1371600" algn="r" defTabSz="457200" rtl="0" fontAlgn="base">
              <a:spcBef>
                <a:spcPct val="0"/>
              </a:spcBef>
              <a:spcAft>
                <a:spcPct val="0"/>
              </a:spcAft>
              <a:defRPr sz="4400" b="1">
                <a:solidFill>
                  <a:schemeClr val="accent1"/>
                </a:solidFill>
                <a:latin typeface="Calibri" pitchFamily="34" charset="0"/>
              </a:defRPr>
            </a:lvl8pPr>
            <a:lvl9pPr marL="1828800" algn="r" defTabSz="457200" rtl="0" fontAlgn="base">
              <a:spcBef>
                <a:spcPct val="0"/>
              </a:spcBef>
              <a:spcAft>
                <a:spcPct val="0"/>
              </a:spcAft>
              <a:defRPr sz="4400" b="1">
                <a:solidFill>
                  <a:schemeClr val="accent1"/>
                </a:solidFill>
                <a:latin typeface="Calibri" pitchFamily="34" charset="0"/>
              </a:defRPr>
            </a:lvl9pPr>
          </a:lstStyle>
          <a:p>
            <a:pPr marL="285750" indent="-285750" algn="l"/>
            <a:endParaRPr lang="en-US" sz="1600" u="sng" dirty="0"/>
          </a:p>
          <a:p>
            <a:pPr marL="285750" indent="-285750" algn="l"/>
            <a:r>
              <a:rPr lang="en-US" sz="1600" dirty="0">
                <a:solidFill>
                  <a:schemeClr val="tx1"/>
                </a:solidFill>
              </a:rPr>
              <a:t>     NOAA National Centers for Environmental Information (NCEI) U.S. Billion-Dollar Weather and Climate Disasters (2023). https://www.ncdc.noaa.gov/billions/, DOI: 10.25921/stkw-7w73</a:t>
            </a:r>
          </a:p>
          <a:p>
            <a:pPr marL="285750" indent="-285750" algn="l"/>
            <a:endParaRPr lang="en-US" sz="1600" dirty="0">
              <a:solidFill>
                <a:schemeClr val="tx1"/>
              </a:solidFill>
            </a:endParaRPr>
          </a:p>
          <a:p>
            <a:pPr marL="285750" indent="-285750" algn="l"/>
            <a:r>
              <a:rPr lang="en-US" sz="1600" dirty="0">
                <a:solidFill>
                  <a:schemeClr val="tx1"/>
                </a:solidFill>
              </a:rPr>
              <a:t>     Smith, A., and R. Katz, 2013: U.S. Billion-dollar Weather and Climate Disasters: Data Sources, Trends, Accuracy and Biases. Natural Hazards., DOI: 10.1007/s11069-013-0566-5</a:t>
            </a:r>
          </a:p>
          <a:p>
            <a:pPr marL="285750" indent="-285750" algn="l"/>
            <a:endParaRPr lang="en-US" sz="1600" dirty="0">
              <a:solidFill>
                <a:schemeClr val="tx1"/>
              </a:solidFill>
            </a:endParaRPr>
          </a:p>
          <a:p>
            <a:pPr marL="285750" indent="-285750" algn="l"/>
            <a:r>
              <a:rPr lang="en-US" sz="1600" dirty="0">
                <a:solidFill>
                  <a:schemeClr val="tx1"/>
                </a:solidFill>
              </a:rPr>
              <a:t>     Smith, A., and J. Matthews, 2015: Quantifying Uncertainty and Variable Sensitivity within the U.S. Billion-dollar Weather and Climate Disaster Cost Estimates. Natural Hazards., DOI: 10.1007/s11069-015-1678-x</a:t>
            </a:r>
          </a:p>
          <a:p>
            <a:pPr marL="285750" indent="-285750" algn="l"/>
            <a:endParaRPr lang="en-US" sz="1600" dirty="0">
              <a:solidFill>
                <a:schemeClr val="tx1"/>
              </a:solidFill>
            </a:endParaRPr>
          </a:p>
          <a:p>
            <a:pPr marL="285750" indent="-285750" algn="l"/>
            <a:r>
              <a:rPr lang="en-US" sz="1600" dirty="0">
                <a:solidFill>
                  <a:schemeClr val="tx1"/>
                </a:solidFill>
              </a:rPr>
              <a:t>     </a:t>
            </a:r>
          </a:p>
          <a:p>
            <a:pPr marL="285750" indent="-285750" algn="l"/>
            <a:r>
              <a:rPr lang="en-US" sz="1600" dirty="0">
                <a:ln w="9000" cmpd="sng">
                  <a:noFill/>
                  <a:prstDash val="solid"/>
                </a:ln>
                <a:solidFill>
                  <a:schemeClr val="tx1"/>
                </a:solidFill>
                <a:latin typeface="Calibri" panose="020F0502020204030204" pitchFamily="34" charset="0"/>
                <a:cs typeface="Calibri" panose="020F0502020204030204" pitchFamily="34" charset="0"/>
              </a:rPr>
              <a:t>      </a:t>
            </a:r>
            <a:endParaRPr lang="en-US" sz="1600" dirty="0">
              <a:solidFill>
                <a:schemeClr val="tx1"/>
              </a:solidFill>
            </a:endParaRPr>
          </a:p>
          <a:p>
            <a:pPr marL="285750" indent="-285750" algn="l"/>
            <a:endParaRPr lang="en-US" sz="1600" dirty="0">
              <a:solidFill>
                <a:schemeClr val="tx1"/>
              </a:solidFill>
            </a:endParaRPr>
          </a:p>
          <a:p>
            <a:pPr marL="285750" indent="-285750" algn="l"/>
            <a:endParaRPr lang="en-US" sz="1600" dirty="0">
              <a:latin typeface="Calibri" panose="020F0502020204030204" pitchFamily="34" charset="0"/>
              <a:cs typeface="Calibri" panose="020F0502020204030204" pitchFamily="34" charset="0"/>
            </a:endParaRPr>
          </a:p>
          <a:p>
            <a:pPr marL="285750" indent="-285750" algn="l"/>
            <a:endParaRPr lang="en-US" sz="1600" dirty="0">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639694E2-6A44-EA42-9D69-89B30EB3A5BD}"/>
              </a:ext>
            </a:extLst>
          </p:cNvPr>
          <p:cNvSpPr txBox="1"/>
          <p:nvPr/>
        </p:nvSpPr>
        <p:spPr>
          <a:xfrm>
            <a:off x="357549" y="3116624"/>
            <a:ext cx="10168211"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For more detail on disasters, county data, methodology, and uncertainty, see:</a:t>
            </a:r>
          </a:p>
        </p:txBody>
      </p:sp>
      <p:sp>
        <p:nvSpPr>
          <p:cNvPr id="2" name="TextBox 1">
            <a:extLst>
              <a:ext uri="{FF2B5EF4-FFF2-40B4-BE49-F238E27FC236}">
                <a16:creationId xmlns:a16="http://schemas.microsoft.com/office/drawing/2014/main" id="{5BBCB351-E475-4451-9558-48AA0208BF83}"/>
              </a:ext>
            </a:extLst>
          </p:cNvPr>
          <p:cNvSpPr txBox="1"/>
          <p:nvPr/>
        </p:nvSpPr>
        <p:spPr>
          <a:xfrm>
            <a:off x="4488901" y="97998"/>
            <a:ext cx="3057247" cy="400110"/>
          </a:xfrm>
          <a:prstGeom prst="rect">
            <a:avLst/>
          </a:prstGeom>
          <a:noFill/>
        </p:spPr>
        <p:txBody>
          <a:bodyPr wrap="none" rtlCol="0">
            <a:spAutoFit/>
          </a:bodyPr>
          <a:lstStyle/>
          <a:p>
            <a:r>
              <a:rPr lang="en-US" sz="2000" b="1" dirty="0">
                <a:solidFill>
                  <a:srgbClr val="002060"/>
                </a:solidFill>
              </a:rPr>
              <a:t>Adam.Smith@noaa.gov</a:t>
            </a:r>
          </a:p>
        </p:txBody>
      </p:sp>
      <p:pic>
        <p:nvPicPr>
          <p:cNvPr id="20" name="Picture 19">
            <a:extLst>
              <a:ext uri="{FF2B5EF4-FFF2-40B4-BE49-F238E27FC236}">
                <a16:creationId xmlns:a16="http://schemas.microsoft.com/office/drawing/2014/main" id="{BD9523AA-0A5E-40D1-98F2-0B8D37D736B9}"/>
              </a:ext>
            </a:extLst>
          </p:cNvPr>
          <p:cNvPicPr>
            <a:picLocks noChangeAspect="1"/>
          </p:cNvPicPr>
          <p:nvPr/>
        </p:nvPicPr>
        <p:blipFill>
          <a:blip r:embed="rId5"/>
          <a:stretch>
            <a:fillRect/>
          </a:stretch>
        </p:blipFill>
        <p:spPr>
          <a:xfrm>
            <a:off x="5608759" y="565308"/>
            <a:ext cx="3409734" cy="1909392"/>
          </a:xfrm>
          <a:prstGeom prst="rect">
            <a:avLst/>
          </a:prstGeom>
        </p:spPr>
      </p:pic>
      <p:pic>
        <p:nvPicPr>
          <p:cNvPr id="22" name="Picture 21">
            <a:extLst>
              <a:ext uri="{FF2B5EF4-FFF2-40B4-BE49-F238E27FC236}">
                <a16:creationId xmlns:a16="http://schemas.microsoft.com/office/drawing/2014/main" id="{BAF2EBE4-B942-417D-A818-67932EC055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69131" y="-14938"/>
            <a:ext cx="2771281" cy="1489457"/>
          </a:xfrm>
          <a:prstGeom prst="rect">
            <a:avLst/>
          </a:prstGeom>
          <a:ln>
            <a:solidFill>
              <a:schemeClr val="tx1"/>
            </a:solidFill>
          </a:ln>
        </p:spPr>
      </p:pic>
      <p:pic>
        <p:nvPicPr>
          <p:cNvPr id="26" name="Picture 25">
            <a:extLst>
              <a:ext uri="{FF2B5EF4-FFF2-40B4-BE49-F238E27FC236}">
                <a16:creationId xmlns:a16="http://schemas.microsoft.com/office/drawing/2014/main" id="{AB7875B7-E4D4-494C-9430-4F47C0A161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03021" y="1484100"/>
            <a:ext cx="3088647" cy="1669346"/>
          </a:xfrm>
          <a:prstGeom prst="rect">
            <a:avLst/>
          </a:prstGeom>
          <a:ln>
            <a:solidFill>
              <a:schemeClr val="tx1"/>
            </a:solidFill>
          </a:ln>
        </p:spPr>
      </p:pic>
    </p:spTree>
    <p:extLst>
      <p:ext uri="{BB962C8B-B14F-4D97-AF65-F5344CB8AC3E}">
        <p14:creationId xmlns:p14="http://schemas.microsoft.com/office/powerpoint/2010/main" val="3561341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1403" y="3568185"/>
            <a:ext cx="12192000" cy="2923817"/>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1624405" y="1"/>
            <a:ext cx="10399789" cy="846820"/>
          </a:xfrm>
        </p:spPr>
        <p:txBody>
          <a:bodyPr anchor="b">
            <a:noAutofit/>
          </a:bodyPr>
          <a:lstStyle/>
          <a:p>
            <a:pPr lvl="0" fontAlgn="base">
              <a:lnSpc>
                <a:spcPct val="100000"/>
              </a:lnSpc>
              <a:spcBef>
                <a:spcPct val="0"/>
              </a:spcBef>
              <a:spcAft>
                <a:spcPct val="0"/>
              </a:spcAft>
            </a:pPr>
            <a:br>
              <a:rPr lang="en-US" sz="3200" kern="1200" dirty="0">
                <a:solidFill>
                  <a:srgbClr val="1F497D"/>
                </a:solidFill>
                <a:latin typeface="Arial" charset="0"/>
                <a:ea typeface="+mn-ea"/>
                <a:cs typeface="Arial" charset="0"/>
              </a:rPr>
            </a:br>
            <a:br>
              <a:rPr lang="en-US" sz="3200" kern="1200" dirty="0">
                <a:solidFill>
                  <a:srgbClr val="1F497D"/>
                </a:solidFill>
                <a:latin typeface="Arial" charset="0"/>
                <a:ea typeface="+mn-ea"/>
                <a:cs typeface="Arial" charset="0"/>
              </a:rPr>
            </a:br>
            <a:r>
              <a:rPr lang="en-US" sz="2800" dirty="0">
                <a:solidFill>
                  <a:srgbClr val="0B4596"/>
                </a:solidFill>
                <a:latin typeface="Calibri" panose="020F0502020204030204" pitchFamily="34" charset="0"/>
                <a:cs typeface="Calibri" panose="020F0502020204030204" pitchFamily="34" charset="0"/>
              </a:rPr>
              <a:t>NOAA’s National Centers for Environmental Information </a:t>
            </a:r>
            <a:r>
              <a:rPr lang="en-US" sz="3400" dirty="0">
                <a:solidFill>
                  <a:srgbClr val="0B4596"/>
                </a:solidFill>
                <a:latin typeface="Calibri" panose="020F0502020204030204" pitchFamily="34" charset="0"/>
                <a:cs typeface="Calibri" panose="020F0502020204030204" pitchFamily="34" charset="0"/>
              </a:rPr>
              <a:t>(</a:t>
            </a:r>
            <a:r>
              <a:rPr lang="en-US" sz="2800" dirty="0">
                <a:solidFill>
                  <a:srgbClr val="0B4596"/>
                </a:solidFill>
                <a:latin typeface="Calibri" panose="020F0502020204030204" pitchFamily="34" charset="0"/>
                <a:cs typeface="Calibri" panose="020F0502020204030204" pitchFamily="34" charset="0"/>
              </a:rPr>
              <a:t>NCEI) – </a:t>
            </a:r>
            <a:r>
              <a:rPr lang="en-US" sz="2000" dirty="0">
                <a:solidFill>
                  <a:srgbClr val="0B4596"/>
                </a:solidFill>
                <a:latin typeface="Calibri" panose="020F0502020204030204" pitchFamily="34" charset="0"/>
                <a:cs typeface="Calibri" panose="020F0502020204030204" pitchFamily="34" charset="0"/>
              </a:rPr>
              <a:t>Climate Science and Service Division</a:t>
            </a:r>
            <a:endParaRPr lang="en-US" sz="20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FEE259F3-5E65-0644-8DF7-54626DBF8C87}"/>
              </a:ext>
            </a:extLst>
          </p:cNvPr>
          <p:cNvSpPr/>
          <p:nvPr/>
        </p:nvSpPr>
        <p:spPr>
          <a:xfrm>
            <a:off x="146285" y="2501852"/>
            <a:ext cx="11877910" cy="830997"/>
          </a:xfrm>
          <a:prstGeom prst="rect">
            <a:avLst/>
          </a:prstGeom>
        </p:spPr>
        <p:txBody>
          <a:bodyPr wrap="square">
            <a:spAutoFit/>
          </a:bodyPr>
          <a:lstStyle/>
          <a:p>
            <a:r>
              <a:rPr lang="en-US" sz="2600" dirty="0">
                <a:solidFill>
                  <a:srgbClr val="0094ED"/>
                </a:solidFill>
                <a:latin typeface="Calibri" panose="020F0502020204030204" pitchFamily="34" charset="0"/>
                <a:cs typeface="Calibri" panose="020F0502020204030204" pitchFamily="34" charset="0"/>
              </a:rPr>
              <a:t>Statutory mission to describe the climate of the United States and act as the</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a:t>
            </a:r>
            <a:r>
              <a:rPr lang="en-US" sz="2600" b="1" dirty="0">
                <a:solidFill>
                  <a:srgbClr val="094596"/>
                </a:solidFill>
                <a:latin typeface="Calibri" panose="020F0502020204030204" pitchFamily="34" charset="0"/>
                <a:cs typeface="Calibri" panose="020F0502020204030204" pitchFamily="34" charset="0"/>
              </a:rPr>
              <a:t>Nation's Scorekeeper" regarding the trends and anomalies</a:t>
            </a:r>
            <a:r>
              <a:rPr lang="en-US" sz="2600" dirty="0">
                <a:solidFill>
                  <a:srgbClr val="094596"/>
                </a:solidFill>
                <a:latin typeface="Calibri" panose="020F0502020204030204" pitchFamily="34" charset="0"/>
                <a:cs typeface="Calibri" panose="020F0502020204030204" pitchFamily="34" charset="0"/>
              </a:rPr>
              <a:t> </a:t>
            </a:r>
            <a:r>
              <a:rPr lang="en-US" sz="2600" dirty="0">
                <a:solidFill>
                  <a:srgbClr val="0094ED"/>
                </a:solidFill>
                <a:latin typeface="Calibri" panose="020F0502020204030204" pitchFamily="34" charset="0"/>
                <a:cs typeface="Calibri" panose="020F0502020204030204" pitchFamily="34" charset="0"/>
              </a:rPr>
              <a:t>of weather and climate. </a:t>
            </a:r>
          </a:p>
        </p:txBody>
      </p:sp>
      <p:sp>
        <p:nvSpPr>
          <p:cNvPr id="22" name="Rectangle 21">
            <a:extLst>
              <a:ext uri="{FF2B5EF4-FFF2-40B4-BE49-F238E27FC236}">
                <a16:creationId xmlns:a16="http://schemas.microsoft.com/office/drawing/2014/main" id="{B97AE316-AC8E-3D4B-8BE5-084B7F2B2E69}"/>
              </a:ext>
            </a:extLst>
          </p:cNvPr>
          <p:cNvSpPr/>
          <p:nvPr/>
        </p:nvSpPr>
        <p:spPr>
          <a:xfrm>
            <a:off x="146284" y="3608576"/>
            <a:ext cx="11877910" cy="3347070"/>
          </a:xfrm>
          <a:prstGeom prst="rect">
            <a:avLst/>
          </a:prstGeom>
        </p:spPr>
        <p:txBody>
          <a:bodyPr wrap="square">
            <a:spAutoFit/>
          </a:bodyPr>
          <a:lstStyle/>
          <a:p>
            <a:pPr marL="342900" indent="-342900">
              <a:spcBef>
                <a:spcPts val="600"/>
              </a:spcBef>
              <a:buFont typeface="Courier New" panose="02070309020205020404" pitchFamily="49" charset="0"/>
              <a:buChar char="o"/>
            </a:pPr>
            <a:r>
              <a:rPr lang="en-US" sz="2000" dirty="0">
                <a:latin typeface="Calibri" panose="020F0502020204030204" pitchFamily="34" charset="0"/>
                <a:cs typeface="Calibri" panose="020F0502020204030204" pitchFamily="34" charset="0"/>
              </a:rPr>
              <a:t>As part of this responsibility we also analyze extreme weather and climate events in the U.S. that have </a:t>
            </a:r>
            <a:r>
              <a:rPr lang="en-US" sz="2000" b="1" dirty="0">
                <a:latin typeface="Calibri" panose="020F0502020204030204" pitchFamily="34" charset="0"/>
                <a:cs typeface="Calibri" panose="020F0502020204030204" pitchFamily="34" charset="0"/>
              </a:rPr>
              <a:t>great economic and societal impacts </a:t>
            </a:r>
            <a:r>
              <a:rPr lang="en-US" sz="2000" dirty="0">
                <a:latin typeface="Calibri" panose="020F0502020204030204" pitchFamily="34" charset="0"/>
                <a:cs typeface="Calibri" panose="020F0502020204030204" pitchFamily="34" charset="0"/>
              </a:rPr>
              <a:t>known as </a:t>
            </a:r>
            <a:r>
              <a:rPr lang="en-US" sz="1800" b="1" dirty="0">
                <a:latin typeface="Calibri" panose="020F0502020204030204" pitchFamily="34" charset="0"/>
                <a:cs typeface="Calibri" panose="020F0502020204030204" pitchFamily="34" charset="0"/>
              </a:rPr>
              <a:t>“</a:t>
            </a:r>
            <a:r>
              <a:rPr lang="en-US" sz="2400" b="1" dirty="0">
                <a:solidFill>
                  <a:srgbClr val="C00000"/>
                </a:solidFill>
                <a:latin typeface="Calibri" panose="020F0502020204030204" pitchFamily="34" charset="0"/>
                <a:cs typeface="Calibri" panose="020F0502020204030204" pitchFamily="34" charset="0"/>
              </a:rPr>
              <a:t>U.S. Billion-dollar Weather &amp; Climate Disasters</a:t>
            </a:r>
            <a:r>
              <a:rPr lang="en-US" sz="1800" b="1" dirty="0">
                <a:latin typeface="Calibri" panose="020F0502020204030204" pitchFamily="34" charset="0"/>
                <a:cs typeface="Calibri" panose="020F0502020204030204" pitchFamily="34" charset="0"/>
              </a:rPr>
              <a:t>”</a:t>
            </a:r>
          </a:p>
          <a:p>
            <a:pPr marL="342900" indent="-342900">
              <a:spcBef>
                <a:spcPts val="300"/>
              </a:spcBef>
              <a:buFont typeface="Courier New" panose="02070309020205020404" pitchFamily="49" charset="0"/>
              <a:buChar char="o"/>
            </a:pPr>
            <a:endParaRPr lang="en-US" dirty="0"/>
          </a:p>
          <a:p>
            <a:pPr marL="342900" indent="-342900">
              <a:spcBef>
                <a:spcPts val="300"/>
              </a:spcBef>
              <a:buFont typeface="Courier New" panose="02070309020205020404" pitchFamily="49" charset="0"/>
              <a:buChar char="o"/>
            </a:pPr>
            <a:r>
              <a:rPr lang="en-US" sz="1800" dirty="0">
                <a:latin typeface="Calibri" panose="020F0502020204030204" pitchFamily="34" charset="0"/>
                <a:cs typeface="Calibri" panose="020F0502020204030204" pitchFamily="34" charset="0"/>
              </a:rPr>
              <a:t>NCEI’s </a:t>
            </a:r>
            <a:r>
              <a:rPr lang="en-US" sz="1800" u="sng" dirty="0">
                <a:latin typeface="Calibri" panose="020F0502020204030204" pitchFamily="34" charset="0"/>
                <a:cs typeface="Calibri" panose="020F0502020204030204" pitchFamily="34" charset="0"/>
                <a:hlinkClick r:id="rId2"/>
              </a:rPr>
              <a:t>U.S. billion-dollar disaster analysis</a:t>
            </a:r>
            <a:r>
              <a:rPr lang="en-US" sz="1800" dirty="0">
                <a:latin typeface="Calibri" panose="020F0502020204030204" pitchFamily="34" charset="0"/>
                <a:cs typeface="Calibri" panose="020F0502020204030204" pitchFamily="34" charset="0"/>
              </a:rPr>
              <a:t> seeks to bring the best public and private disaster loss data together in a systematic approach. To that end, we maintain a consistent record of weather and climate disasters with costs equaling or exceeding $1 billion in damages (adjusting for inflation) using high-quality data sources and peer-reviewed methods. </a:t>
            </a:r>
          </a:p>
          <a:p>
            <a:pPr marL="342900" indent="-342900">
              <a:spcBef>
                <a:spcPts val="300"/>
              </a:spcBef>
              <a:buFont typeface="Courier New" panose="02070309020205020404" pitchFamily="49" charset="0"/>
              <a:buChar char="o"/>
            </a:pPr>
            <a:endParaRPr lang="en-US" b="1" dirty="0"/>
          </a:p>
          <a:p>
            <a:pPr marL="342900" indent="-342900">
              <a:spcBef>
                <a:spcPts val="300"/>
              </a:spcBef>
              <a:buFont typeface="Courier New" panose="02070309020205020404" pitchFamily="49" charset="0"/>
              <a:buChar char="o"/>
            </a:pPr>
            <a:r>
              <a:rPr lang="en-US" b="1" dirty="0"/>
              <a:t>Period of record: Jan1980-Aug2023 (New: monthly updates)</a:t>
            </a:r>
          </a:p>
          <a:p>
            <a:pPr marL="342900" indent="-342900">
              <a:spcBef>
                <a:spcPts val="300"/>
              </a:spcBef>
              <a:buFont typeface="Courier New" panose="02070309020205020404" pitchFamily="49" charset="0"/>
              <a:buChar char="o"/>
            </a:pPr>
            <a:r>
              <a:rPr lang="en-US" dirty="0"/>
              <a:t>The U.S. has sustained </a:t>
            </a:r>
            <a:r>
              <a:rPr lang="en-US" b="1" dirty="0"/>
              <a:t>371</a:t>
            </a:r>
            <a:r>
              <a:rPr lang="en-US" dirty="0"/>
              <a:t> separate weather and climate disasters since 1980 where overall damages/costs reached or exceeded $1 billion.</a:t>
            </a:r>
          </a:p>
          <a:p>
            <a:pPr marL="342900" indent="-342900">
              <a:spcBef>
                <a:spcPts val="300"/>
              </a:spcBef>
              <a:buFont typeface="Courier New" panose="02070309020205020404" pitchFamily="49" charset="0"/>
              <a:buChar char="o"/>
            </a:pPr>
            <a:r>
              <a:rPr lang="en-US" b="1" dirty="0"/>
              <a:t>Total, direct costs exceed $2.615 trillion (CPI-adjusted to 2023).</a:t>
            </a:r>
          </a:p>
          <a:p>
            <a:pPr>
              <a:spcBef>
                <a:spcPts val="300"/>
              </a:spcBef>
            </a:pPr>
            <a:endParaRPr lang="en-US" sz="2600" dirty="0">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8CAA3F4B-971C-BB4B-9B7C-D67A3147A788}"/>
              </a:ext>
            </a:extLst>
          </p:cNvPr>
          <p:cNvGrpSpPr/>
          <p:nvPr/>
        </p:nvGrpSpPr>
        <p:grpSpPr>
          <a:xfrm>
            <a:off x="65519" y="1074941"/>
            <a:ext cx="12056948" cy="1281220"/>
            <a:chOff x="65519" y="2150705"/>
            <a:chExt cx="12056948" cy="1281220"/>
          </a:xfrm>
        </p:grpSpPr>
        <p:pic>
          <p:nvPicPr>
            <p:cNvPr id="15" name="Picture 14">
              <a:extLst>
                <a:ext uri="{FF2B5EF4-FFF2-40B4-BE49-F238E27FC236}">
                  <a16:creationId xmlns:a16="http://schemas.microsoft.com/office/drawing/2014/main" id="{5ED952D5-F48F-0C4C-B688-C0A7CD8730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8"/>
            <a:stretch/>
          </p:blipFill>
          <p:spPr>
            <a:xfrm>
              <a:off x="10195848" y="2150705"/>
              <a:ext cx="1926619" cy="1281220"/>
            </a:xfrm>
            <a:prstGeom prst="rect">
              <a:avLst/>
            </a:prstGeom>
          </p:spPr>
        </p:pic>
        <p:pic>
          <p:nvPicPr>
            <p:cNvPr id="17" name="Picture 16">
              <a:extLst>
                <a:ext uri="{FF2B5EF4-FFF2-40B4-BE49-F238E27FC236}">
                  <a16:creationId xmlns:a16="http://schemas.microsoft.com/office/drawing/2014/main" id="{BAE5724F-FA91-4F49-AADE-148D3D7EE9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8343" y="2150705"/>
              <a:ext cx="2051724" cy="1281220"/>
            </a:xfrm>
            <a:prstGeom prst="rect">
              <a:avLst/>
            </a:prstGeom>
          </p:spPr>
        </p:pic>
        <p:pic>
          <p:nvPicPr>
            <p:cNvPr id="14" name="Picture 13">
              <a:extLst>
                <a:ext uri="{FF2B5EF4-FFF2-40B4-BE49-F238E27FC236}">
                  <a16:creationId xmlns:a16="http://schemas.microsoft.com/office/drawing/2014/main" id="{2F1F9BF9-2C06-2B47-BAD4-9C3FE2F27C18}"/>
                </a:ext>
              </a:extLst>
            </p:cNvPr>
            <p:cNvPicPr>
              <a:picLocks noChangeAspect="1"/>
            </p:cNvPicPr>
            <p:nvPr/>
          </p:nvPicPr>
          <p:blipFill rotWithShape="1">
            <a:blip r:embed="rId5"/>
            <a:srcRect l="6021" b="2645"/>
            <a:stretch/>
          </p:blipFill>
          <p:spPr>
            <a:xfrm>
              <a:off x="4015183" y="2150705"/>
              <a:ext cx="1903578" cy="1281220"/>
            </a:xfrm>
            <a:prstGeom prst="rect">
              <a:avLst/>
            </a:prstGeom>
          </p:spPr>
        </p:pic>
        <p:pic>
          <p:nvPicPr>
            <p:cNvPr id="21" name="Picture 20">
              <a:extLst>
                <a:ext uri="{FF2B5EF4-FFF2-40B4-BE49-F238E27FC236}">
                  <a16:creationId xmlns:a16="http://schemas.microsoft.com/office/drawing/2014/main" id="{0EA75A9C-3631-6547-8AF5-101808F915F5}"/>
                </a:ext>
              </a:extLst>
            </p:cNvPr>
            <p:cNvPicPr>
              <a:picLocks noChangeAspect="1"/>
            </p:cNvPicPr>
            <p:nvPr/>
          </p:nvPicPr>
          <p:blipFill rotWithShape="1">
            <a:blip r:embed="rId6"/>
            <a:srcRect t="-1" r="3211" b="958"/>
            <a:stretch/>
          </p:blipFill>
          <p:spPr>
            <a:xfrm>
              <a:off x="65519" y="2150705"/>
              <a:ext cx="1867949" cy="1281220"/>
            </a:xfrm>
            <a:prstGeom prst="rect">
              <a:avLst/>
            </a:prstGeom>
          </p:spPr>
        </p:pic>
        <p:pic>
          <p:nvPicPr>
            <p:cNvPr id="24" name="Picture 23">
              <a:extLst>
                <a:ext uri="{FF2B5EF4-FFF2-40B4-BE49-F238E27FC236}">
                  <a16:creationId xmlns:a16="http://schemas.microsoft.com/office/drawing/2014/main" id="{1AEEAD92-14D7-064B-8E56-F01F845A2FE7}"/>
                </a:ext>
              </a:extLst>
            </p:cNvPr>
            <p:cNvPicPr>
              <a:picLocks noChangeAspect="1"/>
            </p:cNvPicPr>
            <p:nvPr/>
          </p:nvPicPr>
          <p:blipFill rotWithShape="1">
            <a:blip r:embed="rId7"/>
            <a:srcRect l="2180" t="4280" r="2382"/>
            <a:stretch/>
          </p:blipFill>
          <p:spPr>
            <a:xfrm>
              <a:off x="2033050" y="2150705"/>
              <a:ext cx="1882551" cy="1281220"/>
            </a:xfrm>
            <a:prstGeom prst="rect">
              <a:avLst/>
            </a:prstGeom>
          </p:spPr>
        </p:pic>
        <p:pic>
          <p:nvPicPr>
            <p:cNvPr id="25" name="Picture 24">
              <a:extLst>
                <a:ext uri="{FF2B5EF4-FFF2-40B4-BE49-F238E27FC236}">
                  <a16:creationId xmlns:a16="http://schemas.microsoft.com/office/drawing/2014/main" id="{17E06D6D-8385-E444-9961-03FB81BBDA89}"/>
                </a:ext>
              </a:extLst>
            </p:cNvPr>
            <p:cNvPicPr>
              <a:picLocks noChangeAspect="1"/>
            </p:cNvPicPr>
            <p:nvPr/>
          </p:nvPicPr>
          <p:blipFill rotWithShape="1">
            <a:blip r:embed="rId8"/>
            <a:srcRect l="4781" t="5630" r="2799" b="3179"/>
            <a:stretch/>
          </p:blipFill>
          <p:spPr>
            <a:xfrm>
              <a:off x="8169649" y="2150705"/>
              <a:ext cx="1926617" cy="1281220"/>
            </a:xfrm>
            <a:prstGeom prst="rect">
              <a:avLst/>
            </a:prstGeom>
          </p:spPr>
        </p:pic>
      </p:grpSp>
    </p:spTree>
    <p:extLst>
      <p:ext uri="{BB962C8B-B14F-4D97-AF65-F5344CB8AC3E}">
        <p14:creationId xmlns:p14="http://schemas.microsoft.com/office/powerpoint/2010/main" val="384425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E11D492-E800-C946-993F-535FB573B952}"/>
              </a:ext>
            </a:extLst>
          </p:cNvPr>
          <p:cNvSpPr/>
          <p:nvPr/>
        </p:nvSpPr>
        <p:spPr>
          <a:xfrm>
            <a:off x="8870397" y="691022"/>
            <a:ext cx="3202732" cy="5666267"/>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B40555B-577B-1B4C-8563-06D1FCB4A68C}"/>
              </a:ext>
            </a:extLst>
          </p:cNvPr>
          <p:cNvSpPr/>
          <p:nvPr/>
        </p:nvSpPr>
        <p:spPr>
          <a:xfrm>
            <a:off x="4888272" y="691022"/>
            <a:ext cx="3202732" cy="5666267"/>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275A3E2D-D923-0C44-9A63-E5FF8F4B0C5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7695"/>
          <a:stretch/>
        </p:blipFill>
        <p:spPr>
          <a:xfrm>
            <a:off x="135760" y="816538"/>
            <a:ext cx="1926763" cy="1203187"/>
          </a:xfrm>
          <a:prstGeom prst="rect">
            <a:avLst/>
          </a:prstGeom>
        </p:spPr>
      </p:pic>
      <p:pic>
        <p:nvPicPr>
          <p:cNvPr id="27" name="Picture 26">
            <a:extLst>
              <a:ext uri="{FF2B5EF4-FFF2-40B4-BE49-F238E27FC236}">
                <a16:creationId xmlns:a16="http://schemas.microsoft.com/office/drawing/2014/main" id="{B199AFD3-DDF9-1145-9598-BAF2252252C7}"/>
              </a:ext>
            </a:extLst>
          </p:cNvPr>
          <p:cNvPicPr>
            <a:picLocks/>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7378" r="3336" b="1652"/>
          <a:stretch/>
        </p:blipFill>
        <p:spPr>
          <a:xfrm>
            <a:off x="2171614" y="816538"/>
            <a:ext cx="1929384" cy="1207008"/>
          </a:xfrm>
          <a:prstGeom prst="rect">
            <a:avLst/>
          </a:prstGeom>
        </p:spPr>
      </p:pic>
      <p:sp>
        <p:nvSpPr>
          <p:cNvPr id="28" name="Title 1">
            <a:extLst>
              <a:ext uri="{FF2B5EF4-FFF2-40B4-BE49-F238E27FC236}">
                <a16:creationId xmlns:a16="http://schemas.microsoft.com/office/drawing/2014/main" id="{58AE8FD2-E515-F146-A542-0161CCF6BE35}"/>
              </a:ext>
            </a:extLst>
          </p:cNvPr>
          <p:cNvSpPr>
            <a:spLocks noGrp="1"/>
          </p:cNvSpPr>
          <p:nvPr>
            <p:ph type="title"/>
          </p:nvPr>
        </p:nvSpPr>
        <p:spPr>
          <a:xfrm>
            <a:off x="2462937" y="4689"/>
            <a:ext cx="9756114" cy="610134"/>
          </a:xfrm>
        </p:spPr>
        <p:txBody>
          <a:bodyPr>
            <a:normAutofit/>
          </a:bodyPr>
          <a:lstStyle/>
          <a:p>
            <a:r>
              <a:rPr lang="en-US" b="1" dirty="0">
                <a:solidFill>
                  <a:srgbClr val="0B4596"/>
                </a:solidFill>
              </a:rPr>
              <a:t>Different Ways to Measure Disaster Impact</a:t>
            </a:r>
          </a:p>
        </p:txBody>
      </p:sp>
      <p:pic>
        <p:nvPicPr>
          <p:cNvPr id="29" name="Picture 28">
            <a:extLst>
              <a:ext uri="{FF2B5EF4-FFF2-40B4-BE49-F238E27FC236}">
                <a16:creationId xmlns:a16="http://schemas.microsoft.com/office/drawing/2014/main" id="{42FDED10-5B7B-7D49-A223-87AE827FCF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760" y="2261939"/>
            <a:ext cx="1926763" cy="1203187"/>
          </a:xfrm>
          <a:prstGeom prst="rect">
            <a:avLst/>
          </a:prstGeom>
        </p:spPr>
      </p:pic>
      <p:pic>
        <p:nvPicPr>
          <p:cNvPr id="30" name="Picture 29">
            <a:extLst>
              <a:ext uri="{FF2B5EF4-FFF2-40B4-BE49-F238E27FC236}">
                <a16:creationId xmlns:a16="http://schemas.microsoft.com/office/drawing/2014/main" id="{A28FF4C1-049A-4E4A-8E44-248E628658D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171614" y="2261939"/>
            <a:ext cx="1929384" cy="1203186"/>
          </a:xfrm>
          <a:prstGeom prst="rect">
            <a:avLst/>
          </a:prstGeom>
        </p:spPr>
      </p:pic>
      <p:pic>
        <p:nvPicPr>
          <p:cNvPr id="31" name="Picture 30">
            <a:extLst>
              <a:ext uri="{FF2B5EF4-FFF2-40B4-BE49-F238E27FC236}">
                <a16:creationId xmlns:a16="http://schemas.microsoft.com/office/drawing/2014/main" id="{21F6181B-5C3D-2847-8752-B6ABCC2AD9F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72924" y="3707340"/>
            <a:ext cx="1926764" cy="1203187"/>
          </a:xfrm>
          <a:prstGeom prst="rect">
            <a:avLst/>
          </a:prstGeom>
        </p:spPr>
      </p:pic>
      <p:pic>
        <p:nvPicPr>
          <p:cNvPr id="32" name="Picture 31">
            <a:extLst>
              <a:ext uri="{FF2B5EF4-FFF2-40B4-BE49-F238E27FC236}">
                <a16:creationId xmlns:a16="http://schemas.microsoft.com/office/drawing/2014/main" id="{D8628917-5CAF-9C4D-92F2-F67CB6262E0C}"/>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2171614" y="5153189"/>
            <a:ext cx="1929384" cy="1210382"/>
          </a:xfrm>
          <a:prstGeom prst="rect">
            <a:avLst/>
          </a:prstGeom>
        </p:spPr>
      </p:pic>
      <p:pic>
        <p:nvPicPr>
          <p:cNvPr id="33" name="Picture 32">
            <a:extLst>
              <a:ext uri="{FF2B5EF4-FFF2-40B4-BE49-F238E27FC236}">
                <a16:creationId xmlns:a16="http://schemas.microsoft.com/office/drawing/2014/main" id="{9BFCA3B9-DB2D-D844-840D-AE12DD0B9ABD}"/>
              </a:ext>
            </a:extLst>
          </p:cNvPr>
          <p:cNvPicPr>
            <a:picLocks/>
          </p:cNvPicPr>
          <p:nvPr/>
        </p:nvPicPr>
        <p:blipFill>
          <a:blip r:embed="rId9">
            <a:extLst>
              <a:ext uri="{28A0092B-C50C-407E-A947-70E740481C1C}">
                <a14:useLocalDpi xmlns:a14="http://schemas.microsoft.com/office/drawing/2010/main" val="0"/>
              </a:ext>
            </a:extLst>
          </a:blip>
          <a:stretch>
            <a:fillRect/>
          </a:stretch>
        </p:blipFill>
        <p:spPr>
          <a:xfrm>
            <a:off x="134449" y="5153189"/>
            <a:ext cx="1929384" cy="1207008"/>
          </a:xfrm>
          <a:prstGeom prst="rect">
            <a:avLst/>
          </a:prstGeom>
        </p:spPr>
      </p:pic>
      <p:pic>
        <p:nvPicPr>
          <p:cNvPr id="34" name="Picture 16" descr="C:\Users\Sara.Veasey\AppData\Local\Microsoft\Windows\Temporary Internet Files\Content.IE5\TEHTIHSI\MP900401084[1].jpg">
            <a:extLst>
              <a:ext uri="{FF2B5EF4-FFF2-40B4-BE49-F238E27FC236}">
                <a16:creationId xmlns:a16="http://schemas.microsoft.com/office/drawing/2014/main" id="{29523E7A-9F88-CA4B-AA49-F98E88EA27BA}"/>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t="29915" r="52884" b="44334"/>
          <a:stretch/>
        </p:blipFill>
        <p:spPr bwMode="auto">
          <a:xfrm>
            <a:off x="134449" y="3707340"/>
            <a:ext cx="1929384" cy="1207008"/>
          </a:xfrm>
          <a:prstGeom prst="rect">
            <a:avLst/>
          </a:prstGeom>
          <a:ln w="3175">
            <a:noFill/>
          </a:ln>
          <a:effectLst/>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95434E8E-1E4B-204E-905F-2D7A7DC0E165}"/>
              </a:ext>
            </a:extLst>
          </p:cNvPr>
          <p:cNvSpPr/>
          <p:nvPr/>
        </p:nvSpPr>
        <p:spPr>
          <a:xfrm>
            <a:off x="618882" y="1993200"/>
            <a:ext cx="960519"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Tornadoes</a:t>
            </a:r>
          </a:p>
        </p:txBody>
      </p:sp>
      <p:sp>
        <p:nvSpPr>
          <p:cNvPr id="36" name="Rectangle 35">
            <a:extLst>
              <a:ext uri="{FF2B5EF4-FFF2-40B4-BE49-F238E27FC236}">
                <a16:creationId xmlns:a16="http://schemas.microsoft.com/office/drawing/2014/main" id="{0A8C98F8-98F8-7446-BB9D-EB91CCC88FC2}"/>
              </a:ext>
            </a:extLst>
          </p:cNvPr>
          <p:cNvSpPr/>
          <p:nvPr/>
        </p:nvSpPr>
        <p:spPr>
          <a:xfrm>
            <a:off x="767961" y="3424970"/>
            <a:ext cx="662361"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Floods</a:t>
            </a:r>
          </a:p>
        </p:txBody>
      </p:sp>
      <p:sp>
        <p:nvSpPr>
          <p:cNvPr id="37" name="Rectangle 36">
            <a:extLst>
              <a:ext uri="{FF2B5EF4-FFF2-40B4-BE49-F238E27FC236}">
                <a16:creationId xmlns:a16="http://schemas.microsoft.com/office/drawing/2014/main" id="{57396E32-2599-C645-94E5-5233AAF3EB22}"/>
              </a:ext>
            </a:extLst>
          </p:cNvPr>
          <p:cNvSpPr/>
          <p:nvPr/>
        </p:nvSpPr>
        <p:spPr>
          <a:xfrm>
            <a:off x="567585" y="4862553"/>
            <a:ext cx="1063112"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Heat Waves</a:t>
            </a:r>
          </a:p>
        </p:txBody>
      </p:sp>
      <p:sp>
        <p:nvSpPr>
          <p:cNvPr id="38" name="Rectangle 37">
            <a:extLst>
              <a:ext uri="{FF2B5EF4-FFF2-40B4-BE49-F238E27FC236}">
                <a16:creationId xmlns:a16="http://schemas.microsoft.com/office/drawing/2014/main" id="{2B62E845-6EB5-1C42-870E-52A2C85E3912}"/>
              </a:ext>
            </a:extLst>
          </p:cNvPr>
          <p:cNvSpPr/>
          <p:nvPr/>
        </p:nvSpPr>
        <p:spPr>
          <a:xfrm>
            <a:off x="564379" y="6411080"/>
            <a:ext cx="1069524"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Geophysical</a:t>
            </a:r>
          </a:p>
        </p:txBody>
      </p:sp>
      <p:sp>
        <p:nvSpPr>
          <p:cNvPr id="39" name="Rectangle 38">
            <a:extLst>
              <a:ext uri="{FF2B5EF4-FFF2-40B4-BE49-F238E27FC236}">
                <a16:creationId xmlns:a16="http://schemas.microsoft.com/office/drawing/2014/main" id="{6CB035EF-82F7-9348-BD31-FE7AE42D8026}"/>
              </a:ext>
            </a:extLst>
          </p:cNvPr>
          <p:cNvSpPr/>
          <p:nvPr/>
        </p:nvSpPr>
        <p:spPr>
          <a:xfrm>
            <a:off x="2715358" y="1993200"/>
            <a:ext cx="841897"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Wildfires</a:t>
            </a:r>
          </a:p>
        </p:txBody>
      </p:sp>
      <p:sp>
        <p:nvSpPr>
          <p:cNvPr id="40" name="Rectangle 39">
            <a:extLst>
              <a:ext uri="{FF2B5EF4-FFF2-40B4-BE49-F238E27FC236}">
                <a16:creationId xmlns:a16="http://schemas.microsoft.com/office/drawing/2014/main" id="{7D962908-A53E-044C-9511-268B811C2744}"/>
              </a:ext>
            </a:extLst>
          </p:cNvPr>
          <p:cNvSpPr/>
          <p:nvPr/>
        </p:nvSpPr>
        <p:spPr>
          <a:xfrm>
            <a:off x="2707343" y="3424970"/>
            <a:ext cx="857927"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Droughts</a:t>
            </a:r>
          </a:p>
        </p:txBody>
      </p:sp>
      <p:sp>
        <p:nvSpPr>
          <p:cNvPr id="41" name="Rectangle 40">
            <a:extLst>
              <a:ext uri="{FF2B5EF4-FFF2-40B4-BE49-F238E27FC236}">
                <a16:creationId xmlns:a16="http://schemas.microsoft.com/office/drawing/2014/main" id="{1796FFAA-BF3C-AC41-A1D6-7AE42B95877F}"/>
              </a:ext>
            </a:extLst>
          </p:cNvPr>
          <p:cNvSpPr/>
          <p:nvPr/>
        </p:nvSpPr>
        <p:spPr>
          <a:xfrm>
            <a:off x="2240869" y="4862553"/>
            <a:ext cx="1790875"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Snowstorms/Blizzards</a:t>
            </a:r>
          </a:p>
        </p:txBody>
      </p:sp>
      <p:sp>
        <p:nvSpPr>
          <p:cNvPr id="42" name="Rectangle 41">
            <a:extLst>
              <a:ext uri="{FF2B5EF4-FFF2-40B4-BE49-F238E27FC236}">
                <a16:creationId xmlns:a16="http://schemas.microsoft.com/office/drawing/2014/main" id="{175A38F0-8165-9646-A7BD-6A5B55A204F2}"/>
              </a:ext>
            </a:extLst>
          </p:cNvPr>
          <p:cNvSpPr/>
          <p:nvPr/>
        </p:nvSpPr>
        <p:spPr>
          <a:xfrm>
            <a:off x="1978778" y="6411080"/>
            <a:ext cx="2315056" cy="307777"/>
          </a:xfrm>
          <a:prstGeom prst="rect">
            <a:avLst/>
          </a:prstGeom>
        </p:spPr>
        <p:txBody>
          <a:bodyPr wrap="none">
            <a:spAutoFit/>
          </a:bodyPr>
          <a:lstStyle/>
          <a:p>
            <a:pPr algn="ctr"/>
            <a:r>
              <a:rPr lang="en-US" dirty="0">
                <a:latin typeface="Calibri" panose="020F0502020204030204" pitchFamily="34" charset="0"/>
                <a:cs typeface="Calibri" panose="020F0502020204030204" pitchFamily="34" charset="0"/>
              </a:rPr>
              <a:t>Hurricanes &amp; Tropical Storms</a:t>
            </a:r>
          </a:p>
        </p:txBody>
      </p:sp>
      <p:sp>
        <p:nvSpPr>
          <p:cNvPr id="43" name="TextBox 42">
            <a:extLst>
              <a:ext uri="{FF2B5EF4-FFF2-40B4-BE49-F238E27FC236}">
                <a16:creationId xmlns:a16="http://schemas.microsoft.com/office/drawing/2014/main" id="{098DF810-3C9B-954D-9508-6A7AC8C80E30}"/>
              </a:ext>
            </a:extLst>
          </p:cNvPr>
          <p:cNvSpPr txBox="1"/>
          <p:nvPr/>
        </p:nvSpPr>
        <p:spPr>
          <a:xfrm>
            <a:off x="961257" y="668720"/>
            <a:ext cx="2311623" cy="646331"/>
          </a:xfrm>
          <a:prstGeom prst="rect">
            <a:avLst/>
          </a:prstGeom>
          <a:noFill/>
        </p:spPr>
        <p:txBody>
          <a:bodyPr wrap="square" rtlCol="0">
            <a:spAutoFit/>
          </a:bodyPr>
          <a:lstStyle/>
          <a:p>
            <a:pPr algn="ctr"/>
            <a:r>
              <a:rPr lang="en-US" sz="3600" dirty="0">
                <a:latin typeface="Calibri" panose="020F0502020204030204" pitchFamily="34" charset="0"/>
                <a:cs typeface="Calibri" panose="020F0502020204030204" pitchFamily="34" charset="0"/>
              </a:rPr>
              <a:t>Disasters</a:t>
            </a:r>
          </a:p>
        </p:txBody>
      </p:sp>
      <p:grpSp>
        <p:nvGrpSpPr>
          <p:cNvPr id="44" name="Group 43">
            <a:extLst>
              <a:ext uri="{FF2B5EF4-FFF2-40B4-BE49-F238E27FC236}">
                <a16:creationId xmlns:a16="http://schemas.microsoft.com/office/drawing/2014/main" id="{8755B11A-3DE5-B743-BEBA-EC853F825F71}"/>
              </a:ext>
            </a:extLst>
          </p:cNvPr>
          <p:cNvGrpSpPr/>
          <p:nvPr/>
        </p:nvGrpSpPr>
        <p:grpSpPr>
          <a:xfrm>
            <a:off x="5425500" y="1323186"/>
            <a:ext cx="2104628" cy="769441"/>
            <a:chOff x="4533007" y="1942538"/>
            <a:chExt cx="2104628" cy="769441"/>
          </a:xfrm>
        </p:grpSpPr>
        <p:sp>
          <p:nvSpPr>
            <p:cNvPr id="45" name="Rectangle 44">
              <a:extLst>
                <a:ext uri="{FF2B5EF4-FFF2-40B4-BE49-F238E27FC236}">
                  <a16:creationId xmlns:a16="http://schemas.microsoft.com/office/drawing/2014/main" id="{1FF41283-7C47-B74B-92E9-2F705E371ECD}"/>
                </a:ext>
              </a:extLst>
            </p:cNvPr>
            <p:cNvSpPr/>
            <p:nvPr/>
          </p:nvSpPr>
          <p:spPr>
            <a:xfrm>
              <a:off x="4533007" y="1966486"/>
              <a:ext cx="2104628" cy="70459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DA280DD-010B-AC4E-B367-D9BAEA0FBA7F}"/>
                </a:ext>
              </a:extLst>
            </p:cNvPr>
            <p:cNvSpPr/>
            <p:nvPr/>
          </p:nvSpPr>
          <p:spPr>
            <a:xfrm>
              <a:off x="4565304" y="1942538"/>
              <a:ext cx="2040034" cy="769441"/>
            </a:xfrm>
            <a:prstGeom prst="rect">
              <a:avLst/>
            </a:prstGeom>
          </p:spPr>
          <p:txBody>
            <a:bodyPr wrap="square">
              <a:spAutoFit/>
            </a:bodyPr>
            <a:lstStyle/>
            <a:p>
              <a:pPr algn="ctr"/>
              <a:r>
                <a:rPr lang="en-US" sz="2200" dirty="0">
                  <a:solidFill>
                    <a:schemeClr val="bg1"/>
                  </a:solidFill>
                  <a:latin typeface="Calibri" panose="020F0502020204030204" pitchFamily="34" charset="0"/>
                  <a:cs typeface="Calibri" panose="020F0502020204030204" pitchFamily="34" charset="0"/>
                </a:rPr>
                <a:t>Human Health and Wellbeing</a:t>
              </a:r>
            </a:p>
          </p:txBody>
        </p:sp>
      </p:grpSp>
      <p:grpSp>
        <p:nvGrpSpPr>
          <p:cNvPr id="47" name="Group 46">
            <a:extLst>
              <a:ext uri="{FF2B5EF4-FFF2-40B4-BE49-F238E27FC236}">
                <a16:creationId xmlns:a16="http://schemas.microsoft.com/office/drawing/2014/main" id="{A9592362-9E74-0F44-9D03-47757508A834}"/>
              </a:ext>
            </a:extLst>
          </p:cNvPr>
          <p:cNvGrpSpPr/>
          <p:nvPr/>
        </p:nvGrpSpPr>
        <p:grpSpPr>
          <a:xfrm>
            <a:off x="5425500" y="3088795"/>
            <a:ext cx="2104628" cy="704595"/>
            <a:chOff x="4557070" y="2809478"/>
            <a:chExt cx="2104628" cy="704595"/>
          </a:xfrm>
        </p:grpSpPr>
        <p:sp>
          <p:nvSpPr>
            <p:cNvPr id="48" name="Rectangle 47">
              <a:extLst>
                <a:ext uri="{FF2B5EF4-FFF2-40B4-BE49-F238E27FC236}">
                  <a16:creationId xmlns:a16="http://schemas.microsoft.com/office/drawing/2014/main" id="{7A3E8C03-7D9A-A54F-9CC1-39B0DEF21F60}"/>
                </a:ext>
              </a:extLst>
            </p:cNvPr>
            <p:cNvSpPr/>
            <p:nvPr/>
          </p:nvSpPr>
          <p:spPr>
            <a:xfrm>
              <a:off x="4557070" y="2809478"/>
              <a:ext cx="2104628" cy="704595"/>
            </a:xfrm>
            <a:prstGeom prst="rect">
              <a:avLst/>
            </a:prstGeom>
            <a:solidFill>
              <a:srgbClr val="007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64F82DB-14A4-1E4D-9B5A-293310457727}"/>
                </a:ext>
              </a:extLst>
            </p:cNvPr>
            <p:cNvSpPr/>
            <p:nvPr/>
          </p:nvSpPr>
          <p:spPr>
            <a:xfrm>
              <a:off x="4866103" y="2961720"/>
              <a:ext cx="1486562" cy="430887"/>
            </a:xfrm>
            <a:prstGeom prst="rect">
              <a:avLst/>
            </a:prstGeom>
          </p:spPr>
          <p:txBody>
            <a:bodyPr wrap="square">
              <a:spAutoFit/>
            </a:bodyPr>
            <a:lstStyle/>
            <a:p>
              <a:pPr algn="ctr"/>
              <a:r>
                <a:rPr lang="en-US" sz="2200" dirty="0">
                  <a:solidFill>
                    <a:schemeClr val="bg1"/>
                  </a:solidFill>
                  <a:latin typeface="Calibri" panose="020F0502020204030204" pitchFamily="34" charset="0"/>
                  <a:cs typeface="Calibri" panose="020F0502020204030204" pitchFamily="34" charset="0"/>
                </a:rPr>
                <a:t>Business</a:t>
              </a:r>
            </a:p>
          </p:txBody>
        </p:sp>
      </p:grpSp>
      <p:grpSp>
        <p:nvGrpSpPr>
          <p:cNvPr id="50" name="Group 49">
            <a:extLst>
              <a:ext uri="{FF2B5EF4-FFF2-40B4-BE49-F238E27FC236}">
                <a16:creationId xmlns:a16="http://schemas.microsoft.com/office/drawing/2014/main" id="{A227FF7D-11EA-2F4A-82A2-6F20D6942B6E}"/>
              </a:ext>
            </a:extLst>
          </p:cNvPr>
          <p:cNvGrpSpPr/>
          <p:nvPr/>
        </p:nvGrpSpPr>
        <p:grpSpPr>
          <a:xfrm>
            <a:off x="5425500" y="3888402"/>
            <a:ext cx="2104628" cy="769441"/>
            <a:chOff x="4563750" y="3581031"/>
            <a:chExt cx="2104628" cy="769441"/>
          </a:xfrm>
        </p:grpSpPr>
        <p:sp>
          <p:nvSpPr>
            <p:cNvPr id="51" name="Rectangle 50">
              <a:extLst>
                <a:ext uri="{FF2B5EF4-FFF2-40B4-BE49-F238E27FC236}">
                  <a16:creationId xmlns:a16="http://schemas.microsoft.com/office/drawing/2014/main" id="{7BC0EFE5-216F-9549-9548-EB18748AEBBD}"/>
                </a:ext>
              </a:extLst>
            </p:cNvPr>
            <p:cNvSpPr/>
            <p:nvPr/>
          </p:nvSpPr>
          <p:spPr>
            <a:xfrm>
              <a:off x="4563750" y="3604979"/>
              <a:ext cx="2104628" cy="704595"/>
            </a:xfrm>
            <a:prstGeom prst="rect">
              <a:avLst/>
            </a:prstGeom>
            <a:solidFill>
              <a:srgbClr val="007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21A4C58-2E70-6345-ADC1-DCD3051423BB}"/>
                </a:ext>
              </a:extLst>
            </p:cNvPr>
            <p:cNvSpPr/>
            <p:nvPr/>
          </p:nvSpPr>
          <p:spPr>
            <a:xfrm>
              <a:off x="4662334" y="3581031"/>
              <a:ext cx="1898861" cy="769441"/>
            </a:xfrm>
            <a:prstGeom prst="rect">
              <a:avLst/>
            </a:prstGeom>
          </p:spPr>
          <p:txBody>
            <a:bodyPr wrap="square">
              <a:spAutoFit/>
            </a:bodyPr>
            <a:lstStyle/>
            <a:p>
              <a:pPr algn="ctr"/>
              <a:r>
                <a:rPr lang="en-US" sz="2200" dirty="0">
                  <a:solidFill>
                    <a:schemeClr val="bg1"/>
                  </a:solidFill>
                  <a:latin typeface="Calibri" panose="020F0502020204030204" pitchFamily="34" charset="0"/>
                  <a:cs typeface="Calibri" panose="020F0502020204030204" pitchFamily="34" charset="0"/>
                </a:rPr>
                <a:t>Public Infrastructure</a:t>
              </a:r>
            </a:p>
          </p:txBody>
        </p:sp>
      </p:grpSp>
      <p:grpSp>
        <p:nvGrpSpPr>
          <p:cNvPr id="53" name="Group 52">
            <a:extLst>
              <a:ext uri="{FF2B5EF4-FFF2-40B4-BE49-F238E27FC236}">
                <a16:creationId xmlns:a16="http://schemas.microsoft.com/office/drawing/2014/main" id="{4D129BA4-0372-0D40-BAC8-D821A7B9BBA9}"/>
              </a:ext>
            </a:extLst>
          </p:cNvPr>
          <p:cNvGrpSpPr/>
          <p:nvPr/>
        </p:nvGrpSpPr>
        <p:grpSpPr>
          <a:xfrm>
            <a:off x="5425500" y="4735904"/>
            <a:ext cx="2104628" cy="704595"/>
            <a:chOff x="4563750" y="4447380"/>
            <a:chExt cx="2104628" cy="704595"/>
          </a:xfrm>
        </p:grpSpPr>
        <p:sp>
          <p:nvSpPr>
            <p:cNvPr id="54" name="Rectangle 53">
              <a:extLst>
                <a:ext uri="{FF2B5EF4-FFF2-40B4-BE49-F238E27FC236}">
                  <a16:creationId xmlns:a16="http://schemas.microsoft.com/office/drawing/2014/main" id="{7586C326-1A5C-8E46-A848-9D6284E98F74}"/>
                </a:ext>
              </a:extLst>
            </p:cNvPr>
            <p:cNvSpPr/>
            <p:nvPr/>
          </p:nvSpPr>
          <p:spPr>
            <a:xfrm>
              <a:off x="4563750" y="4447380"/>
              <a:ext cx="2104628" cy="704595"/>
            </a:xfrm>
            <a:prstGeom prst="rect">
              <a:avLst/>
            </a:prstGeom>
            <a:solidFill>
              <a:srgbClr val="007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5855C0B2-819D-224C-98E4-DD12A468141B}"/>
                </a:ext>
              </a:extLst>
            </p:cNvPr>
            <p:cNvSpPr/>
            <p:nvPr/>
          </p:nvSpPr>
          <p:spPr>
            <a:xfrm>
              <a:off x="4588379" y="4591146"/>
              <a:ext cx="2055371" cy="430887"/>
            </a:xfrm>
            <a:prstGeom prst="rect">
              <a:avLst/>
            </a:prstGeom>
            <a:ln>
              <a:noFill/>
            </a:ln>
          </p:spPr>
          <p:txBody>
            <a:bodyPr wrap="none">
              <a:spAutoFit/>
            </a:bodyPr>
            <a:lstStyle/>
            <a:p>
              <a:pPr algn="ctr"/>
              <a:r>
                <a:rPr lang="en-US" sz="2200" dirty="0">
                  <a:solidFill>
                    <a:schemeClr val="bg1"/>
                  </a:solidFill>
                  <a:latin typeface="Calibri" panose="020F0502020204030204" pitchFamily="34" charset="0"/>
                  <a:cs typeface="Calibri" panose="020F0502020204030204" pitchFamily="34" charset="0"/>
                </a:rPr>
                <a:t>Private Property</a:t>
              </a:r>
            </a:p>
          </p:txBody>
        </p:sp>
      </p:grpSp>
      <p:grpSp>
        <p:nvGrpSpPr>
          <p:cNvPr id="56" name="Group 55">
            <a:extLst>
              <a:ext uri="{FF2B5EF4-FFF2-40B4-BE49-F238E27FC236}">
                <a16:creationId xmlns:a16="http://schemas.microsoft.com/office/drawing/2014/main" id="{DDD5E66A-2D2F-FD4E-9700-516EFC696C08}"/>
              </a:ext>
            </a:extLst>
          </p:cNvPr>
          <p:cNvGrpSpPr/>
          <p:nvPr/>
        </p:nvGrpSpPr>
        <p:grpSpPr>
          <a:xfrm>
            <a:off x="4930575" y="5502057"/>
            <a:ext cx="3094479" cy="769441"/>
            <a:chOff x="3826612" y="5173566"/>
            <a:chExt cx="3094479" cy="769441"/>
          </a:xfrm>
        </p:grpSpPr>
        <p:sp>
          <p:nvSpPr>
            <p:cNvPr id="57" name="Rectangle 56">
              <a:extLst>
                <a:ext uri="{FF2B5EF4-FFF2-40B4-BE49-F238E27FC236}">
                  <a16:creationId xmlns:a16="http://schemas.microsoft.com/office/drawing/2014/main" id="{6E7FC32F-5896-8E4D-B0AE-D3EF1226CDB1}"/>
                </a:ext>
              </a:extLst>
            </p:cNvPr>
            <p:cNvSpPr/>
            <p:nvPr/>
          </p:nvSpPr>
          <p:spPr>
            <a:xfrm>
              <a:off x="3906801" y="5230967"/>
              <a:ext cx="2934100" cy="704595"/>
            </a:xfrm>
            <a:prstGeom prst="rect">
              <a:avLst/>
            </a:prstGeom>
            <a:solidFill>
              <a:srgbClr val="B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F0FC8238-6FE7-0C4D-B6E2-059B2A74590C}"/>
                </a:ext>
              </a:extLst>
            </p:cNvPr>
            <p:cNvSpPr/>
            <p:nvPr/>
          </p:nvSpPr>
          <p:spPr>
            <a:xfrm>
              <a:off x="3826612" y="5173566"/>
              <a:ext cx="3094479" cy="769441"/>
            </a:xfrm>
            <a:prstGeom prst="rect">
              <a:avLst/>
            </a:prstGeom>
          </p:spPr>
          <p:txBody>
            <a:bodyPr wrap="square">
              <a:spAutoFit/>
            </a:bodyPr>
            <a:lstStyle/>
            <a:p>
              <a:pPr algn="ctr"/>
              <a:r>
                <a:rPr lang="en-US" sz="2200" dirty="0">
                  <a:solidFill>
                    <a:schemeClr val="bg1"/>
                  </a:solidFill>
                  <a:latin typeface="Calibri" panose="020F0502020204030204" pitchFamily="34" charset="0"/>
                  <a:cs typeface="Calibri" panose="020F0502020204030204" pitchFamily="34" charset="0"/>
                </a:rPr>
                <a:t>Environmental Capital</a:t>
              </a:r>
            </a:p>
            <a:p>
              <a:pPr algn="ctr"/>
              <a:r>
                <a:rPr lang="en-US" sz="2200" dirty="0">
                  <a:solidFill>
                    <a:schemeClr val="bg1"/>
                  </a:solidFill>
                  <a:latin typeface="Calibri" panose="020F0502020204030204" pitchFamily="34" charset="0"/>
                  <a:cs typeface="Calibri" panose="020F0502020204030204" pitchFamily="34" charset="0"/>
                </a:rPr>
                <a:t>(incl. ecosystem services)</a:t>
              </a:r>
            </a:p>
          </p:txBody>
        </p:sp>
      </p:grpSp>
      <p:sp>
        <p:nvSpPr>
          <p:cNvPr id="59" name="TextBox 58">
            <a:extLst>
              <a:ext uri="{FF2B5EF4-FFF2-40B4-BE49-F238E27FC236}">
                <a16:creationId xmlns:a16="http://schemas.microsoft.com/office/drawing/2014/main" id="{581AED93-674B-F84D-8367-9C31804283AB}"/>
              </a:ext>
            </a:extLst>
          </p:cNvPr>
          <p:cNvSpPr txBox="1"/>
          <p:nvPr/>
        </p:nvSpPr>
        <p:spPr>
          <a:xfrm>
            <a:off x="5322003" y="668720"/>
            <a:ext cx="2311623" cy="646331"/>
          </a:xfrm>
          <a:prstGeom prst="rect">
            <a:avLst/>
          </a:prstGeom>
          <a:noFill/>
        </p:spPr>
        <p:txBody>
          <a:bodyPr wrap="square" rtlCol="0">
            <a:spAutoFit/>
          </a:bodyPr>
          <a:lstStyle/>
          <a:p>
            <a:pPr algn="ctr"/>
            <a:r>
              <a:rPr lang="en-US" sz="3600" dirty="0">
                <a:latin typeface="Calibri" panose="020F0502020204030204" pitchFamily="34" charset="0"/>
                <a:cs typeface="Calibri" panose="020F0502020204030204" pitchFamily="34" charset="0"/>
              </a:rPr>
              <a:t>Impacts</a:t>
            </a:r>
          </a:p>
        </p:txBody>
      </p:sp>
      <p:sp>
        <p:nvSpPr>
          <p:cNvPr id="60" name="TextBox 59">
            <a:extLst>
              <a:ext uri="{FF2B5EF4-FFF2-40B4-BE49-F238E27FC236}">
                <a16:creationId xmlns:a16="http://schemas.microsoft.com/office/drawing/2014/main" id="{03A2A176-BB5C-DF45-88F0-DD1948DEEFB7}"/>
              </a:ext>
            </a:extLst>
          </p:cNvPr>
          <p:cNvSpPr txBox="1"/>
          <p:nvPr/>
        </p:nvSpPr>
        <p:spPr>
          <a:xfrm>
            <a:off x="9315952" y="668720"/>
            <a:ext cx="2311623" cy="646331"/>
          </a:xfrm>
          <a:prstGeom prst="rect">
            <a:avLst/>
          </a:prstGeom>
          <a:noFill/>
        </p:spPr>
        <p:txBody>
          <a:bodyPr wrap="square" rtlCol="0">
            <a:spAutoFit/>
          </a:bodyPr>
          <a:lstStyle/>
          <a:p>
            <a:pPr algn="ctr"/>
            <a:r>
              <a:rPr lang="en-US" sz="3600" dirty="0">
                <a:latin typeface="Calibri" panose="020F0502020204030204" pitchFamily="34" charset="0"/>
                <a:cs typeface="Calibri" panose="020F0502020204030204" pitchFamily="34" charset="0"/>
              </a:rPr>
              <a:t>Measures</a:t>
            </a:r>
          </a:p>
        </p:txBody>
      </p:sp>
      <p:sp>
        <p:nvSpPr>
          <p:cNvPr id="61" name="Right Arrow 60">
            <a:extLst>
              <a:ext uri="{FF2B5EF4-FFF2-40B4-BE49-F238E27FC236}">
                <a16:creationId xmlns:a16="http://schemas.microsoft.com/office/drawing/2014/main" id="{9D4360B0-0F4F-2740-B972-295B26443F75}"/>
              </a:ext>
            </a:extLst>
          </p:cNvPr>
          <p:cNvSpPr/>
          <p:nvPr/>
        </p:nvSpPr>
        <p:spPr>
          <a:xfrm>
            <a:off x="4107926" y="3055828"/>
            <a:ext cx="760892" cy="1168419"/>
          </a:xfrm>
          <a:prstGeom prst="rightArrow">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ame 61">
            <a:extLst>
              <a:ext uri="{FF2B5EF4-FFF2-40B4-BE49-F238E27FC236}">
                <a16:creationId xmlns:a16="http://schemas.microsoft.com/office/drawing/2014/main" id="{F93DD996-02F9-2C46-B928-24B09A897436}"/>
              </a:ext>
            </a:extLst>
          </p:cNvPr>
          <p:cNvSpPr/>
          <p:nvPr/>
        </p:nvSpPr>
        <p:spPr>
          <a:xfrm>
            <a:off x="9419450" y="3803473"/>
            <a:ext cx="2104627" cy="552109"/>
          </a:xfrm>
          <a:prstGeom prst="frame">
            <a:avLst/>
          </a:prstGeom>
          <a:solidFill>
            <a:srgbClr val="00718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Rectangle 62">
            <a:extLst>
              <a:ext uri="{FF2B5EF4-FFF2-40B4-BE49-F238E27FC236}">
                <a16:creationId xmlns:a16="http://schemas.microsoft.com/office/drawing/2014/main" id="{B0226463-2415-B041-AEB2-0465D59B2F8D}"/>
              </a:ext>
            </a:extLst>
          </p:cNvPr>
          <p:cNvSpPr/>
          <p:nvPr/>
        </p:nvSpPr>
        <p:spPr>
          <a:xfrm>
            <a:off x="9519194" y="3879472"/>
            <a:ext cx="1884152" cy="430887"/>
          </a:xfrm>
          <a:prstGeom prst="rect">
            <a:avLst/>
          </a:prstGeom>
          <a:ln>
            <a:noFill/>
          </a:ln>
        </p:spPr>
        <p:txBody>
          <a:bodyPr wrap="square">
            <a:spAutoFit/>
          </a:bodyPr>
          <a:lstStyle/>
          <a:p>
            <a:pPr algn="ctr"/>
            <a:r>
              <a:rPr lang="en-US" sz="2200" b="1" dirty="0">
                <a:solidFill>
                  <a:srgbClr val="00718E"/>
                </a:solidFill>
                <a:latin typeface="Calibri" panose="020F0502020204030204" pitchFamily="34" charset="0"/>
                <a:cs typeface="Calibri" panose="020F0502020204030204" pitchFamily="34" charset="0"/>
              </a:rPr>
              <a:t>GDP</a:t>
            </a:r>
          </a:p>
        </p:txBody>
      </p:sp>
      <p:grpSp>
        <p:nvGrpSpPr>
          <p:cNvPr id="64" name="Group 63">
            <a:extLst>
              <a:ext uri="{FF2B5EF4-FFF2-40B4-BE49-F238E27FC236}">
                <a16:creationId xmlns:a16="http://schemas.microsoft.com/office/drawing/2014/main" id="{334A5E00-CF15-DD40-B807-F49B783197FE}"/>
              </a:ext>
            </a:extLst>
          </p:cNvPr>
          <p:cNvGrpSpPr/>
          <p:nvPr/>
        </p:nvGrpSpPr>
        <p:grpSpPr>
          <a:xfrm>
            <a:off x="9419450" y="4438590"/>
            <a:ext cx="2104627" cy="552109"/>
            <a:chOff x="9744257" y="4668198"/>
            <a:chExt cx="2104627" cy="552109"/>
          </a:xfrm>
        </p:grpSpPr>
        <p:sp>
          <p:nvSpPr>
            <p:cNvPr id="65" name="Frame 64">
              <a:extLst>
                <a:ext uri="{FF2B5EF4-FFF2-40B4-BE49-F238E27FC236}">
                  <a16:creationId xmlns:a16="http://schemas.microsoft.com/office/drawing/2014/main" id="{7CA9E3F0-23DB-9A44-A3C8-0D9B24E801EA}"/>
                </a:ext>
              </a:extLst>
            </p:cNvPr>
            <p:cNvSpPr/>
            <p:nvPr/>
          </p:nvSpPr>
          <p:spPr>
            <a:xfrm>
              <a:off x="9744257" y="4668198"/>
              <a:ext cx="2104627" cy="552109"/>
            </a:xfrm>
            <a:prstGeom prst="frame">
              <a:avLst/>
            </a:prstGeom>
            <a:solidFill>
              <a:srgbClr val="00718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6" name="Rectangle 65">
              <a:extLst>
                <a:ext uri="{FF2B5EF4-FFF2-40B4-BE49-F238E27FC236}">
                  <a16:creationId xmlns:a16="http://schemas.microsoft.com/office/drawing/2014/main" id="{47DE126B-3049-5641-85DC-785521B74B77}"/>
                </a:ext>
              </a:extLst>
            </p:cNvPr>
            <p:cNvSpPr/>
            <p:nvPr/>
          </p:nvSpPr>
          <p:spPr>
            <a:xfrm>
              <a:off x="9854494" y="4744197"/>
              <a:ext cx="1884152" cy="430887"/>
            </a:xfrm>
            <a:prstGeom prst="rect">
              <a:avLst/>
            </a:prstGeom>
            <a:ln>
              <a:noFill/>
            </a:ln>
          </p:spPr>
          <p:txBody>
            <a:bodyPr wrap="square">
              <a:spAutoFit/>
            </a:bodyPr>
            <a:lstStyle/>
            <a:p>
              <a:pPr algn="ctr"/>
              <a:r>
                <a:rPr lang="en-US" sz="2200" b="1" dirty="0">
                  <a:solidFill>
                    <a:srgbClr val="00718E"/>
                  </a:solidFill>
                  <a:latin typeface="Calibri" panose="020F0502020204030204" pitchFamily="34" charset="0"/>
                  <a:cs typeface="Calibri" panose="020F0502020204030204" pitchFamily="34" charset="0"/>
                </a:rPr>
                <a:t>Net Economic</a:t>
              </a:r>
            </a:p>
          </p:txBody>
        </p:sp>
      </p:grpSp>
      <p:grpSp>
        <p:nvGrpSpPr>
          <p:cNvPr id="67" name="Group 66">
            <a:extLst>
              <a:ext uri="{FF2B5EF4-FFF2-40B4-BE49-F238E27FC236}">
                <a16:creationId xmlns:a16="http://schemas.microsoft.com/office/drawing/2014/main" id="{7600FD53-5991-2048-AD47-23068AF8C7DC}"/>
              </a:ext>
            </a:extLst>
          </p:cNvPr>
          <p:cNvGrpSpPr/>
          <p:nvPr/>
        </p:nvGrpSpPr>
        <p:grpSpPr>
          <a:xfrm>
            <a:off x="9419450" y="5073707"/>
            <a:ext cx="2104627" cy="552109"/>
            <a:chOff x="9744257" y="5305180"/>
            <a:chExt cx="2104627" cy="552109"/>
          </a:xfrm>
        </p:grpSpPr>
        <p:sp>
          <p:nvSpPr>
            <p:cNvPr id="68" name="Frame 67">
              <a:extLst>
                <a:ext uri="{FF2B5EF4-FFF2-40B4-BE49-F238E27FC236}">
                  <a16:creationId xmlns:a16="http://schemas.microsoft.com/office/drawing/2014/main" id="{EAB98D7A-376A-B541-B60E-7BFC42E6A91F}"/>
                </a:ext>
              </a:extLst>
            </p:cNvPr>
            <p:cNvSpPr/>
            <p:nvPr/>
          </p:nvSpPr>
          <p:spPr>
            <a:xfrm>
              <a:off x="9744257" y="5305180"/>
              <a:ext cx="2104627" cy="552109"/>
            </a:xfrm>
            <a:prstGeom prst="frame">
              <a:avLst/>
            </a:prstGeom>
            <a:solidFill>
              <a:srgbClr val="BF7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9" name="Rectangle 68">
              <a:extLst>
                <a:ext uri="{FF2B5EF4-FFF2-40B4-BE49-F238E27FC236}">
                  <a16:creationId xmlns:a16="http://schemas.microsoft.com/office/drawing/2014/main" id="{66A87A09-657C-0140-860A-95ED0775165F}"/>
                </a:ext>
              </a:extLst>
            </p:cNvPr>
            <p:cNvSpPr/>
            <p:nvPr/>
          </p:nvSpPr>
          <p:spPr>
            <a:xfrm>
              <a:off x="9854494" y="5390191"/>
              <a:ext cx="1884152" cy="430887"/>
            </a:xfrm>
            <a:prstGeom prst="rect">
              <a:avLst/>
            </a:prstGeom>
            <a:ln>
              <a:noFill/>
            </a:ln>
          </p:spPr>
          <p:txBody>
            <a:bodyPr wrap="square">
              <a:spAutoFit/>
            </a:bodyPr>
            <a:lstStyle/>
            <a:p>
              <a:pPr algn="ctr"/>
              <a:r>
                <a:rPr lang="en-US" sz="2200" b="1" dirty="0">
                  <a:solidFill>
                    <a:srgbClr val="BF7F00"/>
                  </a:solidFill>
                  <a:latin typeface="Calibri" panose="020F0502020204030204" pitchFamily="34" charset="0"/>
                  <a:cs typeface="Calibri" panose="020F0502020204030204" pitchFamily="34" charset="0"/>
                </a:rPr>
                <a:t>Market</a:t>
              </a:r>
            </a:p>
          </p:txBody>
        </p:sp>
      </p:grpSp>
      <p:grpSp>
        <p:nvGrpSpPr>
          <p:cNvPr id="70" name="Group 69">
            <a:extLst>
              <a:ext uri="{FF2B5EF4-FFF2-40B4-BE49-F238E27FC236}">
                <a16:creationId xmlns:a16="http://schemas.microsoft.com/office/drawing/2014/main" id="{F6083269-DFFC-004A-AC43-60F19C60495F}"/>
              </a:ext>
            </a:extLst>
          </p:cNvPr>
          <p:cNvGrpSpPr/>
          <p:nvPr/>
        </p:nvGrpSpPr>
        <p:grpSpPr>
          <a:xfrm>
            <a:off x="9419450" y="5708821"/>
            <a:ext cx="2104627" cy="552109"/>
            <a:chOff x="9744257" y="5937883"/>
            <a:chExt cx="2104627" cy="552109"/>
          </a:xfrm>
        </p:grpSpPr>
        <p:sp>
          <p:nvSpPr>
            <p:cNvPr id="71" name="Frame 70">
              <a:extLst>
                <a:ext uri="{FF2B5EF4-FFF2-40B4-BE49-F238E27FC236}">
                  <a16:creationId xmlns:a16="http://schemas.microsoft.com/office/drawing/2014/main" id="{A75A4D63-8AEC-AC44-A027-B9BFAAA4138B}"/>
                </a:ext>
              </a:extLst>
            </p:cNvPr>
            <p:cNvSpPr/>
            <p:nvPr/>
          </p:nvSpPr>
          <p:spPr>
            <a:xfrm>
              <a:off x="9744257" y="5937883"/>
              <a:ext cx="2104627" cy="552109"/>
            </a:xfrm>
            <a:prstGeom prst="frame">
              <a:avLst/>
            </a:prstGeom>
            <a:solidFill>
              <a:srgbClr val="BF7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2" name="Rectangle 71">
              <a:extLst>
                <a:ext uri="{FF2B5EF4-FFF2-40B4-BE49-F238E27FC236}">
                  <a16:creationId xmlns:a16="http://schemas.microsoft.com/office/drawing/2014/main" id="{1E3A5B27-A961-3240-B3E3-44679A7123B3}"/>
                </a:ext>
              </a:extLst>
            </p:cNvPr>
            <p:cNvSpPr/>
            <p:nvPr/>
          </p:nvSpPr>
          <p:spPr>
            <a:xfrm>
              <a:off x="9854494" y="6013882"/>
              <a:ext cx="1884152" cy="430887"/>
            </a:xfrm>
            <a:prstGeom prst="rect">
              <a:avLst/>
            </a:prstGeom>
            <a:ln>
              <a:noFill/>
            </a:ln>
          </p:spPr>
          <p:txBody>
            <a:bodyPr wrap="square">
              <a:spAutoFit/>
            </a:bodyPr>
            <a:lstStyle/>
            <a:p>
              <a:pPr algn="ctr"/>
              <a:r>
                <a:rPr lang="en-US" sz="2200" b="1" dirty="0">
                  <a:solidFill>
                    <a:srgbClr val="BF7F00"/>
                  </a:solidFill>
                  <a:latin typeface="Calibri" panose="020F0502020204030204" pitchFamily="34" charset="0"/>
                  <a:cs typeface="Calibri" panose="020F0502020204030204" pitchFamily="34" charset="0"/>
                </a:rPr>
                <a:t>Non-market</a:t>
              </a:r>
            </a:p>
          </p:txBody>
        </p:sp>
      </p:grpSp>
      <p:sp>
        <p:nvSpPr>
          <p:cNvPr id="73" name="Right Arrow 72">
            <a:extLst>
              <a:ext uri="{FF2B5EF4-FFF2-40B4-BE49-F238E27FC236}">
                <a16:creationId xmlns:a16="http://schemas.microsoft.com/office/drawing/2014/main" id="{BB826421-4A15-3A4A-BEE3-EB4590711C34}"/>
              </a:ext>
            </a:extLst>
          </p:cNvPr>
          <p:cNvSpPr/>
          <p:nvPr/>
        </p:nvSpPr>
        <p:spPr>
          <a:xfrm>
            <a:off x="8078211" y="3055828"/>
            <a:ext cx="787274" cy="1168419"/>
          </a:xfrm>
          <a:prstGeom prst="rightArrow">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73">
            <a:extLst>
              <a:ext uri="{FF2B5EF4-FFF2-40B4-BE49-F238E27FC236}">
                <a16:creationId xmlns:a16="http://schemas.microsoft.com/office/drawing/2014/main" id="{ACA5780D-5EB6-A348-824E-4436C3EDD66D}"/>
              </a:ext>
            </a:extLst>
          </p:cNvPr>
          <p:cNvGrpSpPr/>
          <p:nvPr/>
        </p:nvGrpSpPr>
        <p:grpSpPr>
          <a:xfrm>
            <a:off x="5309888" y="2148804"/>
            <a:ext cx="3886915" cy="830997"/>
            <a:chOff x="5309888" y="2177148"/>
            <a:chExt cx="3886915" cy="830997"/>
          </a:xfrm>
        </p:grpSpPr>
        <p:sp>
          <p:nvSpPr>
            <p:cNvPr id="75" name="Rectangle 74">
              <a:extLst>
                <a:ext uri="{FF2B5EF4-FFF2-40B4-BE49-F238E27FC236}">
                  <a16:creationId xmlns:a16="http://schemas.microsoft.com/office/drawing/2014/main" id="{C5FD2BED-016F-2642-BA8D-365579955204}"/>
                </a:ext>
              </a:extLst>
            </p:cNvPr>
            <p:cNvSpPr/>
            <p:nvPr/>
          </p:nvSpPr>
          <p:spPr>
            <a:xfrm>
              <a:off x="7092175" y="2177148"/>
              <a:ext cx="2104628" cy="830997"/>
            </a:xfrm>
            <a:prstGeom prst="rect">
              <a:avLst/>
            </a:prstGeom>
          </p:spPr>
          <p:txBody>
            <a:bodyPr wrap="square">
              <a:spAutoFit/>
            </a:bodyPr>
            <a:lstStyle/>
            <a:p>
              <a:pPr marL="576263" indent="-231775">
                <a:buClr>
                  <a:srgbClr val="C00000"/>
                </a:buClr>
                <a:buFont typeface="Arial" panose="020B0604020202020204" pitchFamily="34" charset="0"/>
                <a:buChar char="•"/>
              </a:pPr>
              <a:r>
                <a:rPr lang="en-US" sz="1600" b="1" dirty="0">
                  <a:solidFill>
                    <a:srgbClr val="C00000"/>
                  </a:solidFill>
                  <a:latin typeface="Calibri" panose="020F0502020204030204" pitchFamily="34" charset="0"/>
                  <a:cs typeface="Calibri" panose="020F0502020204030204" pitchFamily="34" charset="0"/>
                </a:rPr>
                <a:t>Time Scale?</a:t>
              </a:r>
            </a:p>
            <a:p>
              <a:pPr marL="458788" indent="-114300">
                <a:buClr>
                  <a:srgbClr val="C00000"/>
                </a:buClr>
                <a:buFont typeface="Arial" panose="020B0604020202020204" pitchFamily="34" charset="0"/>
                <a:buChar char="•"/>
              </a:pPr>
              <a:r>
                <a:rPr lang="en-US" sz="1600" b="1" dirty="0">
                  <a:solidFill>
                    <a:srgbClr val="C00000"/>
                  </a:solidFill>
                  <a:latin typeface="Calibri" panose="020F0502020204030204" pitchFamily="34" charset="0"/>
                  <a:cs typeface="Calibri" panose="020F0502020204030204" pitchFamily="34" charset="0"/>
                </a:rPr>
                <a:t>  Space scale?</a:t>
              </a:r>
            </a:p>
            <a:p>
              <a:pPr marL="458788" indent="-114300">
                <a:buClr>
                  <a:srgbClr val="C00000"/>
                </a:buClr>
                <a:buFont typeface="Arial" panose="020B0604020202020204" pitchFamily="34" charset="0"/>
                <a:buChar char="•"/>
              </a:pPr>
              <a:r>
                <a:rPr lang="en-US" sz="1600" b="1" dirty="0">
                  <a:solidFill>
                    <a:srgbClr val="C00000"/>
                  </a:solidFill>
                  <a:latin typeface="Calibri" panose="020F0502020204030204" pitchFamily="34" charset="0"/>
                  <a:cs typeface="Calibri" panose="020F0502020204030204" pitchFamily="34" charset="0"/>
                </a:rPr>
                <a:t>  Size scale?</a:t>
              </a:r>
              <a:endParaRPr lang="en-US" sz="1600" dirty="0">
                <a:solidFill>
                  <a:srgbClr val="C00000"/>
                </a:solidFill>
              </a:endParaRPr>
            </a:p>
          </p:txBody>
        </p:sp>
        <p:sp>
          <p:nvSpPr>
            <p:cNvPr id="76" name="Rectangle 75">
              <a:extLst>
                <a:ext uri="{FF2B5EF4-FFF2-40B4-BE49-F238E27FC236}">
                  <a16:creationId xmlns:a16="http://schemas.microsoft.com/office/drawing/2014/main" id="{91A8D98C-90EC-0B4B-B5E2-26598EB4239C}"/>
                </a:ext>
              </a:extLst>
            </p:cNvPr>
            <p:cNvSpPr/>
            <p:nvPr/>
          </p:nvSpPr>
          <p:spPr>
            <a:xfrm>
              <a:off x="5309888" y="2407980"/>
              <a:ext cx="2113057" cy="430887"/>
            </a:xfrm>
            <a:prstGeom prst="rect">
              <a:avLst/>
            </a:prstGeom>
          </p:spPr>
          <p:txBody>
            <a:bodyPr wrap="square">
              <a:spAutoFit/>
            </a:bodyPr>
            <a:lstStyle/>
            <a:p>
              <a:pPr algn="r"/>
              <a:r>
                <a:rPr lang="en-US" sz="2200" b="1" dirty="0">
                  <a:solidFill>
                    <a:srgbClr val="C00000"/>
                  </a:solidFill>
                  <a:latin typeface="Calibri" panose="020F0502020204030204" pitchFamily="34" charset="0"/>
                  <a:cs typeface="Calibri" panose="020F0502020204030204" pitchFamily="34" charset="0"/>
                </a:rPr>
                <a:t>What’s the right</a:t>
              </a:r>
            </a:p>
          </p:txBody>
        </p:sp>
      </p:grpSp>
      <p:grpSp>
        <p:nvGrpSpPr>
          <p:cNvPr id="77" name="Group 76">
            <a:extLst>
              <a:ext uri="{FF2B5EF4-FFF2-40B4-BE49-F238E27FC236}">
                <a16:creationId xmlns:a16="http://schemas.microsoft.com/office/drawing/2014/main" id="{506B09E9-8D20-F440-B784-200E1619D366}"/>
              </a:ext>
            </a:extLst>
          </p:cNvPr>
          <p:cNvGrpSpPr/>
          <p:nvPr/>
        </p:nvGrpSpPr>
        <p:grpSpPr>
          <a:xfrm>
            <a:off x="9419450" y="1263005"/>
            <a:ext cx="2104627" cy="552109"/>
            <a:chOff x="9744257" y="1492067"/>
            <a:chExt cx="2104627" cy="552109"/>
          </a:xfrm>
        </p:grpSpPr>
        <p:sp>
          <p:nvSpPr>
            <p:cNvPr id="78" name="Frame 77">
              <a:extLst>
                <a:ext uri="{FF2B5EF4-FFF2-40B4-BE49-F238E27FC236}">
                  <a16:creationId xmlns:a16="http://schemas.microsoft.com/office/drawing/2014/main" id="{2182FF03-80E7-3B44-B196-FE85AF1C51A2}"/>
                </a:ext>
              </a:extLst>
            </p:cNvPr>
            <p:cNvSpPr/>
            <p:nvPr/>
          </p:nvSpPr>
          <p:spPr>
            <a:xfrm>
              <a:off x="9744257" y="1492067"/>
              <a:ext cx="2104627" cy="552109"/>
            </a:xfrm>
            <a:prstGeom prst="frame">
              <a:avLst/>
            </a:prstGeom>
            <a:solidFill>
              <a:srgbClr val="7030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9" name="Rectangle 78">
              <a:extLst>
                <a:ext uri="{FF2B5EF4-FFF2-40B4-BE49-F238E27FC236}">
                  <a16:creationId xmlns:a16="http://schemas.microsoft.com/office/drawing/2014/main" id="{0FBF1681-926D-3841-A90C-F62A82E14BC2}"/>
                </a:ext>
              </a:extLst>
            </p:cNvPr>
            <p:cNvSpPr/>
            <p:nvPr/>
          </p:nvSpPr>
          <p:spPr>
            <a:xfrm>
              <a:off x="9924554" y="1568066"/>
              <a:ext cx="1744032" cy="430887"/>
            </a:xfrm>
            <a:prstGeom prst="rect">
              <a:avLst/>
            </a:prstGeom>
            <a:ln>
              <a:noFill/>
            </a:ln>
          </p:spPr>
          <p:txBody>
            <a:bodyPr wrap="square">
              <a:spAutoFit/>
            </a:bodyPr>
            <a:lstStyle/>
            <a:p>
              <a:pPr algn="ctr"/>
              <a:r>
                <a:rPr lang="en-US" sz="2200" b="1" dirty="0">
                  <a:solidFill>
                    <a:srgbClr val="7030A0"/>
                  </a:solidFill>
                  <a:latin typeface="Calibri" panose="020F0502020204030204" pitchFamily="34" charset="0"/>
                  <a:cs typeface="Calibri" panose="020F0502020204030204" pitchFamily="34" charset="0"/>
                </a:rPr>
                <a:t>Loss of Life</a:t>
              </a:r>
            </a:p>
          </p:txBody>
        </p:sp>
      </p:grpSp>
      <p:grpSp>
        <p:nvGrpSpPr>
          <p:cNvPr id="80" name="Group 79">
            <a:extLst>
              <a:ext uri="{FF2B5EF4-FFF2-40B4-BE49-F238E27FC236}">
                <a16:creationId xmlns:a16="http://schemas.microsoft.com/office/drawing/2014/main" id="{A9DAD178-2167-6E4B-9504-549531A96F1F}"/>
              </a:ext>
            </a:extLst>
          </p:cNvPr>
          <p:cNvGrpSpPr/>
          <p:nvPr/>
        </p:nvGrpSpPr>
        <p:grpSpPr>
          <a:xfrm>
            <a:off x="9419450" y="1898122"/>
            <a:ext cx="2104627" cy="552109"/>
            <a:chOff x="9744257" y="2109401"/>
            <a:chExt cx="2104627" cy="552109"/>
          </a:xfrm>
        </p:grpSpPr>
        <p:sp>
          <p:nvSpPr>
            <p:cNvPr id="81" name="Rectangle 80">
              <a:extLst>
                <a:ext uri="{FF2B5EF4-FFF2-40B4-BE49-F238E27FC236}">
                  <a16:creationId xmlns:a16="http://schemas.microsoft.com/office/drawing/2014/main" id="{4C1B7DEB-33A1-884B-9817-84179B72A914}"/>
                </a:ext>
              </a:extLst>
            </p:cNvPr>
            <p:cNvSpPr/>
            <p:nvPr/>
          </p:nvSpPr>
          <p:spPr>
            <a:xfrm>
              <a:off x="9859868" y="2185400"/>
              <a:ext cx="1873404" cy="430887"/>
            </a:xfrm>
            <a:prstGeom prst="rect">
              <a:avLst/>
            </a:prstGeom>
            <a:ln>
              <a:noFill/>
            </a:ln>
          </p:spPr>
          <p:txBody>
            <a:bodyPr wrap="square">
              <a:spAutoFit/>
            </a:bodyPr>
            <a:lstStyle/>
            <a:p>
              <a:pPr algn="ctr"/>
              <a:r>
                <a:rPr lang="en-US" sz="2200" b="1" dirty="0">
                  <a:solidFill>
                    <a:srgbClr val="7030A0"/>
                  </a:solidFill>
                  <a:latin typeface="Calibri" panose="020F0502020204030204" pitchFamily="34" charset="0"/>
                  <a:cs typeface="Calibri" panose="020F0502020204030204" pitchFamily="34" charset="0"/>
                </a:rPr>
                <a:t>Mental Health</a:t>
              </a:r>
            </a:p>
          </p:txBody>
        </p:sp>
        <p:sp>
          <p:nvSpPr>
            <p:cNvPr id="82" name="Frame 81">
              <a:extLst>
                <a:ext uri="{FF2B5EF4-FFF2-40B4-BE49-F238E27FC236}">
                  <a16:creationId xmlns:a16="http://schemas.microsoft.com/office/drawing/2014/main" id="{A61E2089-E32D-8244-B261-9C50661D3A39}"/>
                </a:ext>
              </a:extLst>
            </p:cNvPr>
            <p:cNvSpPr/>
            <p:nvPr/>
          </p:nvSpPr>
          <p:spPr>
            <a:xfrm>
              <a:off x="9744257" y="2109401"/>
              <a:ext cx="2104627" cy="552109"/>
            </a:xfrm>
            <a:prstGeom prst="frame">
              <a:avLst/>
            </a:prstGeom>
            <a:solidFill>
              <a:srgbClr val="7030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3" name="Group 82">
            <a:extLst>
              <a:ext uri="{FF2B5EF4-FFF2-40B4-BE49-F238E27FC236}">
                <a16:creationId xmlns:a16="http://schemas.microsoft.com/office/drawing/2014/main" id="{4F7A0559-BA36-0247-AA43-7699F7C88146}"/>
              </a:ext>
            </a:extLst>
          </p:cNvPr>
          <p:cNvGrpSpPr/>
          <p:nvPr/>
        </p:nvGrpSpPr>
        <p:grpSpPr>
          <a:xfrm>
            <a:off x="9419449" y="2533239"/>
            <a:ext cx="2104628" cy="552109"/>
            <a:chOff x="9744256" y="2737509"/>
            <a:chExt cx="2104628" cy="552109"/>
          </a:xfrm>
        </p:grpSpPr>
        <p:sp>
          <p:nvSpPr>
            <p:cNvPr id="84" name="Rectangle 83">
              <a:extLst>
                <a:ext uri="{FF2B5EF4-FFF2-40B4-BE49-F238E27FC236}">
                  <a16:creationId xmlns:a16="http://schemas.microsoft.com/office/drawing/2014/main" id="{0F52E6C4-B4D0-F94C-852B-0E327379C38B}"/>
                </a:ext>
              </a:extLst>
            </p:cNvPr>
            <p:cNvSpPr/>
            <p:nvPr/>
          </p:nvSpPr>
          <p:spPr>
            <a:xfrm>
              <a:off x="9744256" y="2813508"/>
              <a:ext cx="2104627" cy="430887"/>
            </a:xfrm>
            <a:prstGeom prst="rect">
              <a:avLst/>
            </a:prstGeom>
            <a:ln>
              <a:noFill/>
            </a:ln>
          </p:spPr>
          <p:txBody>
            <a:bodyPr wrap="square">
              <a:spAutoFit/>
            </a:bodyPr>
            <a:lstStyle/>
            <a:p>
              <a:pPr algn="ctr"/>
              <a:r>
                <a:rPr lang="en-US" sz="2200" b="1" dirty="0">
                  <a:solidFill>
                    <a:srgbClr val="7030A0"/>
                  </a:solidFill>
                  <a:latin typeface="Calibri" panose="020F0502020204030204" pitchFamily="34" charset="0"/>
                  <a:cs typeface="Calibri" panose="020F0502020204030204" pitchFamily="34" charset="0"/>
                </a:rPr>
                <a:t>Physical Health</a:t>
              </a:r>
            </a:p>
          </p:txBody>
        </p:sp>
        <p:sp>
          <p:nvSpPr>
            <p:cNvPr id="85" name="Frame 84">
              <a:extLst>
                <a:ext uri="{FF2B5EF4-FFF2-40B4-BE49-F238E27FC236}">
                  <a16:creationId xmlns:a16="http://schemas.microsoft.com/office/drawing/2014/main" id="{A169D8B4-5205-9A4C-94B2-C0A65E11B7C5}"/>
                </a:ext>
              </a:extLst>
            </p:cNvPr>
            <p:cNvSpPr/>
            <p:nvPr/>
          </p:nvSpPr>
          <p:spPr>
            <a:xfrm>
              <a:off x="9744257" y="2737509"/>
              <a:ext cx="2104627" cy="552109"/>
            </a:xfrm>
            <a:prstGeom prst="frame">
              <a:avLst/>
            </a:prstGeom>
            <a:solidFill>
              <a:srgbClr val="7030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6" name="Group 85">
            <a:extLst>
              <a:ext uri="{FF2B5EF4-FFF2-40B4-BE49-F238E27FC236}">
                <a16:creationId xmlns:a16="http://schemas.microsoft.com/office/drawing/2014/main" id="{BC9F14E6-7B57-204E-A186-DCF1C08C1837}"/>
              </a:ext>
            </a:extLst>
          </p:cNvPr>
          <p:cNvGrpSpPr/>
          <p:nvPr/>
        </p:nvGrpSpPr>
        <p:grpSpPr>
          <a:xfrm>
            <a:off x="9419450" y="3168356"/>
            <a:ext cx="2104627" cy="552109"/>
            <a:chOff x="9744257" y="3388966"/>
            <a:chExt cx="2104627" cy="552109"/>
          </a:xfrm>
        </p:grpSpPr>
        <p:sp>
          <p:nvSpPr>
            <p:cNvPr id="87" name="Rectangle 86">
              <a:extLst>
                <a:ext uri="{FF2B5EF4-FFF2-40B4-BE49-F238E27FC236}">
                  <a16:creationId xmlns:a16="http://schemas.microsoft.com/office/drawing/2014/main" id="{ACF182FA-61E2-574A-81E1-D4AE9FF20C8B}"/>
                </a:ext>
              </a:extLst>
            </p:cNvPr>
            <p:cNvSpPr/>
            <p:nvPr/>
          </p:nvSpPr>
          <p:spPr>
            <a:xfrm>
              <a:off x="9854494" y="3464965"/>
              <a:ext cx="1884152" cy="430887"/>
            </a:xfrm>
            <a:prstGeom prst="rect">
              <a:avLst/>
            </a:prstGeom>
            <a:ln>
              <a:noFill/>
            </a:ln>
          </p:spPr>
          <p:txBody>
            <a:bodyPr wrap="square">
              <a:spAutoFit/>
            </a:bodyPr>
            <a:lstStyle/>
            <a:p>
              <a:pPr algn="ctr"/>
              <a:r>
                <a:rPr lang="en-US" sz="2200" b="1" dirty="0">
                  <a:solidFill>
                    <a:srgbClr val="7030A0"/>
                  </a:solidFill>
                  <a:latin typeface="Calibri" panose="020F0502020204030204" pitchFamily="34" charset="0"/>
                  <a:cs typeface="Calibri" panose="020F0502020204030204" pitchFamily="34" charset="0"/>
                </a:rPr>
                <a:t>Quality of Life</a:t>
              </a:r>
            </a:p>
          </p:txBody>
        </p:sp>
        <p:sp>
          <p:nvSpPr>
            <p:cNvPr id="88" name="Frame 87">
              <a:extLst>
                <a:ext uri="{FF2B5EF4-FFF2-40B4-BE49-F238E27FC236}">
                  <a16:creationId xmlns:a16="http://schemas.microsoft.com/office/drawing/2014/main" id="{4FE0478D-D673-AE4C-B7F3-318A2F628C75}"/>
                </a:ext>
              </a:extLst>
            </p:cNvPr>
            <p:cNvSpPr/>
            <p:nvPr/>
          </p:nvSpPr>
          <p:spPr>
            <a:xfrm>
              <a:off x="9744257" y="3388966"/>
              <a:ext cx="2104627" cy="552109"/>
            </a:xfrm>
            <a:prstGeom prst="frame">
              <a:avLst/>
            </a:prstGeom>
            <a:solidFill>
              <a:srgbClr val="7030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43105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34767" y="896448"/>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182DCB2F-C414-49CC-BAF4-AB85CC7515F4}"/>
              </a:ext>
            </a:extLst>
          </p:cNvPr>
          <p:cNvSpPr txBox="1">
            <a:spLocks/>
          </p:cNvSpPr>
          <p:nvPr/>
        </p:nvSpPr>
        <p:spPr>
          <a:xfrm>
            <a:off x="1582978" y="27680"/>
            <a:ext cx="10399789" cy="46791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70C0"/>
              </a:buClr>
              <a:buSzPts val="4000"/>
              <a:buFont typeface="Calibri"/>
              <a:buNone/>
              <a:defRPr sz="3200" b="0" i="0" u="none" strike="noStrike" cap="none">
                <a:solidFill>
                  <a:srgbClr val="030076"/>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800" dirty="0">
                <a:solidFill>
                  <a:schemeClr val="tx1"/>
                </a:solidFill>
              </a:rPr>
              <a:t>To capture losses requires a broad array of </a:t>
            </a:r>
            <a:r>
              <a:rPr lang="en-US" sz="2800" b="1" dirty="0">
                <a:solidFill>
                  <a:schemeClr val="tx1"/>
                </a:solidFill>
              </a:rPr>
              <a:t>public</a:t>
            </a:r>
            <a:r>
              <a:rPr lang="en-US" sz="2800" dirty="0">
                <a:solidFill>
                  <a:schemeClr val="tx1"/>
                </a:solidFill>
              </a:rPr>
              <a:t> and </a:t>
            </a:r>
            <a:r>
              <a:rPr lang="en-US" sz="2800" b="1" dirty="0">
                <a:solidFill>
                  <a:schemeClr val="tx1"/>
                </a:solidFill>
              </a:rPr>
              <a:t>private</a:t>
            </a:r>
            <a:r>
              <a:rPr lang="en-US" sz="2800" dirty="0">
                <a:solidFill>
                  <a:schemeClr val="tx1"/>
                </a:solidFill>
              </a:rPr>
              <a:t> data</a:t>
            </a:r>
          </a:p>
        </p:txBody>
      </p:sp>
      <p:graphicFrame>
        <p:nvGraphicFramePr>
          <p:cNvPr id="9" name="Table 8">
            <a:extLst>
              <a:ext uri="{FF2B5EF4-FFF2-40B4-BE49-F238E27FC236}">
                <a16:creationId xmlns:a16="http://schemas.microsoft.com/office/drawing/2014/main" id="{46E90B35-C8FE-4483-BB24-6722991CB709}"/>
              </a:ext>
            </a:extLst>
          </p:cNvPr>
          <p:cNvGraphicFramePr>
            <a:graphicFrameLocks noGrp="1"/>
          </p:cNvGraphicFramePr>
          <p:nvPr>
            <p:extLst>
              <p:ext uri="{D42A27DB-BD31-4B8C-83A1-F6EECF244321}">
                <p14:modId xmlns:p14="http://schemas.microsoft.com/office/powerpoint/2010/main" val="2199330414"/>
              </p:ext>
            </p:extLst>
          </p:nvPr>
        </p:nvGraphicFramePr>
        <p:xfrm>
          <a:off x="-4" y="543475"/>
          <a:ext cx="12122467" cy="4309443"/>
        </p:xfrm>
        <a:graphic>
          <a:graphicData uri="http://schemas.openxmlformats.org/drawingml/2006/table">
            <a:tbl>
              <a:tblPr firstRow="1" firstCol="1" bandRow="1">
                <a:tableStyleId>{5C22544A-7EE6-4342-B048-85BDC9FD1C3A}</a:tableStyleId>
              </a:tblPr>
              <a:tblGrid>
                <a:gridCol w="223467">
                  <a:extLst>
                    <a:ext uri="{9D8B030D-6E8A-4147-A177-3AD203B41FA5}">
                      <a16:colId xmlns:a16="http://schemas.microsoft.com/office/drawing/2014/main" val="20000"/>
                    </a:ext>
                  </a:extLst>
                </a:gridCol>
                <a:gridCol w="3817357">
                  <a:extLst>
                    <a:ext uri="{9D8B030D-6E8A-4147-A177-3AD203B41FA5}">
                      <a16:colId xmlns:a16="http://schemas.microsoft.com/office/drawing/2014/main" val="20001"/>
                    </a:ext>
                  </a:extLst>
                </a:gridCol>
                <a:gridCol w="1136481">
                  <a:extLst>
                    <a:ext uri="{9D8B030D-6E8A-4147-A177-3AD203B41FA5}">
                      <a16:colId xmlns:a16="http://schemas.microsoft.com/office/drawing/2014/main" val="20002"/>
                    </a:ext>
                  </a:extLst>
                </a:gridCol>
                <a:gridCol w="1262756">
                  <a:extLst>
                    <a:ext uri="{9D8B030D-6E8A-4147-A177-3AD203B41FA5}">
                      <a16:colId xmlns:a16="http://schemas.microsoft.com/office/drawing/2014/main" val="20003"/>
                    </a:ext>
                  </a:extLst>
                </a:gridCol>
                <a:gridCol w="1098599">
                  <a:extLst>
                    <a:ext uri="{9D8B030D-6E8A-4147-A177-3AD203B41FA5}">
                      <a16:colId xmlns:a16="http://schemas.microsoft.com/office/drawing/2014/main" val="20004"/>
                    </a:ext>
                  </a:extLst>
                </a:gridCol>
                <a:gridCol w="833315">
                  <a:extLst>
                    <a:ext uri="{9D8B030D-6E8A-4147-A177-3AD203B41FA5}">
                      <a16:colId xmlns:a16="http://schemas.microsoft.com/office/drawing/2014/main" val="20005"/>
                    </a:ext>
                  </a:extLst>
                </a:gridCol>
                <a:gridCol w="1213396">
                  <a:extLst>
                    <a:ext uri="{9D8B030D-6E8A-4147-A177-3AD203B41FA5}">
                      <a16:colId xmlns:a16="http://schemas.microsoft.com/office/drawing/2014/main" val="20006"/>
                    </a:ext>
                  </a:extLst>
                </a:gridCol>
                <a:gridCol w="1268548">
                  <a:extLst>
                    <a:ext uri="{9D8B030D-6E8A-4147-A177-3AD203B41FA5}">
                      <a16:colId xmlns:a16="http://schemas.microsoft.com/office/drawing/2014/main" val="20007"/>
                    </a:ext>
                  </a:extLst>
                </a:gridCol>
                <a:gridCol w="1268548">
                  <a:extLst>
                    <a:ext uri="{9D8B030D-6E8A-4147-A177-3AD203B41FA5}">
                      <a16:colId xmlns:a16="http://schemas.microsoft.com/office/drawing/2014/main" val="20008"/>
                    </a:ext>
                  </a:extLst>
                </a:gridCol>
              </a:tblGrid>
              <a:tr h="973737">
                <a:tc>
                  <a:txBody>
                    <a:bodyPr/>
                    <a:lstStyle/>
                    <a:p>
                      <a:pPr marL="0" marR="0">
                        <a:lnSpc>
                          <a:spcPct val="115000"/>
                        </a:lnSpc>
                        <a:spcBef>
                          <a:spcPts val="0"/>
                        </a:spcBef>
                        <a:spcAft>
                          <a:spcPts val="0"/>
                        </a:spcAft>
                      </a:pP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 </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Hurricanes/ Tropical Storms</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Severe Local Storms</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Winter Storms</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Crop Freeze</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Wildfire</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Drought / Heat Wave</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cs typeface="Calibri" panose="020F0502020204030204" pitchFamily="34" charset="0"/>
                        </a:rPr>
                        <a:t>Inland / Riverine Flooding</a:t>
                      </a:r>
                      <a:endParaRPr lang="en-US" sz="1400" dirty="0">
                        <a:effectLst/>
                        <a:latin typeface="Calibri" panose="020F0502020204030204" pitchFamily="34" charset="0"/>
                        <a:ea typeface="Calibri"/>
                        <a:cs typeface="Calibri" panose="020F0502020204030204" pitchFamily="34" charset="0"/>
                      </a:endParaRPr>
                    </a:p>
                  </a:txBody>
                  <a:tcPr marL="68580" marR="68580" marT="0" marB="0"/>
                </a:tc>
                <a:extLst>
                  <a:ext uri="{0D108BD9-81ED-4DB2-BD59-A6C34878D82A}">
                    <a16:rowId xmlns:a16="http://schemas.microsoft.com/office/drawing/2014/main" val="10000"/>
                  </a:ext>
                </a:extLst>
              </a:tr>
              <a:tr h="459836">
                <a:tc rowSpan="4">
                  <a:txBody>
                    <a:bodyPr/>
                    <a:lstStyle/>
                    <a:p>
                      <a:pPr marL="0" marR="0">
                        <a:lnSpc>
                          <a:spcPct val="115000"/>
                        </a:lnSpc>
                        <a:spcBef>
                          <a:spcPts val="0"/>
                        </a:spcBef>
                        <a:spcAft>
                          <a:spcPts val="0"/>
                        </a:spcAft>
                      </a:pP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Insurance &amp; Reinsurance</a:t>
                      </a:r>
                      <a:r>
                        <a:rPr lang="en-US" sz="1500" b="1" baseline="0" dirty="0">
                          <a:effectLst/>
                          <a:latin typeface="Calibri" panose="020F0502020204030204" pitchFamily="34" charset="0"/>
                          <a:cs typeface="Calibri" panose="020F0502020204030204" pitchFamily="34" charset="0"/>
                        </a:rPr>
                        <a:t>  </a:t>
                      </a: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lvl="0" indent="0" algn="ctr" defTabSz="457200" rtl="0" eaLnBrk="1" fontAlgn="auto" latinLnBrk="0" hangingPunct="1">
                        <a:lnSpc>
                          <a:spcPct val="115000"/>
                        </a:lnSpc>
                        <a:spcBef>
                          <a:spcPts val="0"/>
                        </a:spcBef>
                        <a:spcAft>
                          <a:spcPts val="0"/>
                        </a:spcAft>
                        <a:buClrTx/>
                        <a:buSzTx/>
                        <a:buFontTx/>
                        <a:buNone/>
                        <a:tabLst/>
                        <a:defRPr/>
                      </a:pPr>
                      <a:r>
                        <a:rPr lang="en-US" sz="1400" b="1" dirty="0">
                          <a:effectLst/>
                          <a:latin typeface="Calibri" panose="020F0502020204030204" pitchFamily="34" charset="0"/>
                          <a:ea typeface="Calibri"/>
                          <a:cs typeface="Calibri" panose="020F0502020204030204" pitchFamily="34" charset="0"/>
                        </a:rPr>
                        <a:t>x</a:t>
                      </a: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extLst>
                  <a:ext uri="{0D108BD9-81ED-4DB2-BD59-A6C34878D82A}">
                    <a16:rowId xmlns:a16="http://schemas.microsoft.com/office/drawing/2014/main" val="10001"/>
                  </a:ext>
                </a:extLst>
              </a:tr>
              <a:tr h="461143">
                <a:tc vMerge="1">
                  <a:txBody>
                    <a:bodyPr/>
                    <a:lstStyle/>
                    <a:p>
                      <a:endParaRPr lang="en-US"/>
                    </a:p>
                  </a:txBody>
                  <a:tcPr/>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r>
                        <a:rPr lang="en-US" sz="1500" b="1" dirty="0">
                          <a:effectLst/>
                          <a:latin typeface="Calibri" panose="020F0502020204030204" pitchFamily="34" charset="0"/>
                          <a:ea typeface="Calibri"/>
                          <a:cs typeface="Calibri" panose="020F0502020204030204" pitchFamily="34" charset="0"/>
                        </a:rPr>
                        <a:t>FEMA</a:t>
                      </a:r>
                      <a:r>
                        <a:rPr lang="en-US" sz="1500" b="1" baseline="0" dirty="0">
                          <a:effectLst/>
                          <a:latin typeface="Calibri" panose="020F0502020204030204" pitchFamily="34" charset="0"/>
                          <a:ea typeface="Calibri"/>
                          <a:cs typeface="Calibri" panose="020F0502020204030204" pitchFamily="34" charset="0"/>
                        </a:rPr>
                        <a:t> – </a:t>
                      </a:r>
                    </a:p>
                    <a:p>
                      <a:pPr marL="0" marR="0" indent="0" algn="l" defTabSz="457200" rtl="0" eaLnBrk="1" fontAlgn="auto" latinLnBrk="0" hangingPunct="1">
                        <a:lnSpc>
                          <a:spcPct val="115000"/>
                        </a:lnSpc>
                        <a:spcBef>
                          <a:spcPts val="0"/>
                        </a:spcBef>
                        <a:spcAft>
                          <a:spcPts val="0"/>
                        </a:spcAft>
                        <a:buClrTx/>
                        <a:buSzTx/>
                        <a:buFontTx/>
                        <a:buNone/>
                        <a:tabLst/>
                        <a:defRPr/>
                      </a:pPr>
                      <a:r>
                        <a:rPr lang="en-US" sz="1500" b="1" baseline="0" dirty="0">
                          <a:effectLst/>
                          <a:latin typeface="Calibri" panose="020F0502020204030204" pitchFamily="34" charset="0"/>
                          <a:ea typeface="Calibri"/>
                          <a:cs typeface="Calibri" panose="020F0502020204030204" pitchFamily="34" charset="0"/>
                        </a:rPr>
                        <a:t>Presidential Disaster Declarations</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tc>
                  <a:txBody>
                    <a:bodyPr/>
                    <a:lstStyle/>
                    <a:p>
                      <a:endParaRPr lang="en-US" sz="1400" dirty="0">
                        <a:latin typeface="Calibri" panose="020F0502020204030204" pitchFamily="34" charset="0"/>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extLst>
                  <a:ext uri="{0D108BD9-81ED-4DB2-BD59-A6C34878D82A}">
                    <a16:rowId xmlns:a16="http://schemas.microsoft.com/office/drawing/2014/main" val="1785856046"/>
                  </a:ext>
                </a:extLst>
              </a:tr>
              <a:tr h="459836">
                <a:tc vMerge="1">
                  <a:txBody>
                    <a:bodyPr/>
                    <a:lstStyle/>
                    <a:p>
                      <a:endParaRPr lang="en-US"/>
                    </a:p>
                  </a:txBody>
                  <a:tcPr/>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r>
                        <a:rPr lang="en-US" sz="1500" b="1" dirty="0">
                          <a:effectLst/>
                          <a:latin typeface="Calibri" panose="020F0502020204030204" pitchFamily="34" charset="0"/>
                          <a:cs typeface="Calibri" panose="020F0502020204030204" pitchFamily="34" charset="0"/>
                        </a:rPr>
                        <a:t>FEMA</a:t>
                      </a:r>
                      <a:r>
                        <a:rPr lang="en-US" sz="1500" b="1" baseline="0" dirty="0">
                          <a:effectLst/>
                          <a:latin typeface="Calibri" panose="020F0502020204030204" pitchFamily="34" charset="0"/>
                          <a:cs typeface="Calibri" panose="020F0502020204030204" pitchFamily="34" charset="0"/>
                        </a:rPr>
                        <a:t> –</a:t>
                      </a:r>
                    </a:p>
                    <a:p>
                      <a:pPr marL="0" marR="0" indent="0" algn="l" defTabSz="457200" rtl="0" eaLnBrk="1" fontAlgn="auto" latinLnBrk="0" hangingPunct="1">
                        <a:lnSpc>
                          <a:spcPct val="115000"/>
                        </a:lnSpc>
                        <a:spcBef>
                          <a:spcPts val="0"/>
                        </a:spcBef>
                        <a:spcAft>
                          <a:spcPts val="0"/>
                        </a:spcAft>
                        <a:buClrTx/>
                        <a:buSzTx/>
                        <a:buFontTx/>
                        <a:buNone/>
                        <a:tabLst/>
                        <a:defRPr/>
                      </a:pPr>
                      <a:r>
                        <a:rPr lang="en-US" sz="1500" b="1" dirty="0">
                          <a:effectLst/>
                          <a:latin typeface="Calibri" panose="020F0502020204030204" pitchFamily="34" charset="0"/>
                          <a:cs typeface="Calibri" panose="020F0502020204030204" pitchFamily="34" charset="0"/>
                        </a:rPr>
                        <a:t> National Flood Insurance Program</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extLst>
                  <a:ext uri="{0D108BD9-81ED-4DB2-BD59-A6C34878D82A}">
                    <a16:rowId xmlns:a16="http://schemas.microsoft.com/office/drawing/2014/main" val="10003"/>
                  </a:ext>
                </a:extLst>
              </a:tr>
              <a:tr h="506955">
                <a:tc vMerge="1">
                  <a:txBody>
                    <a:bodyPr/>
                    <a:lstStyle/>
                    <a:p>
                      <a:endParaRPr lang="en-US"/>
                    </a:p>
                  </a:txBody>
                  <a:tcPr/>
                </a:tc>
                <a:tc>
                  <a:txBody>
                    <a:bodyPr/>
                    <a:lstStyle/>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USDA – </a:t>
                      </a:r>
                    </a:p>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Risk</a:t>
                      </a:r>
                      <a:r>
                        <a:rPr lang="en-US" sz="1500" b="1" baseline="0" dirty="0">
                          <a:effectLst/>
                          <a:latin typeface="Calibri" panose="020F0502020204030204" pitchFamily="34" charset="0"/>
                          <a:cs typeface="Calibri" panose="020F0502020204030204" pitchFamily="34" charset="0"/>
                        </a:rPr>
                        <a:t> Management Agency</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extLst>
                  <a:ext uri="{0D108BD9-81ED-4DB2-BD59-A6C34878D82A}">
                    <a16:rowId xmlns:a16="http://schemas.microsoft.com/office/drawing/2014/main" val="273169865"/>
                  </a:ext>
                </a:extLst>
              </a:tr>
              <a:tr h="346031">
                <a:tc rowSpan="4">
                  <a:txBody>
                    <a:bodyPr/>
                    <a:lstStyle/>
                    <a:p>
                      <a:pPr marL="0" marR="0">
                        <a:lnSpc>
                          <a:spcPct val="115000"/>
                        </a:lnSpc>
                        <a:spcBef>
                          <a:spcPts val="0"/>
                        </a:spcBef>
                        <a:spcAft>
                          <a:spcPts val="0"/>
                        </a:spcAft>
                      </a:pPr>
                      <a:endParaRPr lang="en-US" sz="1400"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National</a:t>
                      </a:r>
                      <a:r>
                        <a:rPr lang="en-US" sz="1500" b="1" baseline="0" dirty="0">
                          <a:effectLst/>
                          <a:latin typeface="Calibri" panose="020F0502020204030204" pitchFamily="34" charset="0"/>
                          <a:cs typeface="Calibri" panose="020F0502020204030204" pitchFamily="34" charset="0"/>
                        </a:rPr>
                        <a:t> Interagency Fire Center</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extLst>
                  <a:ext uri="{0D108BD9-81ED-4DB2-BD59-A6C34878D82A}">
                    <a16:rowId xmlns:a16="http://schemas.microsoft.com/office/drawing/2014/main" val="10005"/>
                  </a:ext>
                </a:extLst>
              </a:tr>
              <a:tr h="332141">
                <a:tc vMerge="1">
                  <a:txBody>
                    <a:bodyPr/>
                    <a:lstStyle/>
                    <a:p>
                      <a:endParaRPr lang="en-US"/>
                    </a:p>
                  </a:txBody>
                  <a:tcPr/>
                </a:tc>
                <a:tc>
                  <a:txBody>
                    <a:bodyPr/>
                    <a:lstStyle/>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Energy</a:t>
                      </a:r>
                      <a:r>
                        <a:rPr lang="en-US" sz="1500" b="1" baseline="0" dirty="0">
                          <a:effectLst/>
                          <a:latin typeface="Calibri" panose="020F0502020204030204" pitchFamily="34" charset="0"/>
                          <a:cs typeface="Calibri" panose="020F0502020204030204" pitchFamily="34" charset="0"/>
                        </a:rPr>
                        <a:t> Information Administration</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 </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 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endParaRPr lang="en-US" sz="1400" dirty="0">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84375208"/>
                  </a:ext>
                </a:extLst>
              </a:tr>
              <a:tr h="352464">
                <a:tc vMerge="1">
                  <a:txBody>
                    <a:bodyPr/>
                    <a:lstStyle/>
                    <a:p>
                      <a:endParaRPr lang="en-US"/>
                    </a:p>
                  </a:txBody>
                  <a:tcPr/>
                </a:tc>
                <a:tc>
                  <a:txBody>
                    <a:bodyPr/>
                    <a:lstStyle/>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US</a:t>
                      </a:r>
                      <a:r>
                        <a:rPr lang="en-US" sz="1500" b="1" baseline="0" dirty="0">
                          <a:effectLst/>
                          <a:latin typeface="Calibri" panose="020F0502020204030204" pitchFamily="34" charset="0"/>
                          <a:cs typeface="Calibri" panose="020F0502020204030204" pitchFamily="34" charset="0"/>
                        </a:rPr>
                        <a:t> Army Corps of Engineers</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indent="0" algn="ctr" defTabSz="457200" rtl="0" eaLnBrk="1" fontAlgn="auto" latinLnBrk="0" hangingPunct="1">
                        <a:lnSpc>
                          <a:spcPct val="115000"/>
                        </a:lnSpc>
                        <a:spcBef>
                          <a:spcPts val="0"/>
                        </a:spcBef>
                        <a:spcAft>
                          <a:spcPts val="0"/>
                        </a:spcAft>
                        <a:buClrTx/>
                        <a:buSzTx/>
                        <a:buFontTx/>
                        <a:buNone/>
                        <a:tabLst/>
                        <a:defRPr/>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a:cs typeface="Calibri" panose="020F0502020204030204" pitchFamily="34" charset="0"/>
                        </a:rPr>
                        <a:t>x</a:t>
                      </a:r>
                    </a:p>
                  </a:txBody>
                  <a:tcPr marL="68580" marR="68580" marT="0" marB="0"/>
                </a:tc>
                <a:extLst>
                  <a:ext uri="{0D108BD9-81ED-4DB2-BD59-A6C34878D82A}">
                    <a16:rowId xmlns:a16="http://schemas.microsoft.com/office/drawing/2014/main" val="10007"/>
                  </a:ext>
                </a:extLst>
              </a:tr>
              <a:tr h="314184">
                <a:tc vMerge="1">
                  <a:txBody>
                    <a:bodyPr/>
                    <a:lstStyle/>
                    <a:p>
                      <a:endParaRPr lang="en-US"/>
                    </a:p>
                  </a:txBody>
                  <a:tcPr/>
                </a:tc>
                <a:tc>
                  <a:txBody>
                    <a:bodyPr/>
                    <a:lstStyle/>
                    <a:p>
                      <a:pPr marL="0" marR="0" algn="l">
                        <a:lnSpc>
                          <a:spcPct val="115000"/>
                        </a:lnSpc>
                        <a:spcBef>
                          <a:spcPts val="0"/>
                        </a:spcBef>
                        <a:spcAft>
                          <a:spcPts val="0"/>
                        </a:spcAft>
                      </a:pPr>
                      <a:r>
                        <a:rPr lang="en-US" sz="1500" b="1" dirty="0">
                          <a:effectLst/>
                          <a:latin typeface="Calibri" panose="020F0502020204030204" pitchFamily="34" charset="0"/>
                          <a:cs typeface="Calibri" panose="020F0502020204030204" pitchFamily="34" charset="0"/>
                        </a:rPr>
                        <a:t>State Agencies / Storm Events Database</a:t>
                      </a:r>
                      <a:endParaRPr lang="en-US" sz="15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tc>
                  <a:txBody>
                    <a:bodyPr/>
                    <a:lstStyle/>
                    <a:p>
                      <a:pPr marL="0" marR="0" algn="ctr">
                        <a:lnSpc>
                          <a:spcPct val="115000"/>
                        </a:lnSpc>
                        <a:spcBef>
                          <a:spcPts val="0"/>
                        </a:spcBef>
                        <a:spcAft>
                          <a:spcPts val="0"/>
                        </a:spcAft>
                      </a:pPr>
                      <a:r>
                        <a:rPr lang="en-US" sz="1400" b="1" dirty="0">
                          <a:effectLst/>
                          <a:latin typeface="Calibri" panose="020F0502020204030204" pitchFamily="34" charset="0"/>
                          <a:cs typeface="Calibri" panose="020F0502020204030204" pitchFamily="34" charset="0"/>
                        </a:rPr>
                        <a:t>x</a:t>
                      </a:r>
                      <a:endParaRPr lang="en-US" sz="1400" b="1" dirty="0">
                        <a:effectLst/>
                        <a:latin typeface="Calibri" panose="020F0502020204030204" pitchFamily="34" charset="0"/>
                        <a:ea typeface="Calibri"/>
                        <a:cs typeface="Calibri" panose="020F0502020204030204" pitchFamily="34" charset="0"/>
                      </a:endParaRPr>
                    </a:p>
                  </a:txBody>
                  <a:tcPr marL="68580" marR="68580" marT="0" marB="0"/>
                </a:tc>
                <a:extLst>
                  <a:ext uri="{0D108BD9-81ED-4DB2-BD59-A6C34878D82A}">
                    <a16:rowId xmlns:a16="http://schemas.microsoft.com/office/drawing/2014/main" val="10008"/>
                  </a:ext>
                </a:extLst>
              </a:tr>
            </a:tbl>
          </a:graphicData>
        </a:graphic>
      </p:graphicFrame>
      <p:sp>
        <p:nvSpPr>
          <p:cNvPr id="10" name="Content Placeholder 2">
            <a:extLst>
              <a:ext uri="{FF2B5EF4-FFF2-40B4-BE49-F238E27FC236}">
                <a16:creationId xmlns:a16="http://schemas.microsoft.com/office/drawing/2014/main" id="{444D8FD0-657F-4F52-BC88-56F046E8B492}"/>
              </a:ext>
            </a:extLst>
          </p:cNvPr>
          <p:cNvSpPr txBox="1">
            <a:spLocks/>
          </p:cNvSpPr>
          <p:nvPr/>
        </p:nvSpPr>
        <p:spPr>
          <a:xfrm>
            <a:off x="34767" y="4859178"/>
            <a:ext cx="8417508" cy="2048448"/>
          </a:xfrm>
          <a:prstGeom prst="rect">
            <a:avLst/>
          </a:prstGeom>
          <a:noFill/>
          <a:ln w="6350">
            <a:solidFill>
              <a:schemeClr val="tx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400"/>
              </a:spcBef>
              <a:buFont typeface="Arial"/>
              <a:buNone/>
            </a:pPr>
            <a:r>
              <a:rPr lang="en-US" sz="1600" dirty="0">
                <a:solidFill>
                  <a:schemeClr val="tx1"/>
                </a:solidFill>
              </a:rPr>
              <a:t>Account for </a:t>
            </a:r>
            <a:r>
              <a:rPr lang="en-US" sz="1600" u="sng" dirty="0">
                <a:solidFill>
                  <a:schemeClr val="tx1"/>
                </a:solidFill>
              </a:rPr>
              <a:t>total, direct losses </a:t>
            </a:r>
            <a:r>
              <a:rPr lang="en-US" sz="1600" dirty="0">
                <a:solidFill>
                  <a:schemeClr val="tx1"/>
                </a:solidFill>
              </a:rPr>
              <a:t>(i.e., </a:t>
            </a:r>
            <a:r>
              <a:rPr lang="en-US" sz="1600" b="1" dirty="0">
                <a:solidFill>
                  <a:schemeClr val="tx1"/>
                </a:solidFill>
              </a:rPr>
              <a:t>insured</a:t>
            </a:r>
            <a:r>
              <a:rPr lang="en-US" sz="1600" dirty="0">
                <a:solidFill>
                  <a:schemeClr val="tx1"/>
                </a:solidFill>
              </a:rPr>
              <a:t> and </a:t>
            </a:r>
            <a:r>
              <a:rPr lang="en-US" sz="1600" b="1" dirty="0">
                <a:solidFill>
                  <a:schemeClr val="tx1"/>
                </a:solidFill>
              </a:rPr>
              <a:t>uninsured</a:t>
            </a:r>
            <a:r>
              <a:rPr lang="en-US" sz="1600" dirty="0">
                <a:solidFill>
                  <a:schemeClr val="tx1"/>
                </a:solidFill>
              </a:rPr>
              <a:t>) for assets including: </a:t>
            </a:r>
          </a:p>
          <a:p>
            <a:pPr marL="800100" lvl="1" indent="-228600">
              <a:spcBef>
                <a:spcPts val="400"/>
              </a:spcBef>
            </a:pPr>
            <a:r>
              <a:rPr lang="en-US" sz="1600" b="1" dirty="0">
                <a:solidFill>
                  <a:schemeClr val="tx1"/>
                </a:solidFill>
              </a:rPr>
              <a:t>physical damage </a:t>
            </a:r>
            <a:r>
              <a:rPr lang="en-US" sz="1600" dirty="0">
                <a:solidFill>
                  <a:schemeClr val="tx1"/>
                </a:solidFill>
              </a:rPr>
              <a:t>to residential, commercial, and government buildings</a:t>
            </a:r>
          </a:p>
          <a:p>
            <a:pPr marL="800100" lvl="1" indent="-228600">
              <a:spcBef>
                <a:spcPts val="400"/>
              </a:spcBef>
            </a:pPr>
            <a:r>
              <a:rPr lang="en-US" sz="1600" b="1" dirty="0">
                <a:solidFill>
                  <a:schemeClr val="tx1"/>
                </a:solidFill>
              </a:rPr>
              <a:t>material assets </a:t>
            </a:r>
            <a:r>
              <a:rPr lang="en-US" sz="1600" dirty="0">
                <a:solidFill>
                  <a:schemeClr val="tx1"/>
                </a:solidFill>
              </a:rPr>
              <a:t>(content) within a building </a:t>
            </a:r>
          </a:p>
          <a:p>
            <a:pPr marL="800100" lvl="1" indent="-228600">
              <a:spcBef>
                <a:spcPts val="400"/>
              </a:spcBef>
            </a:pPr>
            <a:r>
              <a:rPr lang="en-US" sz="1600" b="1" dirty="0">
                <a:solidFill>
                  <a:schemeClr val="tx1"/>
                </a:solidFill>
              </a:rPr>
              <a:t>time element losses </a:t>
            </a:r>
            <a:r>
              <a:rPr lang="en-US" sz="1600" dirty="0">
                <a:solidFill>
                  <a:schemeClr val="tx1"/>
                </a:solidFill>
              </a:rPr>
              <a:t>(i.e., time costs for businesses; hotel costs for loss of living quarters)</a:t>
            </a:r>
          </a:p>
          <a:p>
            <a:pPr marL="800100" lvl="1" indent="-228600">
              <a:spcBef>
                <a:spcPts val="400"/>
              </a:spcBef>
            </a:pPr>
            <a:r>
              <a:rPr lang="en-US" sz="1600" b="1" dirty="0">
                <a:solidFill>
                  <a:schemeClr val="tx1"/>
                </a:solidFill>
              </a:rPr>
              <a:t>vehicles, boats, offshore energy platforms, military bases</a:t>
            </a:r>
          </a:p>
          <a:p>
            <a:pPr marL="800100" lvl="1" indent="-228600">
              <a:spcBef>
                <a:spcPts val="400"/>
              </a:spcBef>
            </a:pPr>
            <a:r>
              <a:rPr lang="en-US" sz="1600" b="1" dirty="0">
                <a:solidFill>
                  <a:schemeClr val="tx1"/>
                </a:solidFill>
              </a:rPr>
              <a:t>public infrastructure </a:t>
            </a:r>
            <a:r>
              <a:rPr lang="en-US" sz="1600" dirty="0">
                <a:solidFill>
                  <a:schemeClr val="tx1"/>
                </a:solidFill>
              </a:rPr>
              <a:t>(i.e., roads, bridges, levees, electrical systems, hydropower)</a:t>
            </a:r>
          </a:p>
          <a:p>
            <a:pPr marL="800100" lvl="1" indent="-228600">
              <a:spcBef>
                <a:spcPts val="400"/>
              </a:spcBef>
            </a:pPr>
            <a:r>
              <a:rPr lang="en-US" sz="1600" b="1" dirty="0">
                <a:solidFill>
                  <a:schemeClr val="tx1"/>
                </a:solidFill>
              </a:rPr>
              <a:t>Agricultural / forestry assets </a:t>
            </a:r>
            <a:r>
              <a:rPr lang="en-US" sz="1600" dirty="0">
                <a:solidFill>
                  <a:schemeClr val="tx1"/>
                </a:solidFill>
              </a:rPr>
              <a:t>(i.e., crops, livestock, commercial timber, wildfire fighting)</a:t>
            </a:r>
          </a:p>
        </p:txBody>
      </p:sp>
      <p:sp>
        <p:nvSpPr>
          <p:cNvPr id="11" name="TextBox 10">
            <a:extLst>
              <a:ext uri="{FF2B5EF4-FFF2-40B4-BE49-F238E27FC236}">
                <a16:creationId xmlns:a16="http://schemas.microsoft.com/office/drawing/2014/main" id="{CC3EAA86-3A79-46F6-897E-FA8F3C2E2558}"/>
              </a:ext>
            </a:extLst>
          </p:cNvPr>
          <p:cNvSpPr txBox="1"/>
          <p:nvPr/>
        </p:nvSpPr>
        <p:spPr>
          <a:xfrm>
            <a:off x="8604867" y="5067947"/>
            <a:ext cx="3399774" cy="1569660"/>
          </a:xfrm>
          <a:prstGeom prst="rect">
            <a:avLst/>
          </a:prstGeom>
          <a:noFill/>
        </p:spPr>
        <p:txBody>
          <a:bodyPr wrap="square" rtlCol="0">
            <a:spAutoFit/>
          </a:bodyPr>
          <a:lstStyle/>
          <a:p>
            <a:r>
              <a:rPr lang="en-US" sz="1600" dirty="0">
                <a:latin typeface="Calibri" panose="020F0502020204030204" pitchFamily="34" charset="0"/>
                <a:cs typeface="Calibri" panose="020F0502020204030204" pitchFamily="34" charset="0"/>
              </a:rPr>
              <a:t>We </a:t>
            </a:r>
            <a:r>
              <a:rPr lang="en-US" sz="1600" u="sng" dirty="0">
                <a:latin typeface="Calibri" panose="020F0502020204030204" pitchFamily="34" charset="0"/>
                <a:cs typeface="Calibri" panose="020F0502020204030204" pitchFamily="34" charset="0"/>
              </a:rPr>
              <a:t>do not</a:t>
            </a:r>
            <a:r>
              <a:rPr lang="en-US" sz="1600" dirty="0">
                <a:latin typeface="Calibri" panose="020F0502020204030204" pitchFamily="34" charset="0"/>
                <a:cs typeface="Calibri" panose="020F0502020204030204" pitchFamily="34" charset="0"/>
              </a:rPr>
              <a:t> account for:  </a:t>
            </a:r>
          </a:p>
          <a:p>
            <a:pPr marL="285750" indent="-285750">
              <a:buFont typeface="Arial" panose="020B0604020202020204" pitchFamily="34" charset="0"/>
              <a:buChar char="•"/>
            </a:pPr>
            <a:endParaRPr lang="en-US"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natural capital/envn. degradation; </a:t>
            </a:r>
          </a:p>
          <a:p>
            <a:pPr marL="285750"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mental or physical healthcare-related costs; </a:t>
            </a:r>
          </a:p>
          <a:p>
            <a:pPr marL="285750"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all downstream (indirect) costs</a:t>
            </a:r>
          </a:p>
        </p:txBody>
      </p:sp>
    </p:spTree>
    <p:extLst>
      <p:ext uri="{BB962C8B-B14F-4D97-AF65-F5344CB8AC3E}">
        <p14:creationId xmlns:p14="http://schemas.microsoft.com/office/powerpoint/2010/main" val="4053411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0" y="846821"/>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685285D5-93B6-4B3F-BB5C-3BA6CBEC7700}"/>
              </a:ext>
            </a:extLst>
          </p:cNvPr>
          <p:cNvPicPr>
            <a:picLocks noChangeAspect="1"/>
          </p:cNvPicPr>
          <p:nvPr/>
        </p:nvPicPr>
        <p:blipFill>
          <a:blip r:embed="rId2"/>
          <a:stretch>
            <a:fillRect/>
          </a:stretch>
        </p:blipFill>
        <p:spPr>
          <a:xfrm>
            <a:off x="939501" y="0"/>
            <a:ext cx="10312998" cy="6858000"/>
          </a:xfrm>
          <a:prstGeom prst="rect">
            <a:avLst/>
          </a:prstGeom>
        </p:spPr>
      </p:pic>
    </p:spTree>
    <p:extLst>
      <p:ext uri="{BB962C8B-B14F-4D97-AF65-F5344CB8AC3E}">
        <p14:creationId xmlns:p14="http://schemas.microsoft.com/office/powerpoint/2010/main" val="2319733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0" y="846821"/>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1455978" y="-50801"/>
            <a:ext cx="10599732" cy="564857"/>
          </a:xfrm>
        </p:spPr>
        <p:txBody>
          <a:bodyPr anchor="b">
            <a:noAutofit/>
          </a:bodyPr>
          <a:lstStyle/>
          <a:p>
            <a:pPr lvl="0" fontAlgn="base">
              <a:lnSpc>
                <a:spcPct val="100000"/>
              </a:lnSpc>
              <a:spcBef>
                <a:spcPct val="0"/>
              </a:spcBef>
              <a:spcAft>
                <a:spcPct val="0"/>
              </a:spcAft>
            </a:pPr>
            <a:r>
              <a:rPr lang="en-US" sz="2400" b="1" dirty="0">
                <a:solidFill>
                  <a:schemeClr val="tx1"/>
                </a:solidFill>
              </a:rPr>
              <a:t>U.S. </a:t>
            </a:r>
            <a:r>
              <a:rPr lang="en-US" sz="2400" dirty="0">
                <a:solidFill>
                  <a:schemeClr val="tx1"/>
                </a:solidFill>
              </a:rPr>
              <a:t>Billion-dollar event frequency (1980–2023), annual cost, 5-year cost avg.</a:t>
            </a:r>
            <a:endParaRPr lang="en-US" sz="2400" dirty="0">
              <a:latin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B97AE316-AC8E-3D4B-8BE5-084B7F2B2E69}"/>
              </a:ext>
            </a:extLst>
          </p:cNvPr>
          <p:cNvSpPr/>
          <p:nvPr/>
        </p:nvSpPr>
        <p:spPr>
          <a:xfrm>
            <a:off x="177800" y="6157205"/>
            <a:ext cx="11877910" cy="707886"/>
          </a:xfrm>
          <a:prstGeom prst="rect">
            <a:avLst/>
          </a:prstGeom>
        </p:spPr>
        <p:txBody>
          <a:bodyPr wrap="square">
            <a:spAutoFit/>
          </a:bodyPr>
          <a:lstStyle/>
          <a:p>
            <a:pPr marL="228600" indent="-228600">
              <a:buFont typeface="Arial" panose="020B0604020202020204" pitchFamily="34" charset="0"/>
              <a:buChar char="•"/>
            </a:pPr>
            <a:r>
              <a:rPr lang="en-US" sz="1700" dirty="0"/>
              <a:t>Western wildfires, severe storms, inland flooding and hurricane costs all on the rise</a:t>
            </a:r>
          </a:p>
          <a:p>
            <a:r>
              <a:rPr lang="en-US" sz="300" u="sng" dirty="0"/>
              <a:t>1</a:t>
            </a:r>
          </a:p>
          <a:p>
            <a:endParaRPr lang="en-US" sz="200" u="sng" dirty="0"/>
          </a:p>
          <a:p>
            <a:pPr marL="228600" indent="-228600">
              <a:buFont typeface="Arial" panose="020B0604020202020204" pitchFamily="34" charset="0"/>
              <a:buChar char="•"/>
            </a:pPr>
            <a:r>
              <a:rPr lang="en-US" sz="1700" b="1" u="sng" dirty="0"/>
              <a:t>5-year annual cost average</a:t>
            </a:r>
            <a:r>
              <a:rPr lang="en-US" sz="1700" b="1" dirty="0"/>
              <a:t> </a:t>
            </a:r>
            <a:r>
              <a:rPr lang="en-US" sz="1700" dirty="0"/>
              <a:t>= </a:t>
            </a:r>
            <a:r>
              <a:rPr lang="en-US" sz="1700" b="1" dirty="0"/>
              <a:t>$124.1 billion; </a:t>
            </a:r>
            <a:r>
              <a:rPr lang="en-US" sz="1700" dirty="0"/>
              <a:t>disaster</a:t>
            </a:r>
            <a:r>
              <a:rPr lang="en-US" sz="1700" b="1" dirty="0"/>
              <a:t> </a:t>
            </a:r>
            <a:r>
              <a:rPr lang="en-US" sz="1700" dirty="0"/>
              <a:t>costs </a:t>
            </a:r>
            <a:r>
              <a:rPr lang="en-US" sz="1700" u="sng" dirty="0"/>
              <a:t>over the last </a:t>
            </a:r>
            <a:r>
              <a:rPr lang="en-US" sz="1700" b="1" u="sng" dirty="0"/>
              <a:t>6.5 years</a:t>
            </a:r>
            <a:r>
              <a:rPr lang="en-US" sz="1700" dirty="0"/>
              <a:t> (2017-2023) = </a:t>
            </a:r>
            <a:r>
              <a:rPr lang="en-US" sz="1700" b="1" dirty="0"/>
              <a:t>$1.061 trillion</a:t>
            </a:r>
          </a:p>
        </p:txBody>
      </p:sp>
      <p:pic>
        <p:nvPicPr>
          <p:cNvPr id="4" name="Picture 3">
            <a:extLst>
              <a:ext uri="{FF2B5EF4-FFF2-40B4-BE49-F238E27FC236}">
                <a16:creationId xmlns:a16="http://schemas.microsoft.com/office/drawing/2014/main" id="{1BA0BA24-2A15-4668-A3C2-A17B93FB39C9}"/>
              </a:ext>
            </a:extLst>
          </p:cNvPr>
          <p:cNvPicPr>
            <a:picLocks noChangeAspect="1"/>
          </p:cNvPicPr>
          <p:nvPr/>
        </p:nvPicPr>
        <p:blipFill>
          <a:blip r:embed="rId2"/>
          <a:stretch>
            <a:fillRect/>
          </a:stretch>
        </p:blipFill>
        <p:spPr>
          <a:xfrm>
            <a:off x="1005840" y="516573"/>
            <a:ext cx="10422094" cy="5661732"/>
          </a:xfrm>
          <a:prstGeom prst="rect">
            <a:avLst/>
          </a:prstGeom>
        </p:spPr>
      </p:pic>
    </p:spTree>
    <p:extLst>
      <p:ext uri="{BB962C8B-B14F-4D97-AF65-F5344CB8AC3E}">
        <p14:creationId xmlns:p14="http://schemas.microsoft.com/office/powerpoint/2010/main" val="4098877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0" y="846821"/>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36FBEE7-BFE5-FD40-A76D-70344B2964A1}"/>
              </a:ext>
            </a:extLst>
          </p:cNvPr>
          <p:cNvSpPr>
            <a:spLocks noGrp="1"/>
          </p:cNvSpPr>
          <p:nvPr>
            <p:ph type="title"/>
          </p:nvPr>
        </p:nvSpPr>
        <p:spPr>
          <a:xfrm>
            <a:off x="1541345" y="0"/>
            <a:ext cx="10650655" cy="467910"/>
          </a:xfrm>
        </p:spPr>
        <p:txBody>
          <a:bodyPr anchor="b">
            <a:noAutofit/>
          </a:bodyPr>
          <a:lstStyle/>
          <a:p>
            <a:pPr fontAlgn="base">
              <a:lnSpc>
                <a:spcPct val="100000"/>
              </a:lnSpc>
              <a:spcBef>
                <a:spcPct val="0"/>
              </a:spcBef>
              <a:spcAft>
                <a:spcPct val="0"/>
              </a:spcAft>
            </a:pPr>
            <a:br>
              <a:rPr lang="en-US" sz="3200" kern="1200" dirty="0">
                <a:solidFill>
                  <a:srgbClr val="1F497D"/>
                </a:solidFill>
                <a:latin typeface="Arial" charset="0"/>
                <a:ea typeface="+mn-ea"/>
                <a:cs typeface="Arial" charset="0"/>
              </a:rPr>
            </a:br>
            <a:br>
              <a:rPr lang="en-US" sz="3200" kern="1200" dirty="0">
                <a:solidFill>
                  <a:srgbClr val="1F497D"/>
                </a:solidFill>
                <a:latin typeface="Arial" charset="0"/>
                <a:ea typeface="+mn-ea"/>
                <a:cs typeface="Arial" charset="0"/>
              </a:rPr>
            </a:br>
            <a:r>
              <a:rPr lang="en-US" sz="2400" dirty="0">
                <a:solidFill>
                  <a:schemeClr val="tx1"/>
                </a:solidFill>
              </a:rPr>
              <a:t>Cumulative </a:t>
            </a:r>
            <a:r>
              <a:rPr lang="en-US" sz="2400" b="1" dirty="0">
                <a:solidFill>
                  <a:schemeClr val="tx1"/>
                </a:solidFill>
              </a:rPr>
              <a:t>U.S. </a:t>
            </a:r>
            <a:r>
              <a:rPr lang="en-US" sz="2400" dirty="0">
                <a:solidFill>
                  <a:schemeClr val="tx1"/>
                </a:solidFill>
              </a:rPr>
              <a:t>billion-dollar disaster frequency (year-to-date) for years 1980-2023</a:t>
            </a:r>
            <a:endParaRPr lang="en-US" sz="2400" dirty="0">
              <a:latin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B97AE316-AC8E-3D4B-8BE5-084B7F2B2E69}"/>
              </a:ext>
            </a:extLst>
          </p:cNvPr>
          <p:cNvSpPr/>
          <p:nvPr/>
        </p:nvSpPr>
        <p:spPr>
          <a:xfrm>
            <a:off x="157045" y="6165502"/>
            <a:ext cx="11877910" cy="692497"/>
          </a:xfrm>
          <a:prstGeom prst="rect">
            <a:avLst/>
          </a:prstGeom>
        </p:spPr>
        <p:txBody>
          <a:bodyPr wrap="square">
            <a:spAutoFit/>
          </a:bodyPr>
          <a:lstStyle/>
          <a:p>
            <a:pPr marL="228600" indent="-228600">
              <a:buFont typeface="Arial" panose="020B0604020202020204" pitchFamily="34" charset="0"/>
              <a:buChar char="•"/>
            </a:pPr>
            <a:r>
              <a:rPr lang="en-US" sz="1800" b="1" dirty="0">
                <a:latin typeface="Calibri" panose="020F0502020204030204" pitchFamily="34" charset="0"/>
                <a:cs typeface="Calibri" panose="020F0502020204030204" pitchFamily="34" charset="0"/>
              </a:rPr>
              <a:t>1980 – 2022:  </a:t>
            </a:r>
            <a:r>
              <a:rPr lang="en-US" sz="1800" dirty="0">
                <a:latin typeface="Calibri" panose="020F0502020204030204" pitchFamily="34" charset="0"/>
                <a:cs typeface="Calibri" panose="020F0502020204030204" pitchFamily="34" charset="0"/>
              </a:rPr>
              <a:t>annual average: </a:t>
            </a:r>
            <a:r>
              <a:rPr lang="en-US" sz="1800" b="1" dirty="0">
                <a:latin typeface="Calibri" panose="020F0502020204030204" pitchFamily="34" charset="0"/>
                <a:cs typeface="Calibri" panose="020F0502020204030204" pitchFamily="34" charset="0"/>
              </a:rPr>
              <a:t>8.0 events </a:t>
            </a:r>
            <a:r>
              <a:rPr lang="en-US" sz="1800" dirty="0">
                <a:latin typeface="Calibri" panose="020F0502020204030204" pitchFamily="34" charset="0"/>
                <a:cs typeface="Calibri" panose="020F0502020204030204" pitchFamily="34" charset="0"/>
              </a:rPr>
              <a:t>(CPI-adjusted).  </a:t>
            </a:r>
            <a:r>
              <a:rPr lang="en-US" sz="1800" b="1" dirty="0">
                <a:latin typeface="Calibri" panose="020F0502020204030204" pitchFamily="34" charset="0"/>
                <a:cs typeface="Calibri" panose="020F0502020204030204" pitchFamily="34" charset="0"/>
              </a:rPr>
              <a:t>2018–2022 </a:t>
            </a:r>
            <a:r>
              <a:rPr lang="en-US" sz="1800" dirty="0">
                <a:latin typeface="Calibri" panose="020F0502020204030204" pitchFamily="34" charset="0"/>
                <a:cs typeface="Calibri" panose="020F0502020204030204" pitchFamily="34" charset="0"/>
              </a:rPr>
              <a:t>(5-year</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average): </a:t>
            </a:r>
            <a:r>
              <a:rPr lang="en-US" sz="1800" b="1" dirty="0">
                <a:latin typeface="Calibri" panose="020F0502020204030204" pitchFamily="34" charset="0"/>
                <a:cs typeface="Calibri" panose="020F0502020204030204" pitchFamily="34" charset="0"/>
              </a:rPr>
              <a:t>18.0 events </a:t>
            </a:r>
            <a:r>
              <a:rPr lang="en-US" sz="1800" dirty="0">
                <a:latin typeface="Calibri" panose="020F0502020204030204" pitchFamily="34" charset="0"/>
                <a:cs typeface="Calibri" panose="020F0502020204030204" pitchFamily="34" charset="0"/>
              </a:rPr>
              <a:t>(CPI-adjusted)</a:t>
            </a:r>
          </a:p>
          <a:p>
            <a:pPr marL="228600" indent="-228600">
              <a:buFont typeface="Arial" panose="020B0604020202020204" pitchFamily="34" charset="0"/>
              <a:buChar char="•"/>
            </a:pPr>
            <a:endParaRPr lang="en-US" sz="300" b="1" dirty="0">
              <a:latin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sz="1800" b="1" dirty="0">
                <a:latin typeface="Calibri" panose="020F0502020204030204" pitchFamily="34" charset="0"/>
                <a:cs typeface="Calibri" panose="020F0502020204030204" pitchFamily="34" charset="0"/>
              </a:rPr>
              <a:t>2022 - 18 events </a:t>
            </a:r>
            <a:r>
              <a:rPr lang="en-US" sz="1800" dirty="0">
                <a:latin typeface="Calibri" panose="020F0502020204030204" pitchFamily="34" charset="0"/>
                <a:cs typeface="Calibri" panose="020F0502020204030204" pitchFamily="34" charset="0"/>
              </a:rPr>
              <a:t>[11 severe storm events, 3 tropical cyclones, 1 floods, 1 winter storm, drought  &amp; wildfire]</a:t>
            </a:r>
            <a:endParaRPr lang="en-US" sz="1800" b="1"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68A9D08F-D357-43B7-A513-E7EA55E4FD63}"/>
              </a:ext>
            </a:extLst>
          </p:cNvPr>
          <p:cNvPicPr>
            <a:picLocks noChangeAspect="1"/>
          </p:cNvPicPr>
          <p:nvPr/>
        </p:nvPicPr>
        <p:blipFill>
          <a:blip r:embed="rId3"/>
          <a:stretch>
            <a:fillRect/>
          </a:stretch>
        </p:blipFill>
        <p:spPr>
          <a:xfrm>
            <a:off x="850898" y="569755"/>
            <a:ext cx="10557092" cy="5595747"/>
          </a:xfrm>
          <a:prstGeom prst="rect">
            <a:avLst/>
          </a:prstGeom>
        </p:spPr>
      </p:pic>
    </p:spTree>
    <p:extLst>
      <p:ext uri="{BB962C8B-B14F-4D97-AF65-F5344CB8AC3E}">
        <p14:creationId xmlns:p14="http://schemas.microsoft.com/office/powerpoint/2010/main" val="3779653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16031D-BB72-D74E-8899-3C244D4C3832}"/>
              </a:ext>
            </a:extLst>
          </p:cNvPr>
          <p:cNvSpPr/>
          <p:nvPr/>
        </p:nvSpPr>
        <p:spPr>
          <a:xfrm>
            <a:off x="0" y="1978543"/>
            <a:ext cx="12122467" cy="1546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31EA7B-3E91-114C-B93A-D4E2A7A5875C}"/>
              </a:ext>
            </a:extLst>
          </p:cNvPr>
          <p:cNvSpPr/>
          <p:nvPr/>
        </p:nvSpPr>
        <p:spPr>
          <a:xfrm>
            <a:off x="-12995" y="896448"/>
            <a:ext cx="12192000" cy="6011178"/>
          </a:xfrm>
          <a:prstGeom prst="rect">
            <a:avLst/>
          </a:prstGeom>
          <a:solidFill>
            <a:srgbClr val="E9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97AE316-AC8E-3D4B-8BE5-084B7F2B2E69}"/>
              </a:ext>
            </a:extLst>
          </p:cNvPr>
          <p:cNvSpPr/>
          <p:nvPr/>
        </p:nvSpPr>
        <p:spPr>
          <a:xfrm>
            <a:off x="469465" y="6215129"/>
            <a:ext cx="11877910" cy="692497"/>
          </a:xfrm>
          <a:prstGeom prst="rect">
            <a:avLst/>
          </a:prstGeom>
        </p:spPr>
        <p:txBody>
          <a:bodyPr wrap="square">
            <a:spAutoFit/>
          </a:bodyPr>
          <a:lstStyle/>
          <a:p>
            <a:pPr marL="228600" indent="-228600">
              <a:buFont typeface="Arial" panose="020B0604020202020204" pitchFamily="34" charset="0"/>
              <a:buChar char="•"/>
            </a:pPr>
            <a:r>
              <a:rPr lang="en-US" sz="1800" b="1" dirty="0">
                <a:latin typeface="Calibri" panose="020F0502020204030204" pitchFamily="34" charset="0"/>
                <a:cs typeface="Calibri" panose="020F0502020204030204" pitchFamily="34" charset="0"/>
              </a:rPr>
              <a:t>Jan-Aug 2023 </a:t>
            </a:r>
            <a:r>
              <a:rPr lang="en-US" sz="1800" u="sng" dirty="0">
                <a:latin typeface="Calibri" panose="020F0502020204030204" pitchFamily="34" charset="0"/>
                <a:cs typeface="Calibri" panose="020F0502020204030204" pitchFamily="34" charset="0"/>
              </a:rPr>
              <a:t>cost total</a:t>
            </a:r>
            <a:r>
              <a:rPr lang="en-US" sz="1800" dirty="0">
                <a:latin typeface="Calibri" panose="020F0502020204030204" pitchFamily="34" charset="0"/>
                <a:cs typeface="Calibri" panose="020F0502020204030204" pitchFamily="34" charset="0"/>
              </a:rPr>
              <a:t> = </a:t>
            </a:r>
            <a:r>
              <a:rPr lang="en-US" sz="1800" b="1" dirty="0">
                <a:latin typeface="Calibri" panose="020F0502020204030204" pitchFamily="34" charset="0"/>
                <a:cs typeface="Calibri" panose="020F0502020204030204" pitchFamily="34" charset="0"/>
              </a:rPr>
              <a:t>$57.6 billion (does not yet include </a:t>
            </a:r>
            <a:r>
              <a:rPr lang="en-US" sz="1800" b="1" dirty="0" err="1">
                <a:latin typeface="Calibri" panose="020F0502020204030204" pitchFamily="34" charset="0"/>
                <a:cs typeface="Calibri" panose="020F0502020204030204" pitchFamily="34" charset="0"/>
              </a:rPr>
              <a:t>Hurr</a:t>
            </a:r>
            <a:r>
              <a:rPr lang="en-US" sz="1800" b="1" dirty="0">
                <a:latin typeface="Calibri" panose="020F0502020204030204" pitchFamily="34" charset="0"/>
                <a:cs typeface="Calibri" panose="020F0502020204030204" pitchFamily="34" charset="0"/>
              </a:rPr>
              <a:t>. Idalia</a:t>
            </a:r>
            <a:r>
              <a:rPr lang="en-US" sz="1800" dirty="0">
                <a:latin typeface="Calibri" panose="020F0502020204030204" pitchFamily="34" charset="0"/>
                <a:cs typeface="Calibri" panose="020F0502020204030204" pitchFamily="34" charset="0"/>
              </a:rPr>
              <a:t>) vs. (1980-2022) annual CPI-adj. avg </a:t>
            </a:r>
            <a:r>
              <a:rPr lang="en-US" sz="1800" b="1" dirty="0">
                <a:latin typeface="Calibri" panose="020F0502020204030204" pitchFamily="34" charset="0"/>
                <a:cs typeface="Calibri" panose="020F0502020204030204" pitchFamily="34" charset="0"/>
              </a:rPr>
              <a:t>$59.5 billion</a:t>
            </a:r>
          </a:p>
          <a:p>
            <a:pPr marL="228600" indent="-228600">
              <a:buFont typeface="Arial" panose="020B0604020202020204" pitchFamily="34" charset="0"/>
              <a:buChar char="•"/>
            </a:pPr>
            <a:endParaRPr lang="en-US" sz="300" b="1" dirty="0">
              <a:latin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sz="1800" dirty="0">
                <a:latin typeface="Calibri" panose="020F0502020204030204" pitchFamily="34" charset="0"/>
                <a:cs typeface="Calibri" panose="020F0502020204030204" pitchFamily="34" charset="0"/>
              </a:rPr>
              <a:t>The</a:t>
            </a:r>
            <a:r>
              <a:rPr lang="en-US" sz="1800" b="1" dirty="0">
                <a:latin typeface="Calibri" panose="020F0502020204030204" pitchFamily="34" charset="0"/>
                <a:cs typeface="Calibri" panose="020F0502020204030204" pitchFamily="34" charset="0"/>
              </a:rPr>
              <a:t> top 3 most costly years </a:t>
            </a:r>
            <a:r>
              <a:rPr lang="en-US" sz="1800" dirty="0">
                <a:latin typeface="Calibri" panose="020F0502020204030204" pitchFamily="34" charset="0"/>
                <a:cs typeface="Calibri" panose="020F0502020204030204" pitchFamily="34" charset="0"/>
              </a:rPr>
              <a:t>for U.S. - </a:t>
            </a:r>
            <a:r>
              <a:rPr lang="en-US" sz="1800" b="1" dirty="0">
                <a:latin typeface="Calibri" panose="020F0502020204030204" pitchFamily="34" charset="0"/>
                <a:cs typeface="Calibri" panose="020F0502020204030204" pitchFamily="34" charset="0"/>
              </a:rPr>
              <a:t>2017</a:t>
            </a:r>
            <a:r>
              <a:rPr lang="en-US" sz="1800" dirty="0">
                <a:latin typeface="Calibri" panose="020F0502020204030204" pitchFamily="34" charset="0"/>
                <a:cs typeface="Calibri" panose="020F0502020204030204" pitchFamily="34" charset="0"/>
              </a:rPr>
              <a:t> ($383.7 billion); </a:t>
            </a:r>
            <a:r>
              <a:rPr lang="en-US" sz="1800" b="1" dirty="0">
                <a:latin typeface="Calibri" panose="020F0502020204030204" pitchFamily="34" charset="0"/>
                <a:cs typeface="Calibri" panose="020F0502020204030204" pitchFamily="34" charset="0"/>
              </a:rPr>
              <a:t>2005</a:t>
            </a:r>
            <a:r>
              <a:rPr lang="en-US" sz="1800" dirty="0">
                <a:latin typeface="Calibri" panose="020F0502020204030204" pitchFamily="34" charset="0"/>
                <a:cs typeface="Calibri" panose="020F0502020204030204" pitchFamily="34" charset="0"/>
              </a:rPr>
              <a:t> ($260.3 billion); </a:t>
            </a:r>
            <a:r>
              <a:rPr lang="en-US" sz="1800" b="1" dirty="0">
                <a:latin typeface="Calibri" panose="020F0502020204030204" pitchFamily="34" charset="0"/>
                <a:cs typeface="Calibri" panose="020F0502020204030204" pitchFamily="34" charset="0"/>
              </a:rPr>
              <a:t>2022</a:t>
            </a:r>
            <a:r>
              <a:rPr lang="en-US" sz="1800" dirty="0">
                <a:latin typeface="Calibri" panose="020F0502020204030204" pitchFamily="34" charset="0"/>
                <a:cs typeface="Calibri" panose="020F0502020204030204" pitchFamily="34" charset="0"/>
              </a:rPr>
              <a:t> ($177.6 billion)</a:t>
            </a:r>
          </a:p>
        </p:txBody>
      </p:sp>
      <p:sp>
        <p:nvSpPr>
          <p:cNvPr id="8" name="Title 1">
            <a:extLst>
              <a:ext uri="{FF2B5EF4-FFF2-40B4-BE49-F238E27FC236}">
                <a16:creationId xmlns:a16="http://schemas.microsoft.com/office/drawing/2014/main" id="{182DCB2F-C414-49CC-BAF4-AB85CC7515F4}"/>
              </a:ext>
            </a:extLst>
          </p:cNvPr>
          <p:cNvSpPr txBox="1">
            <a:spLocks/>
          </p:cNvSpPr>
          <p:nvPr/>
        </p:nvSpPr>
        <p:spPr>
          <a:xfrm>
            <a:off x="1595678" y="33666"/>
            <a:ext cx="10399789" cy="46791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70C0"/>
              </a:buClr>
              <a:buSzPts val="4000"/>
              <a:buFont typeface="Calibri"/>
              <a:buNone/>
              <a:defRPr sz="3200" b="0" i="0" u="none" strike="noStrike" cap="none">
                <a:solidFill>
                  <a:srgbClr val="030076"/>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fontAlgn="base">
              <a:lnSpc>
                <a:spcPct val="100000"/>
              </a:lnSpc>
              <a:spcBef>
                <a:spcPct val="0"/>
              </a:spcBef>
              <a:spcAft>
                <a:spcPct val="0"/>
              </a:spcAft>
            </a:pPr>
            <a:br>
              <a:rPr lang="en-US" kern="1200" dirty="0">
                <a:solidFill>
                  <a:srgbClr val="1F497D"/>
                </a:solidFill>
                <a:latin typeface="Arial" charset="0"/>
                <a:ea typeface="+mn-ea"/>
                <a:cs typeface="Arial" charset="0"/>
              </a:rPr>
            </a:br>
            <a:br>
              <a:rPr lang="en-US" kern="1200" dirty="0">
                <a:solidFill>
                  <a:srgbClr val="1F497D"/>
                </a:solidFill>
                <a:latin typeface="Arial" charset="0"/>
                <a:ea typeface="+mn-ea"/>
                <a:cs typeface="Arial" charset="0"/>
              </a:rPr>
            </a:br>
            <a:r>
              <a:rPr lang="en-US" sz="2400" dirty="0">
                <a:solidFill>
                  <a:schemeClr val="tx1"/>
                </a:solidFill>
              </a:rPr>
              <a:t>Cumulative U.S. billion-dollar disaster cost (year-to-date) for years 1980-2023</a:t>
            </a:r>
            <a:endParaRPr lang="en-US" sz="2400"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6064829-43AC-4785-A43B-ED2FD452774A}"/>
              </a:ext>
            </a:extLst>
          </p:cNvPr>
          <p:cNvPicPr>
            <a:picLocks noChangeAspect="1"/>
          </p:cNvPicPr>
          <p:nvPr/>
        </p:nvPicPr>
        <p:blipFill>
          <a:blip r:embed="rId3"/>
          <a:stretch>
            <a:fillRect/>
          </a:stretch>
        </p:blipFill>
        <p:spPr>
          <a:xfrm>
            <a:off x="852052" y="510540"/>
            <a:ext cx="10650655" cy="5650215"/>
          </a:xfrm>
          <a:prstGeom prst="rect">
            <a:avLst/>
          </a:prstGeom>
        </p:spPr>
      </p:pic>
    </p:spTree>
    <p:extLst>
      <p:ext uri="{BB962C8B-B14F-4D97-AF65-F5344CB8AC3E}">
        <p14:creationId xmlns:p14="http://schemas.microsoft.com/office/powerpoint/2010/main" val="761362886"/>
      </p:ext>
    </p:extLst>
  </p:cSld>
  <p:clrMapOvr>
    <a:masterClrMapping/>
  </p:clrMapOvr>
</p:sld>
</file>

<file path=ppt/theme/theme1.xml><?xml version="1.0" encoding="utf-8"?>
<a:theme xmlns:a="http://schemas.openxmlformats.org/drawingml/2006/main" name="1_Custom Design">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70499787F7DF4FBC4BC74C3B0DF53A" ma:contentTypeVersion="6" ma:contentTypeDescription="Create a new document." ma:contentTypeScope="" ma:versionID="ca7ae1142045d7c38217f17a724e042f">
  <xsd:schema xmlns:xsd="http://www.w3.org/2001/XMLSchema" xmlns:xs="http://www.w3.org/2001/XMLSchema" xmlns:p="http://schemas.microsoft.com/office/2006/metadata/properties" xmlns:ns2="5bc1dc30-cb0a-48b3-913c-11ee569cb733" xmlns:ns3="9e27e62e-4c1d-4efb-a30b-edc4c6e72291" targetNamespace="http://schemas.microsoft.com/office/2006/metadata/properties" ma:root="true" ma:fieldsID="ba60442dbbb0752a15a24f6504c48f31" ns2:_="" ns3:_="">
    <xsd:import namespace="5bc1dc30-cb0a-48b3-913c-11ee569cb733"/>
    <xsd:import namespace="9e27e62e-4c1d-4efb-a30b-edc4c6e7229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dc30-cb0a-48b3-913c-11ee569cb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27e62e-4c1d-4efb-a30b-edc4c6e7229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0DDC73A-A510-489F-A544-02445690251D}"/>
</file>

<file path=customXml/itemProps2.xml><?xml version="1.0" encoding="utf-8"?>
<ds:datastoreItem xmlns:ds="http://schemas.openxmlformats.org/officeDocument/2006/customXml" ds:itemID="{A141F1CA-EF2B-4E09-AEF6-32E0D292578A}"/>
</file>

<file path=customXml/itemProps3.xml><?xml version="1.0" encoding="utf-8"?>
<ds:datastoreItem xmlns:ds="http://schemas.openxmlformats.org/officeDocument/2006/customXml" ds:itemID="{C4047311-76CD-467C-86C4-C241B461B0D0}"/>
</file>

<file path=docProps/app.xml><?xml version="1.0" encoding="utf-8"?>
<Properties xmlns="http://schemas.openxmlformats.org/officeDocument/2006/extended-properties" xmlns:vt="http://schemas.openxmlformats.org/officeDocument/2006/docPropsVTypes">
  <TotalTime>160207</TotalTime>
  <Words>1896</Words>
  <Application>Microsoft Office PowerPoint</Application>
  <PresentationFormat>Widescreen</PresentationFormat>
  <Paragraphs>226</Paragraphs>
  <Slides>23</Slides>
  <Notes>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23</vt:i4>
      </vt:variant>
    </vt:vector>
  </HeadingPairs>
  <TitlesOfParts>
    <vt:vector size="31" baseType="lpstr">
      <vt:lpstr>Courier New</vt:lpstr>
      <vt:lpstr>Calibri</vt:lpstr>
      <vt:lpstr>Arial</vt:lpstr>
      <vt:lpstr>Arial Narrow</vt:lpstr>
      <vt:lpstr>Myriad Pro Light</vt:lpstr>
      <vt:lpstr>1_Custom Design</vt:lpstr>
      <vt:lpstr>2_Custom Design</vt:lpstr>
      <vt:lpstr>Custom Design</vt:lpstr>
      <vt:lpstr>PowerPoint Presentation</vt:lpstr>
      <vt:lpstr>U.S Billion-dollar Weather and Climate Disasters </vt:lpstr>
      <vt:lpstr>  NOAA’s National Centers for Environmental Information (NCEI) – Climate Science and Service Division</vt:lpstr>
      <vt:lpstr>Different Ways to Measure Disaster Impact</vt:lpstr>
      <vt:lpstr>PowerPoint Presentation</vt:lpstr>
      <vt:lpstr>PowerPoint Presentation</vt:lpstr>
      <vt:lpstr>U.S. Billion-dollar event frequency (1980–2023), annual cost, 5-year cost avg.</vt:lpstr>
      <vt:lpstr>  Cumulative U.S. billion-dollar disaster frequency (year-to-date) for years 1980-2023</vt:lpstr>
      <vt:lpstr>PowerPoint Presentation</vt:lpstr>
      <vt:lpstr>PowerPoint Presentation</vt:lpstr>
      <vt:lpstr>PowerPoint Presentation</vt:lpstr>
      <vt:lpstr>PowerPoint Presentation</vt:lpstr>
      <vt:lpstr>  From Jan1980-Aug2023, the U.S. has experienced 371 distinct billion-dollar weather &amp; climate events - each causing at least $1 billion in direct losses</vt:lpstr>
      <vt:lpstr>Comparison of U.S. Billion-dollar disaster stats over time</vt:lpstr>
      <vt:lpstr>U.S. historic record for multiple, billion-dollar events, by month</vt:lpstr>
      <vt:lpstr>Severe storm and inland flooding events frequent during Spring and Summer  Wildfires and hurricanes most frequent during Fall months.</vt:lpstr>
      <vt:lpstr>PowerPoint Presentation</vt:lpstr>
      <vt:lpstr>PowerPoint Presentation</vt:lpstr>
      <vt:lpstr>PowerPoint Presentation</vt:lpstr>
      <vt:lpstr>U.S Billion-dollar Weather and Climate Disasters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Smith</dc:creator>
  <cp:lastModifiedBy>Adam Smith</cp:lastModifiedBy>
  <cp:revision>650</cp:revision>
  <dcterms:modified xsi:type="dcterms:W3CDTF">2023-10-23T14:48:49Z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0x0101007070499787F7DF4FBC4BC74C3B0DF53A</vt:lpwstr>
  </property>
</Properties>
</file>