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9.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charts/chart2.xml" ContentType="application/vnd.openxmlformats-officedocument.drawingml.chart+xml"/>
  <Override PartName="/ppt/charts/colors2.xml" ContentType="application/vnd.ms-office.chartcolorstyle+xml"/>
  <Override PartName="/ppt/charts/style2.xml" ContentType="application/vnd.ms-office.chartstyl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302" r:id="rId3"/>
    <p:sldId id="308" r:id="rId4"/>
    <p:sldId id="305" r:id="rId5"/>
    <p:sldId id="306" r:id="rId6"/>
    <p:sldId id="307" r:id="rId7"/>
    <p:sldId id="277" r:id="rId8"/>
    <p:sldId id="298" r:id="rId9"/>
    <p:sldId id="300" r:id="rId10"/>
    <p:sldId id="301" r:id="rId11"/>
    <p:sldId id="283" r:id="rId12"/>
    <p:sldId id="280" r:id="rId13"/>
    <p:sldId id="279" r:id="rId14"/>
    <p:sldId id="281" r:id="rId15"/>
    <p:sldId id="285" r:id="rId16"/>
    <p:sldId id="286" r:id="rId17"/>
    <p:sldId id="287" r:id="rId18"/>
    <p:sldId id="282" r:id="rId19"/>
    <p:sldId id="284" r:id="rId20"/>
    <p:sldId id="289" r:id="rId21"/>
    <p:sldId id="294" r:id="rId22"/>
    <p:sldId id="291" r:id="rId23"/>
    <p:sldId id="295" r:id="rId24"/>
    <p:sldId id="292" r:id="rId25"/>
    <p:sldId id="293" r:id="rId26"/>
    <p:sldId id="296" r:id="rId27"/>
    <p:sldId id="303" r:id="rId28"/>
    <p:sldId id="297" r:id="rId29"/>
    <p:sldId id="304" r:id="rId30"/>
    <p:sldId id="27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125" d="100"/>
          <a:sy n="125" d="100"/>
        </p:scale>
        <p:origin x="22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tland, Scott" userId="c0835d98-a5ae-4822-b726-37589ee2e42d" providerId="ADAL" clId="{3F11451F-765C-4F59-9BAA-6812D1451735}"/>
    <pc:docChg chg="custSel modSld">
      <pc:chgData name="Wentland, Scott" userId="c0835d98-a5ae-4822-b726-37589ee2e42d" providerId="ADAL" clId="{3F11451F-765C-4F59-9BAA-6812D1451735}" dt="2023-09-07T18:44:28.938" v="158" actId="20577"/>
      <pc:docMkLst>
        <pc:docMk/>
      </pc:docMkLst>
      <pc:sldChg chg="modSp mod">
        <pc:chgData name="Wentland, Scott" userId="c0835d98-a5ae-4822-b726-37589ee2e42d" providerId="ADAL" clId="{3F11451F-765C-4F59-9BAA-6812D1451735}" dt="2023-09-07T18:37:34.387" v="152" actId="20577"/>
        <pc:sldMkLst>
          <pc:docMk/>
          <pc:sldMk cId="2603891317" sldId="296"/>
        </pc:sldMkLst>
        <pc:spChg chg="mod">
          <ac:chgData name="Wentland, Scott" userId="c0835d98-a5ae-4822-b726-37589ee2e42d" providerId="ADAL" clId="{3F11451F-765C-4F59-9BAA-6812D1451735}" dt="2023-09-07T18:36:26.037" v="57" actId="5793"/>
          <ac:spMkLst>
            <pc:docMk/>
            <pc:sldMk cId="2603891317" sldId="296"/>
            <ac:spMk id="2" creationId="{CDB700D0-64FC-06CB-B110-5C1E21E3A45E}"/>
          </ac:spMkLst>
        </pc:spChg>
        <pc:spChg chg="mod">
          <ac:chgData name="Wentland, Scott" userId="c0835d98-a5ae-4822-b726-37589ee2e42d" providerId="ADAL" clId="{3F11451F-765C-4F59-9BAA-6812D1451735}" dt="2023-09-07T18:37:34.387" v="152" actId="20577"/>
          <ac:spMkLst>
            <pc:docMk/>
            <pc:sldMk cId="2603891317" sldId="296"/>
            <ac:spMk id="3" creationId="{741C8ED1-6BD2-345C-77AF-7CB6CC5DB16D}"/>
          </ac:spMkLst>
        </pc:spChg>
      </pc:sldChg>
      <pc:sldChg chg="modSp mod">
        <pc:chgData name="Wentland, Scott" userId="c0835d98-a5ae-4822-b726-37589ee2e42d" providerId="ADAL" clId="{3F11451F-765C-4F59-9BAA-6812D1451735}" dt="2023-09-07T18:44:28.938" v="158" actId="20577"/>
        <pc:sldMkLst>
          <pc:docMk/>
          <pc:sldMk cId="2182061764" sldId="302"/>
        </pc:sldMkLst>
        <pc:spChg chg="mod">
          <ac:chgData name="Wentland, Scott" userId="c0835d98-a5ae-4822-b726-37589ee2e42d" providerId="ADAL" clId="{3F11451F-765C-4F59-9BAA-6812D1451735}" dt="2023-09-07T18:44:28.938" v="158" actId="20577"/>
          <ac:spMkLst>
            <pc:docMk/>
            <pc:sldMk cId="2182061764" sldId="302"/>
            <ac:spMk id="3" creationId="{D8CBC04D-8AC8-7474-475F-6208E84EAE0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dLblPos val="outEnd"/>
          <c:showLegendKey val="0"/>
          <c:showVal val="0"/>
          <c:showCatName val="1"/>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9"/>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1-5831-4475-AFEC-95D387BFA5AC}"/>
              </c:ext>
            </c:extLst>
          </c:dPt>
          <c:dPt>
            <c:idx val="1"/>
            <c:bubble3D val="0"/>
            <c:explosion val="2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3-5831-4475-AFEC-95D387BFA5AC}"/>
              </c:ext>
            </c:extLst>
          </c:dPt>
          <c:dPt>
            <c:idx val="2"/>
            <c:bubble3D val="0"/>
            <c:explosion val="15"/>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5-5831-4475-AFEC-95D387BFA5AC}"/>
              </c:ext>
            </c:extLst>
          </c:dPt>
          <c:dPt>
            <c:idx val="3"/>
            <c:bubble3D val="0"/>
            <c:explosion val="17"/>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7-5831-4475-AFEC-95D387BFA5AC}"/>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9-5831-4475-AFEC-95D387BFA5AC}"/>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B-5831-4475-AFEC-95D387BFA5AC}"/>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D-5831-4475-AFEC-95D387BFA5AC}"/>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F-5831-4475-AFEC-95D387BFA5AC}"/>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1-5831-4475-AFEC-95D387BFA5AC}"/>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3-5831-4475-AFEC-95D387BFA5AC}"/>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5-5831-4475-AFEC-95D387BFA5AC}"/>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7-5831-4475-AFEC-95D387BFA5AC}"/>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9-5831-4475-AFEC-95D387BFA5AC}"/>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B-5831-4475-AFEC-95D387BFA5AC}"/>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D-5831-4475-AFEC-95D387BFA5AC}"/>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1F-5831-4475-AFEC-95D387BFA5AC}"/>
              </c:ext>
            </c:extLst>
          </c:dPt>
          <c:dLbls>
            <c:dLbl>
              <c:idx val="0"/>
              <c:delete val="1"/>
              <c:extLst xmlns:c16r2="http://schemas.microsoft.com/office/drawing/2015/06/chart">
                <c:ext xmlns:c16="http://schemas.microsoft.com/office/drawing/2014/chart" uri="{C3380CC4-5D6E-409C-BE32-E72D297353CC}">
                  <c16:uniqueId val="{00000001-5831-4475-AFEC-95D387BFA5AC}"/>
                </c:ext>
                <c:ext xmlns:c15="http://schemas.microsoft.com/office/drawing/2012/chart" uri="{CE6537A1-D6FC-4f65-9D91-7224C49458BB}">
                  <c15:layout/>
                </c:ext>
              </c:extLst>
            </c:dLbl>
            <c:dLbl>
              <c:idx val="1"/>
              <c:layout>
                <c:manualLayout>
                  <c:x val="8.3905413823400415E-2"/>
                  <c:y val="2.6427065893391739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5831-4475-AFEC-95D387BFA5AC}"/>
                </c:ext>
                <c:ext xmlns:c15="http://schemas.microsoft.com/office/drawing/2012/chart" uri="{CE6537A1-D6FC-4f65-9D91-7224C49458BB}">
                  <c15:layout/>
                </c:ext>
              </c:extLst>
            </c:dLbl>
            <c:dLbl>
              <c:idx val="2"/>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3"/>
                      </a:solidFill>
                      <a:latin typeface="+mn-lt"/>
                      <a:ea typeface="+mn-ea"/>
                      <a:cs typeface="+mn-cs"/>
                    </a:defRPr>
                  </a:pPr>
                  <a:endParaRPr lang="en-US"/>
                </a:p>
              </c:txPr>
              <c:dLblPos val="outEnd"/>
              <c:showLegendKey val="0"/>
              <c:showVal val="0"/>
              <c:showCatName val="1"/>
              <c:showSerName val="0"/>
              <c:showPercent val="1"/>
              <c:showBubbleSize val="0"/>
            </c:dLbl>
            <c:dLbl>
              <c:idx val="3"/>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4"/>
                      </a:solidFill>
                      <a:latin typeface="+mn-lt"/>
                      <a:ea typeface="+mn-ea"/>
                      <a:cs typeface="+mn-cs"/>
                    </a:defRPr>
                  </a:pPr>
                  <a:endParaRPr lang="en-US"/>
                </a:p>
              </c:txPr>
              <c:dLblPos val="outEnd"/>
              <c:showLegendKey val="0"/>
              <c:showVal val="0"/>
              <c:showCatName val="1"/>
              <c:showSerName val="0"/>
              <c:showPercent val="1"/>
              <c:showBubbleSize val="0"/>
            </c:dLbl>
            <c:dLbl>
              <c:idx val="4"/>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dLbl>
            <c:dLbl>
              <c:idx val="5"/>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6"/>
                      </a:solidFill>
                      <a:latin typeface="+mn-lt"/>
                      <a:ea typeface="+mn-ea"/>
                      <a:cs typeface="+mn-cs"/>
                    </a:defRPr>
                  </a:pPr>
                  <a:endParaRPr lang="en-US"/>
                </a:p>
              </c:txPr>
              <c:dLblPos val="outEnd"/>
              <c:showLegendKey val="0"/>
              <c:showVal val="0"/>
              <c:showCatName val="1"/>
              <c:showSerName val="0"/>
              <c:showPercent val="1"/>
              <c:showBubbleSize val="0"/>
            </c:dLbl>
            <c:dLbl>
              <c:idx val="6"/>
              <c:layout>
                <c:manualLayout>
                  <c:x val="-7.6563690113852889E-2"/>
                  <c:y val="3.0831576875623719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lumMod val="60000"/>
                        </a:schemeClr>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D-5831-4475-AFEC-95D387BFA5AC}"/>
                </c:ext>
                <c:ext xmlns:c15="http://schemas.microsoft.com/office/drawing/2012/chart" uri="{CE6537A1-D6FC-4f65-9D91-7224C49458BB}">
                  <c15:layout/>
                </c:ext>
              </c:extLst>
            </c:dLbl>
            <c:dLbl>
              <c:idx val="7"/>
              <c:layout>
                <c:manualLayout>
                  <c:x val="-8.8100684514570468E-2"/>
                  <c:y val="1.761804392892782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lumMod val="60000"/>
                        </a:schemeClr>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F-5831-4475-AFEC-95D387BFA5AC}"/>
                </c:ext>
                <c:ext xmlns:c15="http://schemas.microsoft.com/office/drawing/2012/chart" uri="{CE6537A1-D6FC-4f65-9D91-7224C49458BB}">
                  <c15:layout/>
                </c:ext>
              </c:extLst>
            </c:dLbl>
            <c:dLbl>
              <c:idx val="8"/>
              <c:delete val="1"/>
              <c:extLst xmlns:c16r2="http://schemas.microsoft.com/office/drawing/2015/06/chart">
                <c:ext xmlns:c16="http://schemas.microsoft.com/office/drawing/2014/chart" uri="{C3380CC4-5D6E-409C-BE32-E72D297353CC}">
                  <c16:uniqueId val="{00000011-5831-4475-AFEC-95D387BFA5AC}"/>
                </c:ext>
                <c:ext xmlns:c15="http://schemas.microsoft.com/office/drawing/2012/chart" uri="{CE6537A1-D6FC-4f65-9D91-7224C49458BB}">
                  <c15:layout/>
                </c:ext>
              </c:extLst>
            </c:dLbl>
            <c:dLbl>
              <c:idx val="9"/>
              <c:delete val="1"/>
              <c:extLst xmlns:c16r2="http://schemas.microsoft.com/office/drawing/2015/06/chart">
                <c:ext xmlns:c16="http://schemas.microsoft.com/office/drawing/2014/chart" uri="{C3380CC4-5D6E-409C-BE32-E72D297353CC}">
                  <c16:uniqueId val="{00000013-5831-4475-AFEC-95D387BFA5AC}"/>
                </c:ext>
                <c:ext xmlns:c15="http://schemas.microsoft.com/office/drawing/2012/chart" uri="{CE6537A1-D6FC-4f65-9D91-7224C49458BB}">
                  <c15:layout/>
                </c:ext>
              </c:extLst>
            </c:dLbl>
            <c:dLbl>
              <c:idx val="10"/>
              <c:delete val="1"/>
              <c:extLst xmlns:c16r2="http://schemas.microsoft.com/office/drawing/2015/06/chart">
                <c:ext xmlns:c16="http://schemas.microsoft.com/office/drawing/2014/chart" uri="{C3380CC4-5D6E-409C-BE32-E72D297353CC}">
                  <c16:uniqueId val="{00000015-5831-4475-AFEC-95D387BFA5AC}"/>
                </c:ext>
                <c:ext xmlns:c15="http://schemas.microsoft.com/office/drawing/2012/chart" uri="{CE6537A1-D6FC-4f65-9D91-7224C49458BB}">
                  <c15:layout/>
                </c:ext>
              </c:extLst>
            </c:dLbl>
            <c:dLbl>
              <c:idx val="11"/>
              <c:delete val="1"/>
              <c:extLst xmlns:c16r2="http://schemas.microsoft.com/office/drawing/2015/06/chart">
                <c:ext xmlns:c16="http://schemas.microsoft.com/office/drawing/2014/chart" uri="{C3380CC4-5D6E-409C-BE32-E72D297353CC}">
                  <c16:uniqueId val="{00000017-5831-4475-AFEC-95D387BFA5AC}"/>
                </c:ext>
                <c:ext xmlns:c15="http://schemas.microsoft.com/office/drawing/2012/chart" uri="{CE6537A1-D6FC-4f65-9D91-7224C49458BB}">
                  <c15:layout/>
                </c:ext>
              </c:extLst>
            </c:dLbl>
            <c:dLbl>
              <c:idx val="12"/>
              <c:delete val="1"/>
              <c:extLst xmlns:c16r2="http://schemas.microsoft.com/office/drawing/2015/06/chart">
                <c:ext xmlns:c16="http://schemas.microsoft.com/office/drawing/2014/chart" uri="{C3380CC4-5D6E-409C-BE32-E72D297353CC}">
                  <c16:uniqueId val="{00000019-5831-4475-AFEC-95D387BFA5AC}"/>
                </c:ext>
                <c:ext xmlns:c15="http://schemas.microsoft.com/office/drawing/2012/chart" uri="{CE6537A1-D6FC-4f65-9D91-7224C49458BB}">
                  <c15:layout/>
                </c:ext>
              </c:extLst>
            </c:dLbl>
            <c:dLbl>
              <c:idx val="13"/>
              <c:delete val="1"/>
              <c:extLst xmlns:c16r2="http://schemas.microsoft.com/office/drawing/2015/06/chart">
                <c:ext xmlns:c16="http://schemas.microsoft.com/office/drawing/2014/chart" uri="{C3380CC4-5D6E-409C-BE32-E72D297353CC}">
                  <c16:uniqueId val="{0000001B-5831-4475-AFEC-95D387BFA5AC}"/>
                </c:ext>
                <c:ext xmlns:c15="http://schemas.microsoft.com/office/drawing/2012/chart" uri="{CE6537A1-D6FC-4f65-9D91-7224C49458BB}">
                  <c15:layout/>
                </c:ext>
              </c:extLst>
            </c:dLbl>
            <c:dLbl>
              <c:idx val="14"/>
              <c:delete val="1"/>
              <c:extLst xmlns:c16r2="http://schemas.microsoft.com/office/drawing/2015/06/chart">
                <c:ext xmlns:c16="http://schemas.microsoft.com/office/drawing/2014/chart" uri="{C3380CC4-5D6E-409C-BE32-E72D297353CC}">
                  <c16:uniqueId val="{0000001D-5831-4475-AFEC-95D387BFA5AC}"/>
                </c:ext>
                <c:ext xmlns:c15="http://schemas.microsoft.com/office/drawing/2012/chart" uri="{CE6537A1-D6FC-4f65-9D91-7224C49458BB}">
                  <c15:layout/>
                </c:ext>
              </c:extLst>
            </c:dLbl>
            <c:dLbl>
              <c:idx val="15"/>
              <c:delete val="1"/>
              <c:extLst xmlns:c16r2="http://schemas.microsoft.com/office/drawing/2015/06/chart">
                <c:ext xmlns:c16="http://schemas.microsoft.com/office/drawing/2014/chart" uri="{C3380CC4-5D6E-409C-BE32-E72D297353CC}">
                  <c16:uniqueId val="{0000001F-5831-4475-AFEC-95D387BFA5A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Sheet1!$A$2:$A$17</c:f>
              <c:strCache>
                <c:ptCount val="16"/>
                <c:pt idx="0">
                  <c:v>Protection of ambient air and climate</c:v>
                </c:pt>
                <c:pt idx="1">
                  <c:v>Waste management</c:v>
                </c:pt>
                <c:pt idx="2">
                  <c:v>Management of water</c:v>
                </c:pt>
                <c:pt idx="3">
                  <c:v>Wastewater management</c:v>
                </c:pt>
                <c:pt idx="4">
                  <c:v>Protection of biodiversity and landscapes</c:v>
                </c:pt>
                <c:pt idx="5">
                  <c:v>Heat/Energy saving and management</c:v>
                </c:pt>
                <c:pt idx="6">
                  <c:v>Production of energy from renewable sources</c:v>
                </c:pt>
                <c:pt idx="7">
                  <c:v>Mixed</c:v>
                </c:pt>
                <c:pt idx="8">
                  <c:v>Protection and remediation of soil, groundwater and surface water</c:v>
                </c:pt>
                <c:pt idx="9">
                  <c:v>Other environmental protection</c:v>
                </c:pt>
                <c:pt idx="10">
                  <c:v>Unclassified</c:v>
                </c:pt>
                <c:pt idx="11">
                  <c:v>Management of forest resources</c:v>
                </c:pt>
                <c:pt idx="12">
                  <c:v>Protection against radiation</c:v>
                </c:pt>
                <c:pt idx="13">
                  <c:v>Management of forest areas</c:v>
                </c:pt>
                <c:pt idx="14">
                  <c:v>Management of wild flora and fauna</c:v>
                </c:pt>
                <c:pt idx="15">
                  <c:v>Minimisation of the intake of forest resources</c:v>
                </c:pt>
              </c:strCache>
            </c:strRef>
          </c:cat>
          <c:val>
            <c:numRef>
              <c:f>Sheet1!$B$2:$B$17</c:f>
              <c:numCache>
                <c:formatCode>"$"#,##0_);[Red]\("$"#,##0\)</c:formatCode>
                <c:ptCount val="16"/>
                <c:pt idx="0">
                  <c:v>7124</c:v>
                </c:pt>
                <c:pt idx="1">
                  <c:v>186478</c:v>
                </c:pt>
                <c:pt idx="2">
                  <c:v>124618</c:v>
                </c:pt>
                <c:pt idx="3">
                  <c:v>97700</c:v>
                </c:pt>
                <c:pt idx="4">
                  <c:v>93494</c:v>
                </c:pt>
                <c:pt idx="5">
                  <c:v>70309</c:v>
                </c:pt>
                <c:pt idx="6">
                  <c:v>59920</c:v>
                </c:pt>
                <c:pt idx="7">
                  <c:v>36644</c:v>
                </c:pt>
                <c:pt idx="8">
                  <c:v>20189</c:v>
                </c:pt>
                <c:pt idx="9">
                  <c:v>6798</c:v>
                </c:pt>
                <c:pt idx="10">
                  <c:v>5639</c:v>
                </c:pt>
                <c:pt idx="11">
                  <c:v>4357</c:v>
                </c:pt>
                <c:pt idx="12">
                  <c:v>3931</c:v>
                </c:pt>
                <c:pt idx="13">
                  <c:v>3578</c:v>
                </c:pt>
                <c:pt idx="14">
                  <c:v>3378</c:v>
                </c:pt>
                <c:pt idx="15">
                  <c:v>368</c:v>
                </c:pt>
              </c:numCache>
            </c:numRef>
          </c:val>
          <c:extLst xmlns:c16r2="http://schemas.microsoft.com/office/drawing/2015/06/chart">
            <c:ext xmlns:c16="http://schemas.microsoft.com/office/drawing/2014/chart" uri="{C3380CC4-5D6E-409C-BE32-E72D297353CC}">
              <c16:uniqueId val="{00000020-5831-4475-AFEC-95D387BFA5AC}"/>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7C3399-23E8-4BEC-927E-839813358C2E}" type="datetimeFigureOut">
              <a:rPr lang="en-US" smtClean="0"/>
              <a:t>10/24/2023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DD4FD0-580A-4C65-B9E1-B07A7D0823EA}" type="slidenum">
              <a:rPr lang="en-US" smtClean="0"/>
              <a:t>‹#›</a:t>
            </a:fld>
            <a:endParaRPr lang="en-US"/>
          </a:p>
        </p:txBody>
      </p:sp>
    </p:spTree>
    <p:extLst>
      <p:ext uri="{BB962C8B-B14F-4D97-AF65-F5344CB8AC3E}">
        <p14:creationId xmlns:p14="http://schemas.microsoft.com/office/powerpoint/2010/main" val="2573952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7C37F9-CC3D-4A19-B22F-C65A08F56F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71146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2209802"/>
            <a:ext cx="8534400" cy="685799"/>
          </a:xfrm>
        </p:spPr>
        <p:txBody>
          <a:bodyPr anchor="t"/>
          <a:lstStyle>
            <a:lvl1pPr algn="ctr">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2971800"/>
            <a:ext cx="8534400" cy="457200"/>
          </a:xfrm>
        </p:spPr>
        <p:txBody>
          <a:bodyPr anchor="ctr">
            <a:normAutofit/>
          </a:bodyPr>
          <a:lstStyle>
            <a:lvl1pPr marL="0" indent="0" algn="ct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343989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2F2C37F8-DB9F-4D58-B490-F5ECA928CAA2}"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881163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447800"/>
            <a:ext cx="53848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447800"/>
            <a:ext cx="53848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CB230B-F642-8349-A125-BF1F59E38F31}" type="datetime1">
              <a:rPr lang="en-US" smtClean="0">
                <a:solidFill>
                  <a:srgbClr val="000000">
                    <a:tint val="75000"/>
                  </a:srgbClr>
                </a:solidFill>
              </a:rPr>
              <a:pPr/>
              <a:t>10/24/2023</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2F2C37F8-DB9F-4D58-B490-F5ECA928CAA2}"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500485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371600"/>
            <a:ext cx="5386917" cy="6096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057401"/>
            <a:ext cx="5386917" cy="4068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371600"/>
            <a:ext cx="5389033" cy="6096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057401"/>
            <a:ext cx="5389033" cy="4068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626EB9-9C7D-3A49-A17C-A84D39731E9F}" type="datetime1">
              <a:rPr lang="en-US" smtClean="0">
                <a:solidFill>
                  <a:srgbClr val="000000">
                    <a:tint val="75000"/>
                  </a:srgbClr>
                </a:solidFill>
              </a:rPr>
              <a:pPr/>
              <a:t>10/24/2023</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2F2C37F8-DB9F-4D58-B490-F5ECA928CAA2}"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767270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C1AAD25-49FD-FA48-8544-F37D530E0C71}" type="datetime1">
              <a:rPr lang="en-US" smtClean="0">
                <a:solidFill>
                  <a:srgbClr val="000000">
                    <a:tint val="75000"/>
                  </a:srgbClr>
                </a:solidFill>
              </a:rPr>
              <a:pPr/>
              <a:t>10/24/2023</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2F2C37F8-DB9F-4D58-B490-F5ECA928CAA2}"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2564521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28600"/>
            <a:ext cx="9144000" cy="914400"/>
          </a:xfrm>
          <a:prstGeom prst="rect">
            <a:avLst/>
          </a:prstGeom>
        </p:spPr>
        <p:txBody>
          <a:bodyPr vert="horz" lIns="91440" tIns="45720" rIns="9144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447800"/>
            <a:ext cx="10972800" cy="46783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61600" y="6613526"/>
            <a:ext cx="1320800" cy="168275"/>
          </a:xfrm>
          <a:prstGeom prst="rect">
            <a:avLst/>
          </a:prstGeom>
        </p:spPr>
        <p:txBody>
          <a:bodyPr vert="horz" lIns="91440" tIns="45720" rIns="91440" bIns="45720" rtlCol="0" anchor="ctr"/>
          <a:lstStyle>
            <a:lvl1pPr algn="r">
              <a:defRPr sz="1200">
                <a:solidFill>
                  <a:schemeClr val="tx1">
                    <a:tint val="75000"/>
                  </a:schemeClr>
                </a:solidFill>
              </a:defRPr>
            </a:lvl1pPr>
          </a:lstStyle>
          <a:p>
            <a:fld id="{D27CA874-385D-7D40-8483-886A8DD3C4DA}" type="datetime1">
              <a:rPr lang="en-US" smtClean="0">
                <a:solidFill>
                  <a:srgbClr val="000000">
                    <a:tint val="75000"/>
                  </a:srgbClr>
                </a:solidFill>
              </a:rPr>
              <a:pPr/>
              <a:t>10/24/2023</a:t>
            </a:fld>
            <a:endParaRPr lang="en-US" dirty="0">
              <a:solidFill>
                <a:srgbClr val="000000">
                  <a:tint val="75000"/>
                </a:srgbClr>
              </a:solidFill>
            </a:endParaRPr>
          </a:p>
        </p:txBody>
      </p:sp>
      <p:sp>
        <p:nvSpPr>
          <p:cNvPr id="5" name="Footer Placeholder 4"/>
          <p:cNvSpPr>
            <a:spLocks noGrp="1"/>
          </p:cNvSpPr>
          <p:nvPr>
            <p:ph type="ftr" sz="quarter" idx="3"/>
          </p:nvPr>
        </p:nvSpPr>
        <p:spPr>
          <a:xfrm>
            <a:off x="609600" y="6356351"/>
            <a:ext cx="8737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000000">
                  <a:tint val="75000"/>
                </a:srgbClr>
              </a:solidFill>
            </a:endParaRPr>
          </a:p>
        </p:txBody>
      </p:sp>
      <p:sp>
        <p:nvSpPr>
          <p:cNvPr id="6" name="Slide Number Placeholder 5"/>
          <p:cNvSpPr>
            <a:spLocks noGrp="1"/>
          </p:cNvSpPr>
          <p:nvPr>
            <p:ph type="sldNum" sz="quarter" idx="4"/>
          </p:nvPr>
        </p:nvSpPr>
        <p:spPr>
          <a:xfrm>
            <a:off x="10871200" y="6340475"/>
            <a:ext cx="711200" cy="196850"/>
          </a:xfrm>
          <a:prstGeom prst="rect">
            <a:avLst/>
          </a:prstGeom>
        </p:spPr>
        <p:txBody>
          <a:bodyPr vert="horz" lIns="91440" tIns="45720" rIns="91440" bIns="45720" rtlCol="0" anchor="ctr"/>
          <a:lstStyle>
            <a:lvl1pPr algn="r">
              <a:defRPr sz="1200">
                <a:solidFill>
                  <a:schemeClr val="tx1">
                    <a:tint val="75000"/>
                  </a:schemeClr>
                </a:solidFill>
              </a:defRPr>
            </a:lvl1pPr>
          </a:lstStyle>
          <a:p>
            <a:fld id="{2F2C37F8-DB9F-4D58-B490-F5ECA928CAA2}"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5809037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p:txStyles>
    <p:titleStyle>
      <a:lvl1pPr algn="l" defTabSz="914400" rtl="0" eaLnBrk="1" latinLnBrk="0" hangingPunct="1">
        <a:spcBef>
          <a:spcPct val="0"/>
        </a:spcBef>
        <a:buNone/>
        <a:defRPr sz="3600" b="0" kern="1200">
          <a:solidFill>
            <a:schemeClr val="accent6"/>
          </a:solidFill>
          <a:latin typeface="+mj-lt"/>
          <a:ea typeface="+mj-ea"/>
          <a:cs typeface="+mj-cs"/>
        </a:defRPr>
      </a:lvl1pPr>
    </p:titleStyle>
    <p:bodyStyle>
      <a:lvl1pPr marL="230188" indent="-222250" algn="l" defTabSz="914400" rtl="0" eaLnBrk="1" latinLnBrk="0" hangingPunct="1">
        <a:spcBef>
          <a:spcPts val="300"/>
        </a:spcBef>
        <a:spcAft>
          <a:spcPts val="600"/>
        </a:spcAft>
        <a:buFont typeface="Arial" panose="020B0604020202020204" pitchFamily="34" charset="0"/>
        <a:buChar char="•"/>
        <a:tabLst/>
        <a:defRPr sz="3200" kern="1200">
          <a:solidFill>
            <a:schemeClr val="tx1"/>
          </a:solidFill>
          <a:latin typeface="+mn-lt"/>
          <a:ea typeface="+mn-ea"/>
          <a:cs typeface="+mn-cs"/>
        </a:defRPr>
      </a:lvl1pPr>
      <a:lvl2pPr marL="685800" indent="-287338" algn="l" defTabSz="914400" rtl="0" eaLnBrk="1" latinLnBrk="0" hangingPunct="1">
        <a:spcBef>
          <a:spcPts val="300"/>
        </a:spcBef>
        <a:spcAft>
          <a:spcPts val="600"/>
        </a:spcAft>
        <a:buFont typeface="Arial" panose="020B0604020202020204" pitchFamily="34" charset="0"/>
        <a:buChar char="–"/>
        <a:tabLst/>
        <a:defRPr sz="2800" kern="1200">
          <a:solidFill>
            <a:schemeClr val="tx1"/>
          </a:solidFill>
          <a:latin typeface="+mn-lt"/>
          <a:ea typeface="+mn-ea"/>
          <a:cs typeface="+mn-cs"/>
        </a:defRPr>
      </a:lvl2pPr>
      <a:lvl3pPr marL="1143000" indent="-228600" algn="l" defTabSz="914400" rtl="0" eaLnBrk="1" latinLnBrk="0" hangingPunct="1">
        <a:spcBef>
          <a:spcPts val="300"/>
        </a:spcBef>
        <a:spcAft>
          <a:spcPts val="600"/>
        </a:spcAft>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ts val="300"/>
        </a:spcBef>
        <a:spcAft>
          <a:spcPts val="600"/>
        </a:spcAft>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ts val="300"/>
        </a:spcBef>
        <a:spcAft>
          <a:spcPts val="60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doi.org/10.25921/stkw-7w73"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hyperlink" Target="https://apps.ipcc.ch/glossary/"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geiconsultants.com/thought_leadership/power-of-climate-adaptation/" TargetMode="External"/><Relationship Id="rId2" Type="http://schemas.openxmlformats.org/officeDocument/2006/relationships/hyperlink" Target="https://slate.com/technology/2022/05/miami-climate-change-survival.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JLHASS@gmail.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mailto:Scott.Wentland@bea.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34099" y="2228766"/>
            <a:ext cx="8523799" cy="685799"/>
          </a:xfrm>
        </p:spPr>
        <p:txBody>
          <a:bodyPr>
            <a:noAutofit/>
          </a:bodyPr>
          <a:lstStyle/>
          <a:p>
            <a:r>
              <a:rPr lang="en-US" sz="2400" b="1" dirty="0">
                <a:effectLst/>
                <a:ea typeface="Calibri" panose="020F0502020204030204" pitchFamily="34" charset="0"/>
                <a:cs typeface="Arial" panose="020B0604020202020204" pitchFamily="34" charset="0"/>
              </a:rPr>
              <a:t>Measuring Climate Mitigation and Adaptation Expenditures in the Economy: Methodological Challenges </a:t>
            </a:r>
            <a:br>
              <a:rPr lang="en-US" sz="2400" b="1" dirty="0">
                <a:effectLst/>
                <a:ea typeface="Calibri" panose="020F0502020204030204" pitchFamily="34" charset="0"/>
                <a:cs typeface="Arial" panose="020B0604020202020204" pitchFamily="34" charset="0"/>
              </a:rPr>
            </a:br>
            <a:r>
              <a:rPr lang="en-US" sz="2400" dirty="0">
                <a:effectLst/>
                <a:latin typeface="Arial" panose="020B0604020202020204" pitchFamily="34" charset="0"/>
                <a:ea typeface="Calibri" panose="020F0502020204030204" pitchFamily="34" charset="0"/>
                <a:cs typeface="Arial" panose="020B0604020202020204" pitchFamily="34" charset="0"/>
              </a:rPr>
              <a:t/>
            </a:r>
            <a:br>
              <a:rPr lang="en-US" sz="2400" dirty="0">
                <a:effectLst/>
                <a:latin typeface="Arial" panose="020B0604020202020204" pitchFamily="34" charset="0"/>
                <a:ea typeface="Calibri" panose="020F050202020403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p:txBody>
      </p:sp>
      <p:sp>
        <p:nvSpPr>
          <p:cNvPr id="7" name="Text Box 5"/>
          <p:cNvSpPr txBox="1">
            <a:spLocks noChangeArrowheads="1"/>
          </p:cNvSpPr>
          <p:nvPr/>
        </p:nvSpPr>
        <p:spPr bwMode="auto">
          <a:xfrm>
            <a:off x="1790697" y="5086456"/>
            <a:ext cx="8610600" cy="1144929"/>
          </a:xfrm>
          <a:prstGeom prst="rect">
            <a:avLst/>
          </a:prstGeom>
          <a:noFill/>
          <a:ln>
            <a:noFill/>
          </a:ln>
          <a:effectLst/>
          <a:extLst>
            <a:ext uri="{909E8E84-426E-40DD-AFC4-6F175D3DCCD1}">
              <a14:hiddenFill xmlns:a14="http://schemas.microsoft.com/office/drawing/2010/main">
                <a:solidFill>
                  <a:srgbClr val="00267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rgbClr val="C69200"/>
              </a:buClr>
              <a:buFont typeface="Trebuchet MS" pitchFamily="34" charset="0"/>
              <a:buChar char="▪"/>
              <a:defRPr sz="3200">
                <a:solidFill>
                  <a:srgbClr val="00267F"/>
                </a:solidFill>
                <a:latin typeface="Constantia" pitchFamily="18" charset="0"/>
              </a:defRPr>
            </a:lvl1pPr>
            <a:lvl2pPr marL="742950" indent="-285750" eaLnBrk="0" hangingPunct="0">
              <a:spcBef>
                <a:spcPct val="20000"/>
              </a:spcBef>
              <a:buClr>
                <a:srgbClr val="C69200"/>
              </a:buClr>
              <a:buFont typeface="Wingdings" pitchFamily="2" charset="2"/>
              <a:buChar char="§"/>
              <a:defRPr sz="2800">
                <a:solidFill>
                  <a:srgbClr val="00267F"/>
                </a:solidFill>
                <a:latin typeface="Constantia" pitchFamily="18" charset="0"/>
              </a:defRPr>
            </a:lvl2pPr>
            <a:lvl3pPr marL="1143000" indent="-228600" eaLnBrk="0" hangingPunct="0">
              <a:spcBef>
                <a:spcPct val="20000"/>
              </a:spcBef>
              <a:buClr>
                <a:srgbClr val="C69200"/>
              </a:buClr>
              <a:buFont typeface="Wingdings" pitchFamily="2" charset="2"/>
              <a:buChar char="§"/>
              <a:defRPr sz="2400">
                <a:solidFill>
                  <a:srgbClr val="00267F"/>
                </a:solidFill>
                <a:latin typeface="Constantia" pitchFamily="18" charset="0"/>
              </a:defRPr>
            </a:lvl3pPr>
            <a:lvl4pPr marL="1600200" indent="-228600" eaLnBrk="0" hangingPunct="0">
              <a:spcBef>
                <a:spcPct val="20000"/>
              </a:spcBef>
              <a:buClr>
                <a:srgbClr val="C69200"/>
              </a:buClr>
              <a:buFont typeface="Wingdings" pitchFamily="2" charset="2"/>
              <a:buChar char="§"/>
              <a:defRPr sz="2000">
                <a:solidFill>
                  <a:srgbClr val="00267F"/>
                </a:solidFill>
                <a:latin typeface="Constantia" pitchFamily="18" charset="0"/>
              </a:defRPr>
            </a:lvl4pPr>
            <a:lvl5pPr marL="2057400" indent="-228600" eaLnBrk="0" hangingPunct="0">
              <a:spcBef>
                <a:spcPct val="20000"/>
              </a:spcBef>
              <a:buClr>
                <a:srgbClr val="C69200"/>
              </a:buClr>
              <a:buFont typeface="Wingdings" pitchFamily="2" charset="2"/>
              <a:buChar char="§"/>
              <a:defRPr sz="2000">
                <a:solidFill>
                  <a:srgbClr val="00267F"/>
                </a:solidFill>
                <a:latin typeface="Constantia" pitchFamily="18" charset="0"/>
              </a:defRPr>
            </a:lvl5pPr>
            <a:lvl6pPr marL="2514600" indent="-228600" eaLnBrk="0" fontAlgn="base" hangingPunct="0">
              <a:spcBef>
                <a:spcPct val="20000"/>
              </a:spcBef>
              <a:spcAft>
                <a:spcPct val="0"/>
              </a:spcAft>
              <a:buClr>
                <a:srgbClr val="C69200"/>
              </a:buClr>
              <a:buFont typeface="Wingdings" pitchFamily="2" charset="2"/>
              <a:buChar char="§"/>
              <a:defRPr sz="2000">
                <a:solidFill>
                  <a:srgbClr val="00267F"/>
                </a:solidFill>
                <a:latin typeface="Constantia" pitchFamily="18" charset="0"/>
              </a:defRPr>
            </a:lvl6pPr>
            <a:lvl7pPr marL="2971800" indent="-228600" eaLnBrk="0" fontAlgn="base" hangingPunct="0">
              <a:spcBef>
                <a:spcPct val="20000"/>
              </a:spcBef>
              <a:spcAft>
                <a:spcPct val="0"/>
              </a:spcAft>
              <a:buClr>
                <a:srgbClr val="C69200"/>
              </a:buClr>
              <a:buFont typeface="Wingdings" pitchFamily="2" charset="2"/>
              <a:buChar char="§"/>
              <a:defRPr sz="2000">
                <a:solidFill>
                  <a:srgbClr val="00267F"/>
                </a:solidFill>
                <a:latin typeface="Constantia" pitchFamily="18" charset="0"/>
              </a:defRPr>
            </a:lvl7pPr>
            <a:lvl8pPr marL="3429000" indent="-228600" eaLnBrk="0" fontAlgn="base" hangingPunct="0">
              <a:spcBef>
                <a:spcPct val="20000"/>
              </a:spcBef>
              <a:spcAft>
                <a:spcPct val="0"/>
              </a:spcAft>
              <a:buClr>
                <a:srgbClr val="C69200"/>
              </a:buClr>
              <a:buFont typeface="Wingdings" pitchFamily="2" charset="2"/>
              <a:buChar char="§"/>
              <a:defRPr sz="2000">
                <a:solidFill>
                  <a:srgbClr val="00267F"/>
                </a:solidFill>
                <a:latin typeface="Constantia" pitchFamily="18" charset="0"/>
              </a:defRPr>
            </a:lvl8pPr>
            <a:lvl9pPr marL="3886200" indent="-228600" eaLnBrk="0" fontAlgn="base" hangingPunct="0">
              <a:spcBef>
                <a:spcPct val="20000"/>
              </a:spcBef>
              <a:spcAft>
                <a:spcPct val="0"/>
              </a:spcAft>
              <a:buClr>
                <a:srgbClr val="C69200"/>
              </a:buClr>
              <a:buFont typeface="Wingdings" pitchFamily="2" charset="2"/>
              <a:buChar char="§"/>
              <a:defRPr sz="2000">
                <a:solidFill>
                  <a:srgbClr val="00267F"/>
                </a:solidFill>
                <a:latin typeface="Constantia" pitchFamily="18" charset="0"/>
              </a:defRPr>
            </a:lvl9pPr>
          </a:lstStyle>
          <a:p>
            <a:pPr algn="ctr" eaLnBrk="1" hangingPunct="1">
              <a:lnSpc>
                <a:spcPct val="80000"/>
              </a:lnSpc>
              <a:spcBef>
                <a:spcPct val="50000"/>
              </a:spcBef>
              <a:buClrTx/>
              <a:buFontTx/>
              <a:buNone/>
              <a:defRPr/>
            </a:pPr>
            <a:r>
              <a:rPr lang="en-US" altLang="en-US" sz="1400" b="1" dirty="0" smtClean="0">
                <a:solidFill>
                  <a:srgbClr val="D86018"/>
                </a:solidFill>
              </a:rPr>
              <a:t>October 24, 2023</a:t>
            </a:r>
            <a:endParaRPr lang="en-US" altLang="en-US" sz="1200" b="1" dirty="0">
              <a:solidFill>
                <a:srgbClr val="004C97"/>
              </a:solidFill>
            </a:endParaRPr>
          </a:p>
          <a:p>
            <a:pPr algn="just" eaLnBrk="1" hangingPunct="1">
              <a:lnSpc>
                <a:spcPct val="80000"/>
              </a:lnSpc>
              <a:spcBef>
                <a:spcPct val="50000"/>
              </a:spcBef>
              <a:buClrTx/>
              <a:buFontTx/>
              <a:buNone/>
              <a:defRPr/>
            </a:pPr>
            <a:endParaRPr lang="en-US" altLang="en-US" sz="1400" b="1" dirty="0">
              <a:solidFill>
                <a:srgbClr val="004C97"/>
              </a:solidFill>
            </a:endParaRPr>
          </a:p>
          <a:p>
            <a:pPr algn="just" eaLnBrk="1" hangingPunct="1">
              <a:lnSpc>
                <a:spcPct val="80000"/>
              </a:lnSpc>
              <a:spcBef>
                <a:spcPct val="50000"/>
              </a:spcBef>
              <a:buClrTx/>
              <a:buFontTx/>
              <a:buNone/>
              <a:defRPr/>
            </a:pPr>
            <a:endParaRPr lang="en-US" altLang="en-US" sz="1400" b="1" dirty="0">
              <a:solidFill>
                <a:srgbClr val="004C97"/>
              </a:solidFill>
            </a:endParaRPr>
          </a:p>
          <a:p>
            <a:pPr algn="ctr" eaLnBrk="1" hangingPunct="1">
              <a:lnSpc>
                <a:spcPct val="80000"/>
              </a:lnSpc>
              <a:spcBef>
                <a:spcPct val="50000"/>
              </a:spcBef>
              <a:buClrTx/>
              <a:buFontTx/>
              <a:buNone/>
              <a:defRPr/>
            </a:pPr>
            <a:endParaRPr lang="en-US" altLang="en-US" sz="1600" dirty="0">
              <a:solidFill>
                <a:srgbClr val="D86018"/>
              </a:solidFill>
            </a:endParaRPr>
          </a:p>
        </p:txBody>
      </p:sp>
      <p:sp>
        <p:nvSpPr>
          <p:cNvPr id="5" name="Subtitle 8">
            <a:extLst>
              <a:ext uri="{FF2B5EF4-FFF2-40B4-BE49-F238E27FC236}">
                <a16:creationId xmlns:a16="http://schemas.microsoft.com/office/drawing/2014/main" xmlns="" id="{1C1E7AD8-1141-4320-B2E6-CED8BB006A6D}"/>
              </a:ext>
            </a:extLst>
          </p:cNvPr>
          <p:cNvSpPr txBox="1">
            <a:spLocks/>
          </p:cNvSpPr>
          <p:nvPr/>
        </p:nvSpPr>
        <p:spPr>
          <a:xfrm>
            <a:off x="384046" y="2883408"/>
            <a:ext cx="11423903" cy="1072896"/>
          </a:xfrm>
          <a:prstGeom prst="rect">
            <a:avLst/>
          </a:prstGeom>
        </p:spPr>
        <p:txBody>
          <a:bodyPr vert="horz" lIns="91440" tIns="45720" rIns="91440" bIns="45720" rtlCol="0" anchor="ctr">
            <a:noAutofit/>
          </a:bodyPr>
          <a:lstStyle>
            <a:lvl1pPr marL="0" indent="0" algn="ctr" defTabSz="914400" rtl="0" eaLnBrk="1" latinLnBrk="0" hangingPunct="1">
              <a:spcBef>
                <a:spcPts val="300"/>
              </a:spcBef>
              <a:spcAft>
                <a:spcPts val="600"/>
              </a:spcAft>
              <a:buFont typeface="Arial" panose="020B0604020202020204" pitchFamily="34" charset="0"/>
              <a:buNone/>
              <a:tabLst/>
              <a:defRPr sz="1800" kern="1200">
                <a:solidFill>
                  <a:schemeClr val="tx1">
                    <a:tint val="75000"/>
                  </a:schemeClr>
                </a:solidFill>
                <a:latin typeface="+mn-lt"/>
                <a:ea typeface="+mn-ea"/>
                <a:cs typeface="+mn-cs"/>
              </a:defRPr>
            </a:lvl1pPr>
            <a:lvl2pPr marL="457200" indent="0" algn="ctr" defTabSz="914400" rtl="0" eaLnBrk="1" latinLnBrk="0" hangingPunct="1">
              <a:spcBef>
                <a:spcPts val="300"/>
              </a:spcBef>
              <a:spcAft>
                <a:spcPts val="600"/>
              </a:spcAft>
              <a:buFont typeface="Arial" panose="020B0604020202020204" pitchFamily="34" charset="0"/>
              <a:buNone/>
              <a:tabLst/>
              <a:defRPr sz="2800" kern="1200">
                <a:solidFill>
                  <a:schemeClr val="tx1">
                    <a:tint val="75000"/>
                  </a:schemeClr>
                </a:solidFill>
                <a:latin typeface="+mn-lt"/>
                <a:ea typeface="+mn-ea"/>
                <a:cs typeface="+mn-cs"/>
              </a:defRPr>
            </a:lvl2pPr>
            <a:lvl3pPr marL="914400" indent="0" algn="ctr" defTabSz="914400" rtl="0" eaLnBrk="1" latinLnBrk="0" hangingPunct="1">
              <a:spcBef>
                <a:spcPts val="300"/>
              </a:spcBef>
              <a:spcAft>
                <a:spcPts val="60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ts val="300"/>
              </a:spcBef>
              <a:spcAft>
                <a:spcPts val="60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ts val="300"/>
              </a:spcBef>
              <a:spcAft>
                <a:spcPts val="60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defRPr/>
            </a:pPr>
            <a:r>
              <a:rPr lang="en-US" sz="2000" b="1" spc="-5" dirty="0">
                <a:cs typeface="Arial" panose="020B0604020202020204" pitchFamily="34" charset="0"/>
              </a:rPr>
              <a:t>Julie L. Hass and Scott </a:t>
            </a:r>
            <a:r>
              <a:rPr lang="en-US" sz="2000" b="1" spc="-5" dirty="0" err="1">
                <a:cs typeface="Arial" panose="020B0604020202020204" pitchFamily="34" charset="0"/>
              </a:rPr>
              <a:t>Wentland</a:t>
            </a:r>
            <a:endParaRPr lang="en-US" sz="1600" b="1" dirty="0">
              <a:solidFill>
                <a:srgbClr val="D86018"/>
              </a:solidFill>
            </a:endParaRPr>
          </a:p>
        </p:txBody>
      </p:sp>
      <p:sp>
        <p:nvSpPr>
          <p:cNvPr id="8" name="TextBox 7">
            <a:extLst>
              <a:ext uri="{FF2B5EF4-FFF2-40B4-BE49-F238E27FC236}">
                <a16:creationId xmlns:a16="http://schemas.microsoft.com/office/drawing/2014/main" xmlns="" id="{ADC9CE11-AAD5-4A5C-BE30-77CDA70BF547}"/>
              </a:ext>
            </a:extLst>
          </p:cNvPr>
          <p:cNvSpPr txBox="1"/>
          <p:nvPr/>
        </p:nvSpPr>
        <p:spPr>
          <a:xfrm>
            <a:off x="4478528" y="6395009"/>
            <a:ext cx="7540752" cy="437043"/>
          </a:xfrm>
          <a:prstGeom prst="rect">
            <a:avLst/>
          </a:prstGeom>
          <a:noFill/>
        </p:spPr>
        <p:txBody>
          <a:bodyPr wrap="square">
            <a:spAutoFit/>
          </a:bodyPr>
          <a:lstStyle/>
          <a:p>
            <a:pPr algn="just">
              <a:lnSpc>
                <a:spcPct val="80000"/>
              </a:lnSpc>
              <a:spcBef>
                <a:spcPct val="50000"/>
              </a:spcBef>
              <a:defRPr/>
            </a:pPr>
            <a:r>
              <a:rPr lang="en-US" altLang="en-US" sz="1400" b="1" i="1" dirty="0">
                <a:solidFill>
                  <a:srgbClr val="004C97"/>
                </a:solidFill>
              </a:rPr>
              <a:t>Disclaimer</a:t>
            </a:r>
            <a:r>
              <a:rPr lang="en-US" altLang="en-US" sz="1400" dirty="0">
                <a:solidFill>
                  <a:srgbClr val="004C97"/>
                </a:solidFill>
              </a:rPr>
              <a:t>: </a:t>
            </a:r>
            <a:r>
              <a:rPr lang="en-US" altLang="en-US" sz="1400" i="1" dirty="0">
                <a:solidFill>
                  <a:srgbClr val="004C97"/>
                </a:solidFill>
              </a:rPr>
              <a:t>The opinions are those of the authors and do not necessarily reflect the official position of the Bureau of Economics Analysis, Department of Commerce, or United States Government.</a:t>
            </a:r>
          </a:p>
        </p:txBody>
      </p:sp>
    </p:spTree>
    <p:extLst>
      <p:ext uri="{BB962C8B-B14F-4D97-AF65-F5344CB8AC3E}">
        <p14:creationId xmlns:p14="http://schemas.microsoft.com/office/powerpoint/2010/main" val="1788857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FAB480-4EA6-D195-2E48-108EC4FB84FC}"/>
              </a:ext>
            </a:extLst>
          </p:cNvPr>
          <p:cNvSpPr>
            <a:spLocks noGrp="1"/>
          </p:cNvSpPr>
          <p:nvPr>
            <p:ph type="title"/>
          </p:nvPr>
        </p:nvSpPr>
        <p:spPr>
          <a:xfrm>
            <a:off x="609600" y="86360"/>
            <a:ext cx="9144000" cy="914400"/>
          </a:xfrm>
        </p:spPr>
        <p:txBody>
          <a:bodyPr>
            <a:normAutofit fontScale="90000"/>
          </a:bodyPr>
          <a:lstStyle/>
          <a:p>
            <a:r>
              <a:rPr lang="en-US" dirty="0"/>
              <a:t>Where do we go from here? </a:t>
            </a:r>
            <a:r>
              <a:rPr lang="en-US" dirty="0">
                <a:sym typeface="Wingdings" panose="05000000000000000000" pitchFamily="2" charset="2"/>
              </a:rPr>
              <a:t></a:t>
            </a:r>
            <a:r>
              <a:rPr lang="en-US" dirty="0"/>
              <a:t> look at definitions &amp; stories to avoid mistakes made with CEPA and energy</a:t>
            </a:r>
          </a:p>
        </p:txBody>
      </p:sp>
      <p:sp>
        <p:nvSpPr>
          <p:cNvPr id="4" name="Date Placeholder 3">
            <a:extLst>
              <a:ext uri="{FF2B5EF4-FFF2-40B4-BE49-F238E27FC236}">
                <a16:creationId xmlns:a16="http://schemas.microsoft.com/office/drawing/2014/main" xmlns="" id="{877DAF3F-C5AB-308B-F8F2-4860146D08D6}"/>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BE084BC7-2E49-3E5A-3341-706833EBE73B}"/>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10</a:t>
            </a:fld>
            <a:endParaRPr lang="en-US">
              <a:solidFill>
                <a:srgbClr val="000000">
                  <a:tint val="75000"/>
                </a:srgbClr>
              </a:solidFill>
            </a:endParaRPr>
          </a:p>
        </p:txBody>
      </p:sp>
      <p:pic>
        <p:nvPicPr>
          <p:cNvPr id="7" name="Picture 6">
            <a:extLst>
              <a:ext uri="{FF2B5EF4-FFF2-40B4-BE49-F238E27FC236}">
                <a16:creationId xmlns:a16="http://schemas.microsoft.com/office/drawing/2014/main" xmlns="" id="{5F66D2DE-4697-7F2E-5E86-62E8FBA53FA3}"/>
              </a:ext>
            </a:extLst>
          </p:cNvPr>
          <p:cNvPicPr>
            <a:picLocks noChangeAspect="1"/>
          </p:cNvPicPr>
          <p:nvPr/>
        </p:nvPicPr>
        <p:blipFill>
          <a:blip r:embed="rId2"/>
          <a:stretch>
            <a:fillRect/>
          </a:stretch>
        </p:blipFill>
        <p:spPr>
          <a:xfrm>
            <a:off x="4686227" y="1182872"/>
            <a:ext cx="2964253" cy="5427787"/>
          </a:xfrm>
          <a:prstGeom prst="rect">
            <a:avLst/>
          </a:prstGeom>
        </p:spPr>
      </p:pic>
    </p:spTree>
    <p:extLst>
      <p:ext uri="{BB962C8B-B14F-4D97-AF65-F5344CB8AC3E}">
        <p14:creationId xmlns:p14="http://schemas.microsoft.com/office/powerpoint/2010/main" val="1186731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F4041E30-7FAE-89B8-F2D2-5F5B8CEB74D9}"/>
              </a:ext>
            </a:extLst>
          </p:cNvPr>
          <p:cNvSpPr>
            <a:spLocks noGrp="1"/>
          </p:cNvSpPr>
          <p:nvPr>
            <p:ph type="title"/>
          </p:nvPr>
        </p:nvSpPr>
        <p:spPr>
          <a:xfrm>
            <a:off x="609600" y="228600"/>
            <a:ext cx="9144000" cy="914400"/>
          </a:xfrm>
        </p:spPr>
        <p:txBody>
          <a:bodyPr anchor="ctr">
            <a:normAutofit/>
          </a:bodyPr>
          <a:lstStyle/>
          <a:p>
            <a:r>
              <a:rPr lang="en-US" dirty="0"/>
              <a:t>U.S. Billion-Dollar Weather &amp; Climate Disasters</a:t>
            </a:r>
          </a:p>
        </p:txBody>
      </p:sp>
      <p:pic>
        <p:nvPicPr>
          <p:cNvPr id="9" name="Content Placeholder 8">
            <a:extLst>
              <a:ext uri="{FF2B5EF4-FFF2-40B4-BE49-F238E27FC236}">
                <a16:creationId xmlns:a16="http://schemas.microsoft.com/office/drawing/2014/main" xmlns="" id="{E8B642AE-00B0-9B30-58D7-7A2C30CBC3B3}"/>
              </a:ext>
            </a:extLst>
          </p:cNvPr>
          <p:cNvPicPr>
            <a:picLocks noGrp="1" noChangeAspect="1"/>
          </p:cNvPicPr>
          <p:nvPr>
            <p:ph idx="1"/>
          </p:nvPr>
        </p:nvPicPr>
        <p:blipFill>
          <a:blip r:embed="rId2"/>
          <a:stretch>
            <a:fillRect/>
          </a:stretch>
        </p:blipFill>
        <p:spPr>
          <a:xfrm>
            <a:off x="985520" y="1040098"/>
            <a:ext cx="9861167" cy="5300377"/>
          </a:xfrm>
          <a:noFill/>
        </p:spPr>
      </p:pic>
      <p:sp>
        <p:nvSpPr>
          <p:cNvPr id="5" name="Date Placeholder 4">
            <a:extLst>
              <a:ext uri="{FF2B5EF4-FFF2-40B4-BE49-F238E27FC236}">
                <a16:creationId xmlns:a16="http://schemas.microsoft.com/office/drawing/2014/main" xmlns="" id="{0106B776-A261-67AE-50FB-74A96697F9BA}"/>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B8CB230B-F642-8349-A125-BF1F59E38F31}"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6" name="Slide Number Placeholder 5">
            <a:extLst>
              <a:ext uri="{FF2B5EF4-FFF2-40B4-BE49-F238E27FC236}">
                <a16:creationId xmlns:a16="http://schemas.microsoft.com/office/drawing/2014/main" xmlns="" id="{C9F2A7A6-95BE-58C0-F8D1-EA8B7C7B2EF5}"/>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11</a:t>
            </a:fld>
            <a:endParaRPr lang="en-US" sz="700">
              <a:solidFill>
                <a:srgbClr val="000000">
                  <a:tint val="75000"/>
                </a:srgbClr>
              </a:solidFill>
            </a:endParaRPr>
          </a:p>
        </p:txBody>
      </p:sp>
      <p:sp>
        <p:nvSpPr>
          <p:cNvPr id="10" name="TextBox 9">
            <a:extLst>
              <a:ext uri="{FF2B5EF4-FFF2-40B4-BE49-F238E27FC236}">
                <a16:creationId xmlns:a16="http://schemas.microsoft.com/office/drawing/2014/main" xmlns="" id="{03FA927C-BDF0-6239-BD90-51E597890D47}"/>
              </a:ext>
            </a:extLst>
          </p:cNvPr>
          <p:cNvSpPr txBox="1"/>
          <p:nvPr/>
        </p:nvSpPr>
        <p:spPr>
          <a:xfrm>
            <a:off x="1981200" y="6254799"/>
            <a:ext cx="8422640" cy="523220"/>
          </a:xfrm>
          <a:prstGeom prst="rect">
            <a:avLst/>
          </a:prstGeom>
          <a:noFill/>
        </p:spPr>
        <p:txBody>
          <a:bodyPr wrap="square" rtlCol="0">
            <a:spAutoFit/>
          </a:bodyPr>
          <a:lstStyle/>
          <a:p>
            <a:r>
              <a:rPr lang="en-US" sz="1400" dirty="0"/>
              <a:t>Source: </a:t>
            </a:r>
            <a:r>
              <a:rPr lang="en-US" sz="1400" b="0" i="0" dirty="0">
                <a:solidFill>
                  <a:srgbClr val="1C1D1F"/>
                </a:solidFill>
                <a:effectLst/>
                <a:latin typeface="Source Sans Pro" panose="020B0503030403020204" pitchFamily="34" charset="0"/>
              </a:rPr>
              <a:t>NOAA National Centers for Environmental Information (NCEI) U.S. Billion-Dollar Weather and Climate Disasters (2023). DOI: </a:t>
            </a:r>
            <a:r>
              <a:rPr lang="en-US" sz="1400" b="0" i="0" u="sng" dirty="0">
                <a:effectLst/>
                <a:latin typeface="Source Sans Pro" panose="020B0503030403020204" pitchFamily="34" charset="0"/>
                <a:hlinkClick r:id="rId3"/>
              </a:rPr>
              <a:t>10.25921/stkw-7w73</a:t>
            </a:r>
            <a:endParaRPr lang="en-US" sz="1400" dirty="0"/>
          </a:p>
        </p:txBody>
      </p:sp>
    </p:spTree>
    <p:extLst>
      <p:ext uri="{BB962C8B-B14F-4D97-AF65-F5344CB8AC3E}">
        <p14:creationId xmlns:p14="http://schemas.microsoft.com/office/powerpoint/2010/main" val="4068228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4F99E0BB-0F14-4D82-1EEC-E03A871D5A4F}"/>
              </a:ext>
            </a:extLst>
          </p:cNvPr>
          <p:cNvSpPr>
            <a:spLocks noGrp="1"/>
          </p:cNvSpPr>
          <p:nvPr>
            <p:ph type="title"/>
          </p:nvPr>
        </p:nvSpPr>
        <p:spPr/>
        <p:txBody>
          <a:bodyPr/>
          <a:lstStyle/>
          <a:p>
            <a:r>
              <a:rPr lang="en-US" dirty="0"/>
              <a:t>Longer-term climate related impacts</a:t>
            </a:r>
          </a:p>
        </p:txBody>
      </p:sp>
      <p:sp>
        <p:nvSpPr>
          <p:cNvPr id="10" name="Text Placeholder 9">
            <a:extLst>
              <a:ext uri="{FF2B5EF4-FFF2-40B4-BE49-F238E27FC236}">
                <a16:creationId xmlns:a16="http://schemas.microsoft.com/office/drawing/2014/main" xmlns="" id="{7172E729-E524-04DB-CC4D-23943E0FAEC1}"/>
              </a:ext>
            </a:extLst>
          </p:cNvPr>
          <p:cNvSpPr>
            <a:spLocks noGrp="1"/>
          </p:cNvSpPr>
          <p:nvPr>
            <p:ph type="body" idx="1"/>
          </p:nvPr>
        </p:nvSpPr>
        <p:spPr/>
        <p:txBody>
          <a:bodyPr>
            <a:normAutofit/>
          </a:bodyPr>
          <a:lstStyle/>
          <a:p>
            <a:r>
              <a:rPr lang="en-US" dirty="0"/>
              <a:t>Coastal areas – “Managed Retreat”</a:t>
            </a:r>
          </a:p>
        </p:txBody>
      </p:sp>
      <p:sp>
        <p:nvSpPr>
          <p:cNvPr id="8" name="Content Placeholder 7">
            <a:extLst>
              <a:ext uri="{FF2B5EF4-FFF2-40B4-BE49-F238E27FC236}">
                <a16:creationId xmlns:a16="http://schemas.microsoft.com/office/drawing/2014/main" xmlns="" id="{7531D512-8E43-0036-BE19-D440B5BA238E}"/>
              </a:ext>
            </a:extLst>
          </p:cNvPr>
          <p:cNvSpPr>
            <a:spLocks noGrp="1"/>
          </p:cNvSpPr>
          <p:nvPr>
            <p:ph sz="half" idx="2"/>
          </p:nvPr>
        </p:nvSpPr>
        <p:spPr/>
        <p:txBody>
          <a:bodyPr>
            <a:normAutofit fontScale="62500" lnSpcReduction="20000"/>
          </a:bodyPr>
          <a:lstStyle/>
          <a:p>
            <a:r>
              <a:rPr lang="en-US" b="1" i="0" dirty="0">
                <a:solidFill>
                  <a:srgbClr val="041431"/>
                </a:solidFill>
                <a:effectLst/>
                <a:latin typeface="Proxima-Nova_Bold"/>
              </a:rPr>
              <a:t>“Alaska, Washington native villages threatened by climate change receive $75 million to relocate”</a:t>
            </a:r>
          </a:p>
          <a:p>
            <a:pPr marL="7938" indent="0">
              <a:buNone/>
            </a:pPr>
            <a:r>
              <a:rPr lang="en-US" i="0" dirty="0">
                <a:solidFill>
                  <a:srgbClr val="041431"/>
                </a:solidFill>
                <a:effectLst/>
                <a:latin typeface="Proxima-Nova_Bold"/>
              </a:rPr>
              <a:t>Under the new Voluntary Community-Driven Relocation program announced this week during the 2022 White House Tribal Nations Summit, three tribal communities will each receive $25 million to begin relocating core infrastructure threatened by sea-level rise, flooding and extreme weather.</a:t>
            </a:r>
            <a:r>
              <a:rPr lang="en-US" b="1" i="0" dirty="0">
                <a:solidFill>
                  <a:srgbClr val="041431"/>
                </a:solidFill>
                <a:effectLst/>
                <a:latin typeface="Proxima-Nova_Bold"/>
              </a:rPr>
              <a:t/>
            </a:r>
            <a:br>
              <a:rPr lang="en-US" b="1" i="0" dirty="0">
                <a:solidFill>
                  <a:srgbClr val="041431"/>
                </a:solidFill>
                <a:effectLst/>
                <a:latin typeface="Proxima-Nova_Bold"/>
              </a:rPr>
            </a:br>
            <a:endParaRPr lang="en-US" b="1" i="0" dirty="0">
              <a:solidFill>
                <a:srgbClr val="041431"/>
              </a:solidFill>
              <a:effectLst/>
              <a:latin typeface="Proxima-Nova_Bold"/>
            </a:endParaRPr>
          </a:p>
          <a:p>
            <a:r>
              <a:rPr lang="en-US" b="1" dirty="0">
                <a:solidFill>
                  <a:srgbClr val="041431"/>
                </a:solidFill>
                <a:latin typeface="Proxima-Nova_Bold"/>
              </a:rPr>
              <a:t>Shifting Sands: </a:t>
            </a:r>
            <a:br>
              <a:rPr lang="en-US" b="1" dirty="0">
                <a:solidFill>
                  <a:srgbClr val="041431"/>
                </a:solidFill>
                <a:latin typeface="Proxima-Nova_Bold"/>
              </a:rPr>
            </a:br>
            <a:r>
              <a:rPr lang="en-US" b="1" dirty="0">
                <a:solidFill>
                  <a:srgbClr val="041431"/>
                </a:solidFill>
                <a:latin typeface="Proxima-Nova_Bold"/>
              </a:rPr>
              <a:t>Carolina’s Outer Banks Face a Precarious Future</a:t>
            </a:r>
          </a:p>
          <a:p>
            <a:pPr marL="7938" indent="0">
              <a:buNone/>
            </a:pPr>
            <a:r>
              <a:rPr lang="en-US" dirty="0">
                <a:solidFill>
                  <a:srgbClr val="041431"/>
                </a:solidFill>
                <a:latin typeface="Proxima-Nova_Bold"/>
              </a:rPr>
              <a:t>“Despite the risks of building on barrier islands, developers kept constructing homes on North Carolina’s Outer Banks. Now, as sea level rises and storms become more frequent and powerful, the famed vacation spot is fighting an increasingly difficult battle to keep from washing away.”</a:t>
            </a:r>
            <a:endParaRPr lang="en-US" b="1" i="0" dirty="0">
              <a:solidFill>
                <a:srgbClr val="041431"/>
              </a:solidFill>
              <a:effectLst/>
              <a:latin typeface="Proxima-Nova_Bold"/>
            </a:endParaRPr>
          </a:p>
        </p:txBody>
      </p:sp>
      <p:sp>
        <p:nvSpPr>
          <p:cNvPr id="11" name="Text Placeholder 10">
            <a:extLst>
              <a:ext uri="{FF2B5EF4-FFF2-40B4-BE49-F238E27FC236}">
                <a16:creationId xmlns:a16="http://schemas.microsoft.com/office/drawing/2014/main" xmlns="" id="{A1D88CF2-4CCF-98BD-F0C1-A7CE671DB3EC}"/>
              </a:ext>
            </a:extLst>
          </p:cNvPr>
          <p:cNvSpPr>
            <a:spLocks noGrp="1"/>
          </p:cNvSpPr>
          <p:nvPr>
            <p:ph type="body" sz="quarter" idx="3"/>
          </p:nvPr>
        </p:nvSpPr>
        <p:spPr>
          <a:xfrm>
            <a:off x="6193368" y="1371600"/>
            <a:ext cx="5724312" cy="609600"/>
          </a:xfrm>
        </p:spPr>
        <p:txBody>
          <a:bodyPr>
            <a:noAutofit/>
          </a:bodyPr>
          <a:lstStyle/>
          <a:p>
            <a:r>
              <a:rPr lang="en-US" dirty="0"/>
              <a:t>Temperature &amp; humidity increases on land </a:t>
            </a:r>
          </a:p>
        </p:txBody>
      </p:sp>
      <p:sp>
        <p:nvSpPr>
          <p:cNvPr id="9" name="Content Placeholder 8">
            <a:extLst>
              <a:ext uri="{FF2B5EF4-FFF2-40B4-BE49-F238E27FC236}">
                <a16:creationId xmlns:a16="http://schemas.microsoft.com/office/drawing/2014/main" xmlns="" id="{28EB9F8D-8BCA-7E23-5026-BFBF492726D6}"/>
              </a:ext>
            </a:extLst>
          </p:cNvPr>
          <p:cNvSpPr>
            <a:spLocks noGrp="1"/>
          </p:cNvSpPr>
          <p:nvPr>
            <p:ph sz="quarter" idx="4"/>
          </p:nvPr>
        </p:nvSpPr>
        <p:spPr/>
        <p:txBody>
          <a:bodyPr>
            <a:normAutofit fontScale="92500" lnSpcReduction="10000"/>
          </a:bodyPr>
          <a:lstStyle/>
          <a:p>
            <a:r>
              <a:rPr lang="en-US" b="1" dirty="0">
                <a:solidFill>
                  <a:srgbClr val="041431"/>
                </a:solidFill>
              </a:rPr>
              <a:t>Heat – both indoor and outdoor workers </a:t>
            </a:r>
          </a:p>
          <a:p>
            <a:pPr marL="7938" indent="0">
              <a:buNone/>
            </a:pPr>
            <a:r>
              <a:rPr lang="en-US" kern="1800" dirty="0">
                <a:solidFill>
                  <a:srgbClr val="000000"/>
                </a:solidFill>
                <a:effectLst/>
                <a:ea typeface="Times New Roman" panose="02020603050405020304" pitchFamily="18" charset="0"/>
                <a:cs typeface="Calibri" panose="020F0502020204030204" pitchFamily="34" charset="0"/>
              </a:rPr>
              <a:t>Amid extreme heat, there are few federal protections for workers during hot temperatures. The Biden administration wants to change that but the rule making process is long and the heat won't wait.</a:t>
            </a:r>
          </a:p>
          <a:p>
            <a:r>
              <a:rPr lang="en-US" b="1" dirty="0">
                <a:solidFill>
                  <a:srgbClr val="041431"/>
                </a:solidFill>
              </a:rPr>
              <a:t>Seven locally transmitted malaria cases found in Texas and Florida</a:t>
            </a:r>
          </a:p>
          <a:p>
            <a:pPr marL="7938" indent="0">
              <a:buNone/>
            </a:pPr>
            <a:r>
              <a:rPr lang="en-US" kern="1800" dirty="0">
                <a:solidFill>
                  <a:srgbClr val="000000"/>
                </a:solidFill>
                <a:cs typeface="Calibri" panose="020F0502020204030204" pitchFamily="34" charset="0"/>
              </a:rPr>
              <a:t>CC is a major factor: Water, increased temperature, and humidity – ideal breeding grounds for mosquitoes</a:t>
            </a:r>
          </a:p>
        </p:txBody>
      </p:sp>
      <p:sp>
        <p:nvSpPr>
          <p:cNvPr id="4" name="Date Placeholder 3">
            <a:extLst>
              <a:ext uri="{FF2B5EF4-FFF2-40B4-BE49-F238E27FC236}">
                <a16:creationId xmlns:a16="http://schemas.microsoft.com/office/drawing/2014/main" xmlns="" id="{8E863F75-8775-16E0-BFFD-0416F37D82D4}"/>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574201AE-DFDF-6BBB-7BDD-A507ECB4CE27}"/>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12</a:t>
            </a:fld>
            <a:endParaRPr lang="en-US">
              <a:solidFill>
                <a:srgbClr val="000000">
                  <a:tint val="75000"/>
                </a:srgbClr>
              </a:solidFill>
            </a:endParaRPr>
          </a:p>
        </p:txBody>
      </p:sp>
      <p:pic>
        <p:nvPicPr>
          <p:cNvPr id="12" name="Picture 11">
            <a:extLst>
              <a:ext uri="{FF2B5EF4-FFF2-40B4-BE49-F238E27FC236}">
                <a16:creationId xmlns:a16="http://schemas.microsoft.com/office/drawing/2014/main" xmlns="" id="{71529AF0-17CA-DBD1-FCD9-D830AEB7F963}"/>
              </a:ext>
            </a:extLst>
          </p:cNvPr>
          <p:cNvPicPr>
            <a:picLocks noChangeAspect="1"/>
          </p:cNvPicPr>
          <p:nvPr/>
        </p:nvPicPr>
        <p:blipFill>
          <a:blip r:embed="rId2"/>
          <a:stretch>
            <a:fillRect/>
          </a:stretch>
        </p:blipFill>
        <p:spPr>
          <a:xfrm>
            <a:off x="6335608" y="4362945"/>
            <a:ext cx="4277237" cy="2495055"/>
          </a:xfrm>
          <a:prstGeom prst="rect">
            <a:avLst/>
          </a:prstGeom>
        </p:spPr>
      </p:pic>
    </p:spTree>
    <p:extLst>
      <p:ext uri="{BB962C8B-B14F-4D97-AF65-F5344CB8AC3E}">
        <p14:creationId xmlns:p14="http://schemas.microsoft.com/office/powerpoint/2010/main" val="152094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86D679-96BF-785A-3829-235765FB5501}"/>
              </a:ext>
            </a:extLst>
          </p:cNvPr>
          <p:cNvSpPr>
            <a:spLocks noGrp="1"/>
          </p:cNvSpPr>
          <p:nvPr>
            <p:ph type="title"/>
          </p:nvPr>
        </p:nvSpPr>
        <p:spPr/>
        <p:txBody>
          <a:bodyPr/>
          <a:lstStyle/>
          <a:p>
            <a:r>
              <a:rPr lang="en-US" dirty="0"/>
              <a:t>IPCC Definition of Climate Change</a:t>
            </a:r>
          </a:p>
        </p:txBody>
      </p:sp>
      <p:sp>
        <p:nvSpPr>
          <p:cNvPr id="3" name="Content Placeholder 2">
            <a:extLst>
              <a:ext uri="{FF2B5EF4-FFF2-40B4-BE49-F238E27FC236}">
                <a16:creationId xmlns:a16="http://schemas.microsoft.com/office/drawing/2014/main" xmlns="" id="{D58F63C7-9121-5503-47A7-D2B134DE77C4}"/>
              </a:ext>
            </a:extLst>
          </p:cNvPr>
          <p:cNvSpPr>
            <a:spLocks noGrp="1"/>
          </p:cNvSpPr>
          <p:nvPr>
            <p:ph idx="1"/>
          </p:nvPr>
        </p:nvSpPr>
        <p:spPr/>
        <p:txBody>
          <a:bodyPr>
            <a:normAutofit fontScale="85000" lnSpcReduction="20000"/>
          </a:bodyPr>
          <a:lstStyle/>
          <a:p>
            <a:r>
              <a:rPr lang="en-US" b="1" u="sng" dirty="0"/>
              <a:t>Mitigation </a:t>
            </a:r>
            <a:r>
              <a:rPr lang="en-US" dirty="0"/>
              <a:t> </a:t>
            </a:r>
            <a:br>
              <a:rPr lang="en-US" dirty="0"/>
            </a:br>
            <a:r>
              <a:rPr lang="en-US" dirty="0"/>
              <a:t>A human intervention to reduce emissions or enhance the sinks of greenhouse gases.</a:t>
            </a:r>
            <a:br>
              <a:rPr lang="en-US" dirty="0"/>
            </a:br>
            <a:endParaRPr lang="en-US" dirty="0"/>
          </a:p>
          <a:p>
            <a:r>
              <a:rPr lang="en-US" b="1" u="sng" dirty="0"/>
              <a:t>Adaptation </a:t>
            </a:r>
            <a:r>
              <a:rPr lang="en-US" dirty="0"/>
              <a:t/>
            </a:r>
            <a:br>
              <a:rPr lang="en-US" dirty="0"/>
            </a:br>
            <a:r>
              <a:rPr lang="en-US" dirty="0"/>
              <a:t>In </a:t>
            </a:r>
            <a:r>
              <a:rPr lang="en-US" i="1" dirty="0"/>
              <a:t>natural systems</a:t>
            </a:r>
            <a:r>
              <a:rPr lang="en-US" dirty="0"/>
              <a:t>, the process of adjustment to actual climate and its effects; human intervention may facilitate adjustment to expected climate and its effects.</a:t>
            </a:r>
            <a:br>
              <a:rPr lang="en-US" dirty="0"/>
            </a:br>
            <a:r>
              <a:rPr lang="en-US" dirty="0"/>
              <a:t/>
            </a:r>
            <a:br>
              <a:rPr lang="en-US" dirty="0"/>
            </a:br>
            <a:r>
              <a:rPr lang="en-US" dirty="0"/>
              <a:t>In </a:t>
            </a:r>
            <a:r>
              <a:rPr lang="en-US" i="1" dirty="0"/>
              <a:t>human systems</a:t>
            </a:r>
            <a:r>
              <a:rPr lang="en-US" dirty="0"/>
              <a:t>, the process of adjustment to actual or expected climate and its effects, in order to moderate harm or exploit beneficial opportunities.</a:t>
            </a:r>
          </a:p>
          <a:p>
            <a:pPr marL="7938" indent="0">
              <a:buNone/>
            </a:pPr>
            <a:r>
              <a:rPr lang="en-US" dirty="0"/>
              <a:t>					(Source: </a:t>
            </a:r>
            <a:r>
              <a:rPr lang="en-US" dirty="0">
                <a:hlinkClick r:id="rId2"/>
              </a:rPr>
              <a:t>https://apps.ipcc.ch/glossary/</a:t>
            </a:r>
            <a:r>
              <a:rPr lang="en-US" dirty="0"/>
              <a:t>)</a:t>
            </a:r>
          </a:p>
          <a:p>
            <a:endParaRPr lang="en-US" dirty="0"/>
          </a:p>
        </p:txBody>
      </p:sp>
      <p:sp>
        <p:nvSpPr>
          <p:cNvPr id="4" name="Date Placeholder 3">
            <a:extLst>
              <a:ext uri="{FF2B5EF4-FFF2-40B4-BE49-F238E27FC236}">
                <a16:creationId xmlns:a16="http://schemas.microsoft.com/office/drawing/2014/main" xmlns="" id="{92AE3513-FCAB-BDC8-6308-5461642F65BB}"/>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F1AFE3B9-0F6B-D8A5-79A3-A70F4F270CE5}"/>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13</a:t>
            </a:fld>
            <a:endParaRPr lang="en-US">
              <a:solidFill>
                <a:srgbClr val="000000">
                  <a:tint val="75000"/>
                </a:srgbClr>
              </a:solidFill>
            </a:endParaRPr>
          </a:p>
        </p:txBody>
      </p:sp>
    </p:spTree>
    <p:extLst>
      <p:ext uri="{BB962C8B-B14F-4D97-AF65-F5344CB8AC3E}">
        <p14:creationId xmlns:p14="http://schemas.microsoft.com/office/powerpoint/2010/main" val="3640814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F14327-64C6-0AD3-D7C3-0ADC48F53802}"/>
              </a:ext>
            </a:extLst>
          </p:cNvPr>
          <p:cNvSpPr>
            <a:spLocks noGrp="1"/>
          </p:cNvSpPr>
          <p:nvPr>
            <p:ph type="title"/>
          </p:nvPr>
        </p:nvSpPr>
        <p:spPr/>
        <p:txBody>
          <a:bodyPr>
            <a:normAutofit/>
          </a:bodyPr>
          <a:lstStyle/>
          <a:p>
            <a:r>
              <a:rPr lang="en-US" dirty="0"/>
              <a:t>Mitigation expenditures – included in EPE</a:t>
            </a:r>
          </a:p>
        </p:txBody>
      </p:sp>
      <p:sp>
        <p:nvSpPr>
          <p:cNvPr id="3" name="Content Placeholder 2">
            <a:extLst>
              <a:ext uri="{FF2B5EF4-FFF2-40B4-BE49-F238E27FC236}">
                <a16:creationId xmlns:a16="http://schemas.microsoft.com/office/drawing/2014/main" xmlns="" id="{4C05B8BD-551E-CE41-AFBB-C238072B0185}"/>
              </a:ext>
            </a:extLst>
          </p:cNvPr>
          <p:cNvSpPr>
            <a:spLocks noGrp="1"/>
          </p:cNvSpPr>
          <p:nvPr>
            <p:ph idx="1"/>
          </p:nvPr>
        </p:nvSpPr>
        <p:spPr>
          <a:xfrm>
            <a:off x="609600" y="1447800"/>
            <a:ext cx="11460480" cy="4678363"/>
          </a:xfrm>
        </p:spPr>
        <p:txBody>
          <a:bodyPr>
            <a:normAutofit fontScale="92500" lnSpcReduction="10000"/>
          </a:bodyPr>
          <a:lstStyle/>
          <a:p>
            <a:pPr marL="7938" indent="0">
              <a:buNone/>
            </a:pPr>
            <a:r>
              <a:rPr lang="en-US" b="1" u="sng" dirty="0"/>
              <a:t>Reduce GHG emissions</a:t>
            </a:r>
          </a:p>
          <a:p>
            <a:r>
              <a:rPr lang="en-US" dirty="0"/>
              <a:t>Included in CEA 1: </a:t>
            </a:r>
            <a:r>
              <a:rPr lang="en-US" i="1" dirty="0"/>
              <a:t>Protection of ambient air and climate</a:t>
            </a:r>
          </a:p>
          <a:p>
            <a:pPr lvl="1"/>
            <a:r>
              <a:rPr lang="en-US" dirty="0"/>
              <a:t>Expenditures for the reduction of GHG emissions (technology, process improvements, etc.) </a:t>
            </a:r>
          </a:p>
          <a:p>
            <a:pPr lvl="1"/>
            <a:r>
              <a:rPr lang="en-US" dirty="0"/>
              <a:t>Includes expenditures on human systems for Carbon Capture &amp; storage</a:t>
            </a:r>
          </a:p>
          <a:p>
            <a:r>
              <a:rPr lang="en-US" dirty="0"/>
              <a:t>Should these include?</a:t>
            </a:r>
          </a:p>
          <a:p>
            <a:pPr lvl="1"/>
            <a:r>
              <a:rPr lang="en-US" dirty="0"/>
              <a:t>Expenditures on GHG emissions tradeable permits/credits (offsets)</a:t>
            </a:r>
          </a:p>
          <a:p>
            <a:pPr lvl="1"/>
            <a:r>
              <a:rPr lang="en-US" dirty="0"/>
              <a:t>Expenditures due to Carbon taxes</a:t>
            </a:r>
          </a:p>
          <a:p>
            <a:pPr marL="7938" indent="0">
              <a:buNone/>
            </a:pPr>
            <a:r>
              <a:rPr lang="en-US" dirty="0">
                <a:sym typeface="Wingdings" panose="05000000000000000000" pitchFamily="2" charset="2"/>
              </a:rPr>
              <a:t></a:t>
            </a:r>
            <a:r>
              <a:rPr lang="en-US" dirty="0"/>
              <a:t> often these are not included due to data collection challenges  </a:t>
            </a:r>
          </a:p>
        </p:txBody>
      </p:sp>
      <p:sp>
        <p:nvSpPr>
          <p:cNvPr id="4" name="Date Placeholder 3">
            <a:extLst>
              <a:ext uri="{FF2B5EF4-FFF2-40B4-BE49-F238E27FC236}">
                <a16:creationId xmlns:a16="http://schemas.microsoft.com/office/drawing/2014/main" xmlns="" id="{7E1932B8-CDEF-21F8-FCAA-6F9726D0B30E}"/>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AE605EE5-EEB6-AC90-A978-5EA50BDB9413}"/>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14</a:t>
            </a:fld>
            <a:endParaRPr lang="en-US">
              <a:solidFill>
                <a:srgbClr val="000000">
                  <a:tint val="75000"/>
                </a:srgbClr>
              </a:solidFill>
            </a:endParaRPr>
          </a:p>
        </p:txBody>
      </p:sp>
    </p:spTree>
    <p:extLst>
      <p:ext uri="{BB962C8B-B14F-4D97-AF65-F5344CB8AC3E}">
        <p14:creationId xmlns:p14="http://schemas.microsoft.com/office/powerpoint/2010/main" val="477053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C486A4-456D-36DA-82E7-E825CA0AF573}"/>
              </a:ext>
            </a:extLst>
          </p:cNvPr>
          <p:cNvSpPr>
            <a:spLocks noGrp="1"/>
          </p:cNvSpPr>
          <p:nvPr>
            <p:ph type="title"/>
          </p:nvPr>
        </p:nvSpPr>
        <p:spPr/>
        <p:txBody>
          <a:bodyPr>
            <a:normAutofit fontScale="90000"/>
          </a:bodyPr>
          <a:lstStyle/>
          <a:p>
            <a:r>
              <a:rPr lang="en-US" dirty="0"/>
              <a:t>Mitigation:  “enhance the sinks of greenhouse gases”</a:t>
            </a:r>
          </a:p>
        </p:txBody>
      </p:sp>
      <p:sp>
        <p:nvSpPr>
          <p:cNvPr id="6" name="Text Placeholder 5">
            <a:extLst>
              <a:ext uri="{FF2B5EF4-FFF2-40B4-BE49-F238E27FC236}">
                <a16:creationId xmlns:a16="http://schemas.microsoft.com/office/drawing/2014/main" xmlns="" id="{754A0F9A-6B0E-BE6C-BCBC-8B4894D6EBA3}"/>
              </a:ext>
            </a:extLst>
          </p:cNvPr>
          <p:cNvSpPr>
            <a:spLocks noGrp="1"/>
          </p:cNvSpPr>
          <p:nvPr>
            <p:ph type="body" idx="1"/>
          </p:nvPr>
        </p:nvSpPr>
        <p:spPr>
          <a:xfrm>
            <a:off x="609600" y="1371600"/>
            <a:ext cx="10444480" cy="609600"/>
          </a:xfrm>
        </p:spPr>
        <p:txBody>
          <a:bodyPr>
            <a:normAutofit fontScale="92500"/>
          </a:bodyPr>
          <a:lstStyle/>
          <a:p>
            <a:r>
              <a:rPr lang="en-US" sz="3200" dirty="0"/>
              <a:t>Currently NOT included in mitigation expenditures definitions</a:t>
            </a:r>
          </a:p>
        </p:txBody>
      </p:sp>
      <p:sp>
        <p:nvSpPr>
          <p:cNvPr id="3" name="Content Placeholder 2">
            <a:extLst>
              <a:ext uri="{FF2B5EF4-FFF2-40B4-BE49-F238E27FC236}">
                <a16:creationId xmlns:a16="http://schemas.microsoft.com/office/drawing/2014/main" xmlns="" id="{8B1F8D5E-0EE7-67B1-283A-949B8DA6BD6F}"/>
              </a:ext>
            </a:extLst>
          </p:cNvPr>
          <p:cNvSpPr>
            <a:spLocks noGrp="1"/>
          </p:cNvSpPr>
          <p:nvPr>
            <p:ph sz="half" idx="2"/>
          </p:nvPr>
        </p:nvSpPr>
        <p:spPr>
          <a:xfrm>
            <a:off x="609600" y="2057401"/>
            <a:ext cx="10444480" cy="4283074"/>
          </a:xfrm>
        </p:spPr>
        <p:txBody>
          <a:bodyPr>
            <a:normAutofit/>
          </a:bodyPr>
          <a:lstStyle/>
          <a:p>
            <a:pPr>
              <a:lnSpc>
                <a:spcPct val="80000"/>
              </a:lnSpc>
            </a:pPr>
            <a:r>
              <a:rPr lang="en-US" sz="3000" dirty="0"/>
              <a:t>What does “enhance the sinks” of GHGs include? </a:t>
            </a:r>
          </a:p>
          <a:p>
            <a:pPr lvl="1">
              <a:lnSpc>
                <a:spcPct val="80000"/>
              </a:lnSpc>
            </a:pPr>
            <a:r>
              <a:rPr lang="en-US" sz="2600" dirty="0"/>
              <a:t>GHG sinks: sequester or store carbon</a:t>
            </a:r>
          </a:p>
          <a:p>
            <a:pPr>
              <a:lnSpc>
                <a:spcPct val="80000"/>
              </a:lnSpc>
            </a:pPr>
            <a:r>
              <a:rPr lang="en-US" sz="3000" b="1" i="1" dirty="0"/>
              <a:t>Resource management expenditures </a:t>
            </a:r>
            <a:r>
              <a:rPr lang="en-US" sz="3000" dirty="0"/>
              <a:t>that improve or preserve “GHG sinks” would also be CC mitigation expenditures.</a:t>
            </a:r>
          </a:p>
          <a:p>
            <a:pPr>
              <a:lnSpc>
                <a:spcPct val="80000"/>
              </a:lnSpc>
            </a:pPr>
            <a:r>
              <a:rPr lang="en-US" sz="3000" dirty="0"/>
              <a:t>Examples include expenditures that improve or preserve:</a:t>
            </a:r>
            <a:br>
              <a:rPr lang="en-US" sz="3000" dirty="0"/>
            </a:br>
            <a:r>
              <a:rPr lang="en-US" sz="3000" dirty="0"/>
              <a:t>- Forested areas 			- Wetlands</a:t>
            </a:r>
            <a:br>
              <a:rPr lang="en-US" sz="3000" dirty="0"/>
            </a:br>
            <a:r>
              <a:rPr lang="en-US" sz="3000" dirty="0"/>
              <a:t>- Mangroves				- Topsoil – reduce erosion</a:t>
            </a:r>
            <a:br>
              <a:rPr lang="en-US" sz="3000" dirty="0"/>
            </a:br>
            <a:r>
              <a:rPr lang="en-US" sz="3000" dirty="0"/>
              <a:t>- Tropical ecosystems</a:t>
            </a:r>
          </a:p>
          <a:p>
            <a:pPr>
              <a:lnSpc>
                <a:spcPct val="80000"/>
              </a:lnSpc>
            </a:pPr>
            <a:r>
              <a:rPr lang="en-US" sz="3000" dirty="0"/>
              <a:t>These types of RM expenditures would also be CC mitigation expenditures</a:t>
            </a:r>
          </a:p>
          <a:p>
            <a:pPr>
              <a:lnSpc>
                <a:spcPct val="80000"/>
              </a:lnSpc>
            </a:pPr>
            <a:endParaRPr lang="en-US" sz="3000" dirty="0"/>
          </a:p>
        </p:txBody>
      </p:sp>
      <p:sp>
        <p:nvSpPr>
          <p:cNvPr id="4" name="Date Placeholder 3">
            <a:extLst>
              <a:ext uri="{FF2B5EF4-FFF2-40B4-BE49-F238E27FC236}">
                <a16:creationId xmlns:a16="http://schemas.microsoft.com/office/drawing/2014/main" xmlns="" id="{ED9FBA88-6978-0878-C97B-F2483142C9A8}"/>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B69E67AF-1264-BA4E-E354-DE4DD5BAB2B6}"/>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15</a:t>
            </a:fld>
            <a:endParaRPr lang="en-US">
              <a:solidFill>
                <a:srgbClr val="000000">
                  <a:tint val="75000"/>
                </a:srgbClr>
              </a:solidFill>
            </a:endParaRPr>
          </a:p>
        </p:txBody>
      </p:sp>
    </p:spTree>
    <p:extLst>
      <p:ext uri="{BB962C8B-B14F-4D97-AF65-F5344CB8AC3E}">
        <p14:creationId xmlns:p14="http://schemas.microsoft.com/office/powerpoint/2010/main" val="2279201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xmlns="" id="{E8FF95B4-52AF-E14E-5E0C-5BC4E012802C}"/>
              </a:ext>
            </a:extLst>
          </p:cNvPr>
          <p:cNvSpPr>
            <a:spLocks noGrp="1"/>
          </p:cNvSpPr>
          <p:nvPr>
            <p:ph type="title"/>
          </p:nvPr>
        </p:nvSpPr>
        <p:spPr>
          <a:xfrm>
            <a:off x="609600" y="228600"/>
            <a:ext cx="9144000" cy="914400"/>
          </a:xfrm>
        </p:spPr>
        <p:txBody>
          <a:bodyPr anchor="ctr">
            <a:normAutofit/>
          </a:bodyPr>
          <a:lstStyle/>
          <a:p>
            <a:pPr>
              <a:lnSpc>
                <a:spcPct val="90000"/>
              </a:lnSpc>
            </a:pPr>
            <a:r>
              <a:rPr lang="en-US" sz="3100" dirty="0"/>
              <a:t>Climate Change </a:t>
            </a:r>
            <a:r>
              <a:rPr lang="en-US" sz="3100" b="1" dirty="0">
                <a:solidFill>
                  <a:schemeClr val="accent4">
                    <a:lumMod val="75000"/>
                  </a:schemeClr>
                </a:solidFill>
              </a:rPr>
              <a:t>mitigation</a:t>
            </a:r>
            <a:r>
              <a:rPr lang="en-US" sz="3100" dirty="0"/>
              <a:t> and EPE/RM expenditures</a:t>
            </a:r>
          </a:p>
        </p:txBody>
      </p:sp>
      <p:sp>
        <p:nvSpPr>
          <p:cNvPr id="16" name="Content Placeholder 3">
            <a:extLst>
              <a:ext uri="{FF2B5EF4-FFF2-40B4-BE49-F238E27FC236}">
                <a16:creationId xmlns:a16="http://schemas.microsoft.com/office/drawing/2014/main" xmlns="" id="{D32F1AA6-1C99-A4D6-318B-56946ADA4908}"/>
              </a:ext>
            </a:extLst>
          </p:cNvPr>
          <p:cNvSpPr>
            <a:spLocks noGrp="1"/>
          </p:cNvSpPr>
          <p:nvPr>
            <p:ph sz="half" idx="2"/>
          </p:nvPr>
        </p:nvSpPr>
        <p:spPr>
          <a:xfrm>
            <a:off x="6197600" y="1447800"/>
            <a:ext cx="5384800" cy="4678363"/>
          </a:xfrm>
        </p:spPr>
        <p:txBody>
          <a:bodyPr/>
          <a:lstStyle/>
          <a:p>
            <a:r>
              <a:rPr lang="en-US" dirty="0"/>
              <a:t>What is new to EPE/RM? </a:t>
            </a:r>
            <a:br>
              <a:rPr lang="en-US" dirty="0"/>
            </a:br>
            <a:r>
              <a:rPr lang="en-US" dirty="0"/>
              <a:t>See brown text!</a:t>
            </a:r>
          </a:p>
          <a:p>
            <a:r>
              <a:rPr lang="en-US" dirty="0"/>
              <a:t>Human systems </a:t>
            </a:r>
          </a:p>
          <a:p>
            <a:pPr lvl="1"/>
            <a:r>
              <a:rPr lang="en-US" dirty="0"/>
              <a:t>Reducing GHG emissions</a:t>
            </a:r>
          </a:p>
          <a:p>
            <a:pPr lvl="1"/>
            <a:r>
              <a:rPr lang="en-US" dirty="0">
                <a:solidFill>
                  <a:schemeClr val="accent4">
                    <a:lumMod val="75000"/>
                  </a:schemeClr>
                </a:solidFill>
              </a:rPr>
              <a:t>GHG offsets (carbon credits)</a:t>
            </a:r>
          </a:p>
          <a:p>
            <a:r>
              <a:rPr lang="en-US" dirty="0"/>
              <a:t>Natural Systems</a:t>
            </a:r>
          </a:p>
          <a:p>
            <a:pPr lvl="1"/>
            <a:r>
              <a:rPr lang="en-US" dirty="0">
                <a:solidFill>
                  <a:schemeClr val="accent4">
                    <a:lumMod val="75000"/>
                  </a:schemeClr>
                </a:solidFill>
              </a:rPr>
              <a:t>Enhance natural sinks</a:t>
            </a:r>
            <a:br>
              <a:rPr lang="en-US" dirty="0">
                <a:solidFill>
                  <a:schemeClr val="accent4">
                    <a:lumMod val="75000"/>
                  </a:schemeClr>
                </a:solidFill>
              </a:rPr>
            </a:br>
            <a:r>
              <a:rPr lang="en-US" dirty="0">
                <a:solidFill>
                  <a:schemeClr val="accent4">
                    <a:lumMod val="75000"/>
                  </a:schemeClr>
                </a:solidFill>
              </a:rPr>
              <a:t>These are BOTH resource management AND CC mitigation expenditures</a:t>
            </a:r>
          </a:p>
        </p:txBody>
      </p:sp>
      <p:sp>
        <p:nvSpPr>
          <p:cNvPr id="4" name="Date Placeholder 3">
            <a:extLst>
              <a:ext uri="{FF2B5EF4-FFF2-40B4-BE49-F238E27FC236}">
                <a16:creationId xmlns:a16="http://schemas.microsoft.com/office/drawing/2014/main" xmlns="" id="{B0229602-EB4B-CBCD-DEE1-D9E68657D2C5}"/>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2AD1B2E3-3E40-5040-904C-5D9B1F512E40}"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5" name="Slide Number Placeholder 4">
            <a:extLst>
              <a:ext uri="{FF2B5EF4-FFF2-40B4-BE49-F238E27FC236}">
                <a16:creationId xmlns:a16="http://schemas.microsoft.com/office/drawing/2014/main" xmlns="" id="{AD783C0C-FDF8-8DC4-F836-D11EE944CEDF}"/>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16</a:t>
            </a:fld>
            <a:endParaRPr lang="en-US" sz="700">
              <a:solidFill>
                <a:srgbClr val="000000">
                  <a:tint val="75000"/>
                </a:srgbClr>
              </a:solidFill>
            </a:endParaRPr>
          </a:p>
        </p:txBody>
      </p:sp>
      <p:pic>
        <p:nvPicPr>
          <p:cNvPr id="6" name="Picture 5">
            <a:extLst>
              <a:ext uri="{FF2B5EF4-FFF2-40B4-BE49-F238E27FC236}">
                <a16:creationId xmlns:a16="http://schemas.microsoft.com/office/drawing/2014/main" xmlns="" id="{E5F5DB32-7A4F-7EBA-51FF-0A4AFCF5612A}"/>
              </a:ext>
            </a:extLst>
          </p:cNvPr>
          <p:cNvPicPr>
            <a:picLocks noChangeAspect="1"/>
          </p:cNvPicPr>
          <p:nvPr/>
        </p:nvPicPr>
        <p:blipFill>
          <a:blip r:embed="rId2"/>
          <a:stretch>
            <a:fillRect/>
          </a:stretch>
        </p:blipFill>
        <p:spPr>
          <a:xfrm>
            <a:off x="609514" y="1041940"/>
            <a:ext cx="5262966" cy="5771321"/>
          </a:xfrm>
          <a:prstGeom prst="rect">
            <a:avLst/>
          </a:prstGeom>
        </p:spPr>
      </p:pic>
    </p:spTree>
    <p:extLst>
      <p:ext uri="{BB962C8B-B14F-4D97-AF65-F5344CB8AC3E}">
        <p14:creationId xmlns:p14="http://schemas.microsoft.com/office/powerpoint/2010/main" val="1927267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DF93E1-2789-A5E2-8D06-A53F404001E4}"/>
              </a:ext>
            </a:extLst>
          </p:cNvPr>
          <p:cNvSpPr>
            <a:spLocks noGrp="1"/>
          </p:cNvSpPr>
          <p:nvPr>
            <p:ph type="title"/>
          </p:nvPr>
        </p:nvSpPr>
        <p:spPr/>
        <p:txBody>
          <a:bodyPr/>
          <a:lstStyle/>
          <a:p>
            <a:r>
              <a:rPr lang="en-US" dirty="0"/>
              <a:t>Climate Change Adaptation</a:t>
            </a:r>
          </a:p>
        </p:txBody>
      </p:sp>
      <p:sp>
        <p:nvSpPr>
          <p:cNvPr id="3" name="Content Placeholder 2">
            <a:extLst>
              <a:ext uri="{FF2B5EF4-FFF2-40B4-BE49-F238E27FC236}">
                <a16:creationId xmlns:a16="http://schemas.microsoft.com/office/drawing/2014/main" xmlns="" id="{05F99BC2-457C-7B1F-5CA8-B1B599C73BE8}"/>
              </a:ext>
            </a:extLst>
          </p:cNvPr>
          <p:cNvSpPr>
            <a:spLocks noGrp="1"/>
          </p:cNvSpPr>
          <p:nvPr>
            <p:ph sz="half" idx="1"/>
          </p:nvPr>
        </p:nvSpPr>
        <p:spPr/>
        <p:txBody>
          <a:bodyPr>
            <a:normAutofit fontScale="92500"/>
          </a:bodyPr>
          <a:lstStyle/>
          <a:p>
            <a:r>
              <a:rPr lang="en-US" b="1" dirty="0"/>
              <a:t>In </a:t>
            </a:r>
            <a:r>
              <a:rPr lang="en-US" b="1" i="1" dirty="0"/>
              <a:t>natural</a:t>
            </a:r>
            <a:r>
              <a:rPr lang="en-US" b="1" dirty="0"/>
              <a:t> systems…</a:t>
            </a:r>
          </a:p>
          <a:p>
            <a:r>
              <a:rPr lang="en-US" dirty="0"/>
              <a:t>The process of adjustment to actual climate and its effects; human intervention may facilitate adjustment to expected climate and its effects. (IPCC definition)</a:t>
            </a:r>
          </a:p>
          <a:p>
            <a:r>
              <a:rPr lang="en-US" dirty="0">
                <a:sym typeface="Wingdings" panose="05000000000000000000" pitchFamily="2" charset="2"/>
              </a:rPr>
              <a:t></a:t>
            </a:r>
            <a:r>
              <a:rPr lang="en-US" dirty="0"/>
              <a:t> should find these “human interventions” as part of RM expenditure since it has to do with ‘natural systems’</a:t>
            </a:r>
          </a:p>
          <a:p>
            <a:endParaRPr lang="en-US" dirty="0"/>
          </a:p>
        </p:txBody>
      </p:sp>
      <p:sp>
        <p:nvSpPr>
          <p:cNvPr id="4" name="Content Placeholder 3">
            <a:extLst>
              <a:ext uri="{FF2B5EF4-FFF2-40B4-BE49-F238E27FC236}">
                <a16:creationId xmlns:a16="http://schemas.microsoft.com/office/drawing/2014/main" xmlns="" id="{190358C1-14E4-2A02-D000-64999A77CDBF}"/>
              </a:ext>
            </a:extLst>
          </p:cNvPr>
          <p:cNvSpPr>
            <a:spLocks noGrp="1"/>
          </p:cNvSpPr>
          <p:nvPr>
            <p:ph sz="half" idx="2"/>
          </p:nvPr>
        </p:nvSpPr>
        <p:spPr/>
        <p:txBody>
          <a:bodyPr>
            <a:normAutofit fontScale="92500"/>
          </a:bodyPr>
          <a:lstStyle/>
          <a:p>
            <a:r>
              <a:rPr lang="en-US" b="1" dirty="0"/>
              <a:t>In </a:t>
            </a:r>
            <a:r>
              <a:rPr lang="en-US" b="1" i="1" dirty="0"/>
              <a:t>human</a:t>
            </a:r>
            <a:r>
              <a:rPr lang="en-US" b="1" dirty="0"/>
              <a:t> systems…</a:t>
            </a:r>
          </a:p>
          <a:p>
            <a:r>
              <a:rPr lang="en-US" dirty="0"/>
              <a:t>In </a:t>
            </a:r>
            <a:r>
              <a:rPr lang="en-US" i="1" dirty="0"/>
              <a:t>human systems</a:t>
            </a:r>
            <a:r>
              <a:rPr lang="en-US" dirty="0"/>
              <a:t>, the process of adjustment to actual or expected climate and its effects, in order to moderate harm or exploit beneficial opportunities. (IPCC definition)</a:t>
            </a:r>
          </a:p>
          <a:p>
            <a:r>
              <a:rPr lang="en-US" dirty="0">
                <a:sym typeface="Wingdings" panose="05000000000000000000" pitchFamily="2" charset="2"/>
              </a:rPr>
              <a:t></a:t>
            </a:r>
            <a:r>
              <a:rPr lang="en-US" dirty="0"/>
              <a:t> most human systems are outside of EPE and RM expenditures</a:t>
            </a:r>
          </a:p>
          <a:p>
            <a:r>
              <a:rPr lang="en-US" dirty="0">
                <a:sym typeface="Wingdings" panose="05000000000000000000" pitchFamily="2" charset="2"/>
              </a:rPr>
              <a:t></a:t>
            </a:r>
            <a:r>
              <a:rPr lang="en-US" dirty="0"/>
              <a:t> need to identify and define what these are</a:t>
            </a:r>
          </a:p>
          <a:p>
            <a:endParaRPr lang="en-US" dirty="0"/>
          </a:p>
        </p:txBody>
      </p:sp>
      <p:sp>
        <p:nvSpPr>
          <p:cNvPr id="5" name="Date Placeholder 4">
            <a:extLst>
              <a:ext uri="{FF2B5EF4-FFF2-40B4-BE49-F238E27FC236}">
                <a16:creationId xmlns:a16="http://schemas.microsoft.com/office/drawing/2014/main" xmlns="" id="{673CFE1A-B06B-81CB-6655-CDE83077ECC0}"/>
              </a:ext>
            </a:extLst>
          </p:cNvPr>
          <p:cNvSpPr>
            <a:spLocks noGrp="1"/>
          </p:cNvSpPr>
          <p:nvPr>
            <p:ph type="dt" sz="half" idx="10"/>
          </p:nvPr>
        </p:nvSpPr>
        <p:spPr/>
        <p:txBody>
          <a:bodyPr/>
          <a:lstStyle/>
          <a:p>
            <a:fld id="{B8CB230B-F642-8349-A125-BF1F59E38F31}" type="datetime1">
              <a:rPr lang="en-US" smtClean="0">
                <a:solidFill>
                  <a:srgbClr val="000000">
                    <a:tint val="75000"/>
                  </a:srgbClr>
                </a:solidFill>
              </a:rPr>
              <a:pPr/>
              <a:t>10/24/2023</a:t>
            </a:fld>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66B61AB5-3AB3-BC87-2A16-7FC09CD663AF}"/>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17</a:t>
            </a:fld>
            <a:endParaRPr lang="en-US">
              <a:solidFill>
                <a:srgbClr val="000000">
                  <a:tint val="75000"/>
                </a:srgbClr>
              </a:solidFill>
            </a:endParaRPr>
          </a:p>
        </p:txBody>
      </p:sp>
    </p:spTree>
    <p:extLst>
      <p:ext uri="{BB962C8B-B14F-4D97-AF65-F5344CB8AC3E}">
        <p14:creationId xmlns:p14="http://schemas.microsoft.com/office/powerpoint/2010/main" val="3977267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E503BB-4ABF-C35E-C86A-7C2EA5CF867D}"/>
              </a:ext>
            </a:extLst>
          </p:cNvPr>
          <p:cNvSpPr>
            <a:spLocks noGrp="1"/>
          </p:cNvSpPr>
          <p:nvPr>
            <p:ph type="title"/>
          </p:nvPr>
        </p:nvSpPr>
        <p:spPr>
          <a:xfrm>
            <a:off x="416560" y="228600"/>
            <a:ext cx="9469120" cy="914400"/>
          </a:xfrm>
        </p:spPr>
        <p:txBody>
          <a:bodyPr>
            <a:normAutofit fontScale="90000"/>
          </a:bodyPr>
          <a:lstStyle/>
          <a:p>
            <a:r>
              <a:rPr lang="en-US" dirty="0"/>
              <a:t>CC Adaptation – Nature-based solutions included in RM</a:t>
            </a:r>
          </a:p>
        </p:txBody>
      </p:sp>
      <p:sp>
        <p:nvSpPr>
          <p:cNvPr id="3" name="Content Placeholder 2">
            <a:extLst>
              <a:ext uri="{FF2B5EF4-FFF2-40B4-BE49-F238E27FC236}">
                <a16:creationId xmlns:a16="http://schemas.microsoft.com/office/drawing/2014/main" xmlns="" id="{502A1DC2-260F-B7E1-19D2-ACEFE5527676}"/>
              </a:ext>
            </a:extLst>
          </p:cNvPr>
          <p:cNvSpPr>
            <a:spLocks noGrp="1"/>
          </p:cNvSpPr>
          <p:nvPr>
            <p:ph idx="1"/>
          </p:nvPr>
        </p:nvSpPr>
        <p:spPr/>
        <p:txBody>
          <a:bodyPr>
            <a:normAutofit fontScale="92500" lnSpcReduction="10000"/>
          </a:bodyPr>
          <a:lstStyle/>
          <a:p>
            <a:r>
              <a:rPr lang="en-US" dirty="0"/>
              <a:t>“</a:t>
            </a:r>
            <a:r>
              <a:rPr lang="en-US" dirty="0">
                <a:solidFill>
                  <a:schemeClr val="accent4"/>
                </a:solidFill>
              </a:rPr>
              <a:t>Nature-based solutions</a:t>
            </a:r>
            <a:r>
              <a:rPr lang="en-US" dirty="0"/>
              <a:t>” – part of resource management expenditures &amp; ecosystem improvement and resilience</a:t>
            </a:r>
          </a:p>
          <a:p>
            <a:r>
              <a:rPr lang="en-US" dirty="0"/>
              <a:t>For example:</a:t>
            </a:r>
          </a:p>
          <a:p>
            <a:pPr lvl="1"/>
            <a:r>
              <a:rPr lang="en-US" dirty="0"/>
              <a:t>In Coastal areas, the planting of mangroves or other wetland species—can reduce the threat of inundation while also providing a habitat for marine life and improving water quality.</a:t>
            </a:r>
          </a:p>
          <a:p>
            <a:pPr lvl="1"/>
            <a:r>
              <a:rPr lang="en-US" dirty="0"/>
              <a:t>Climate-smart agriculture, preserving and enhancing topsoil</a:t>
            </a:r>
          </a:p>
          <a:p>
            <a:pPr lvl="1"/>
            <a:r>
              <a:rPr lang="en-US" dirty="0"/>
              <a:t>Decreasing deforestation</a:t>
            </a:r>
          </a:p>
          <a:p>
            <a:pPr lvl="1"/>
            <a:r>
              <a:rPr lang="en-US" dirty="0"/>
              <a:t>Constructing terraces on hillsides, using vegetation at critical points to control soil erosion, increase soil moisture, and reduce runoff.</a:t>
            </a:r>
          </a:p>
          <a:p>
            <a:endParaRPr lang="en-US" dirty="0"/>
          </a:p>
          <a:p>
            <a:endParaRPr lang="en-US" dirty="0"/>
          </a:p>
        </p:txBody>
      </p:sp>
      <p:sp>
        <p:nvSpPr>
          <p:cNvPr id="4" name="Date Placeholder 3">
            <a:extLst>
              <a:ext uri="{FF2B5EF4-FFF2-40B4-BE49-F238E27FC236}">
                <a16:creationId xmlns:a16="http://schemas.microsoft.com/office/drawing/2014/main" xmlns="" id="{87697878-2919-6D01-F2A7-8822DD81CEE0}"/>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B7AE3043-420C-B768-8935-6A57211E9907}"/>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18</a:t>
            </a:fld>
            <a:endParaRPr lang="en-US">
              <a:solidFill>
                <a:srgbClr val="000000">
                  <a:tint val="75000"/>
                </a:srgbClr>
              </a:solidFill>
            </a:endParaRPr>
          </a:p>
        </p:txBody>
      </p:sp>
    </p:spTree>
    <p:extLst>
      <p:ext uri="{BB962C8B-B14F-4D97-AF65-F5344CB8AC3E}">
        <p14:creationId xmlns:p14="http://schemas.microsoft.com/office/powerpoint/2010/main" val="658833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23CB17-C95E-F3F0-8263-187E9358F2E1}"/>
              </a:ext>
            </a:extLst>
          </p:cNvPr>
          <p:cNvSpPr>
            <a:spLocks noGrp="1"/>
          </p:cNvSpPr>
          <p:nvPr>
            <p:ph type="title"/>
          </p:nvPr>
        </p:nvSpPr>
        <p:spPr/>
        <p:txBody>
          <a:bodyPr/>
          <a:lstStyle/>
          <a:p>
            <a:r>
              <a:rPr lang="en-US" dirty="0"/>
              <a:t>Human systems: Adaptation / Resilience</a:t>
            </a:r>
          </a:p>
        </p:txBody>
      </p:sp>
      <p:sp>
        <p:nvSpPr>
          <p:cNvPr id="3" name="Content Placeholder 2">
            <a:extLst>
              <a:ext uri="{FF2B5EF4-FFF2-40B4-BE49-F238E27FC236}">
                <a16:creationId xmlns:a16="http://schemas.microsoft.com/office/drawing/2014/main" xmlns="" id="{0F670EB2-39CE-D5F1-C675-66DBBA04D789}"/>
              </a:ext>
            </a:extLst>
          </p:cNvPr>
          <p:cNvSpPr>
            <a:spLocks noGrp="1"/>
          </p:cNvSpPr>
          <p:nvPr>
            <p:ph idx="1"/>
          </p:nvPr>
        </p:nvSpPr>
        <p:spPr>
          <a:xfrm>
            <a:off x="609600" y="1447800"/>
            <a:ext cx="10972800" cy="4980709"/>
          </a:xfrm>
        </p:spPr>
        <p:txBody>
          <a:bodyPr>
            <a:normAutofit fontScale="85000" lnSpcReduction="20000"/>
          </a:bodyPr>
          <a:lstStyle/>
          <a:p>
            <a:r>
              <a:rPr lang="en-US" b="0" i="0" u="sng" dirty="0">
                <a:solidFill>
                  <a:srgbClr val="222222"/>
                </a:solidFill>
                <a:effectLst/>
                <a:latin typeface="Retina"/>
              </a:rPr>
              <a:t>Example: Miami, Florida </a:t>
            </a:r>
            <a:r>
              <a:rPr lang="en-US" b="0" i="0" dirty="0">
                <a:solidFill>
                  <a:srgbClr val="222222"/>
                </a:solidFill>
                <a:effectLst/>
                <a:latin typeface="Retina"/>
              </a:rPr>
              <a:t>“Beyond water management strategies, Miami must also develop considerably new or reinforced zoning and building codes. Homes, commercial buildings, and urban infrastructure will </a:t>
            </a:r>
            <a:r>
              <a:rPr lang="en-US" b="0" i="0" u="none" strike="noStrike" dirty="0">
                <a:effectLst/>
                <a:latin typeface="Retina"/>
              </a:rPr>
              <a:t>bear the brunt</a:t>
            </a:r>
            <a:r>
              <a:rPr lang="en-US" b="0" i="0" dirty="0">
                <a:solidFill>
                  <a:srgbClr val="222222"/>
                </a:solidFill>
                <a:effectLst/>
                <a:latin typeface="Retina"/>
              </a:rPr>
              <a:t> of climate effects, and there’s a host of potential solutions…” </a:t>
            </a:r>
            <a:br>
              <a:rPr lang="en-US" b="0" i="0" dirty="0">
                <a:solidFill>
                  <a:srgbClr val="222222"/>
                </a:solidFill>
                <a:effectLst/>
                <a:latin typeface="Retina"/>
              </a:rPr>
            </a:br>
            <a:r>
              <a:rPr lang="en-US" sz="1900" b="0" i="0" dirty="0">
                <a:solidFill>
                  <a:srgbClr val="222222"/>
                </a:solidFill>
                <a:effectLst/>
                <a:latin typeface="Retina"/>
              </a:rPr>
              <a:t>(Source: </a:t>
            </a:r>
            <a:r>
              <a:rPr lang="en-US" sz="1900" b="0" i="0" dirty="0">
                <a:solidFill>
                  <a:srgbClr val="222222"/>
                </a:solidFill>
                <a:effectLst/>
                <a:latin typeface="Retina"/>
                <a:hlinkClick r:id="rId2"/>
              </a:rPr>
              <a:t>https://slate.com/technology/2022/05/miami-climate-change-survival.html</a:t>
            </a:r>
            <a:r>
              <a:rPr lang="en-US" sz="1900" b="0" i="0" dirty="0">
                <a:solidFill>
                  <a:srgbClr val="222222"/>
                </a:solidFill>
                <a:effectLst/>
                <a:latin typeface="Retina"/>
              </a:rPr>
              <a:t>)</a:t>
            </a:r>
          </a:p>
          <a:p>
            <a:r>
              <a:rPr lang="en-US" dirty="0">
                <a:solidFill>
                  <a:srgbClr val="222222"/>
                </a:solidFill>
                <a:latin typeface="Retina"/>
              </a:rPr>
              <a:t>“</a:t>
            </a:r>
            <a:r>
              <a:rPr lang="en-US" dirty="0">
                <a:solidFill>
                  <a:srgbClr val="003E53"/>
                </a:solidFill>
                <a:latin typeface="Source Sans Pro" panose="020B0503030403020204" pitchFamily="34" charset="0"/>
              </a:rPr>
              <a:t>T</a:t>
            </a:r>
            <a:r>
              <a:rPr lang="en-US" b="0" i="0" dirty="0">
                <a:solidFill>
                  <a:srgbClr val="003E53"/>
                </a:solidFill>
                <a:effectLst/>
                <a:latin typeface="Source Sans Pro" panose="020B0503030403020204" pitchFamily="34" charset="0"/>
              </a:rPr>
              <a:t>wo Florida communities prove the power of climate adaptation</a:t>
            </a:r>
            <a:r>
              <a:rPr lang="en-US" dirty="0">
                <a:solidFill>
                  <a:srgbClr val="222222"/>
                </a:solidFill>
                <a:latin typeface="Retina"/>
              </a:rPr>
              <a:t>” </a:t>
            </a:r>
            <a:br>
              <a:rPr lang="en-US" dirty="0">
                <a:solidFill>
                  <a:srgbClr val="222222"/>
                </a:solidFill>
                <a:latin typeface="Retina"/>
              </a:rPr>
            </a:br>
            <a:r>
              <a:rPr lang="en-US" u="sng" dirty="0">
                <a:solidFill>
                  <a:srgbClr val="222222"/>
                </a:solidFill>
                <a:latin typeface="Retina"/>
              </a:rPr>
              <a:t>Punta Gorda:</a:t>
            </a:r>
            <a:r>
              <a:rPr lang="en-US" dirty="0">
                <a:solidFill>
                  <a:srgbClr val="222222"/>
                </a:solidFill>
                <a:latin typeface="Retina"/>
              </a:rPr>
              <a:t> after 2007 storm…updated, climate-resilient building codes. </a:t>
            </a:r>
            <a:br>
              <a:rPr lang="en-US" dirty="0">
                <a:solidFill>
                  <a:srgbClr val="222222"/>
                </a:solidFill>
                <a:latin typeface="Retina"/>
              </a:rPr>
            </a:br>
            <a:r>
              <a:rPr lang="en-US" u="sng" dirty="0">
                <a:solidFill>
                  <a:srgbClr val="222222"/>
                </a:solidFill>
                <a:latin typeface="Retina"/>
              </a:rPr>
              <a:t>Babcock Ranch:</a:t>
            </a:r>
            <a:r>
              <a:rPr lang="en-US" dirty="0">
                <a:solidFill>
                  <a:srgbClr val="222222"/>
                </a:solidFill>
                <a:latin typeface="Retina"/>
              </a:rPr>
              <a:t>  “is a new community designed with climate resilience as an underlying principle. …Strong building codes, floodable streets, native plantings in prolific greenspaces, building outside of the floodplain, undergrounding vulnerable utilities, and providing microgrids and energy independence” </a:t>
            </a:r>
            <a:br>
              <a:rPr lang="en-US" dirty="0">
                <a:solidFill>
                  <a:srgbClr val="222222"/>
                </a:solidFill>
                <a:latin typeface="Retina"/>
              </a:rPr>
            </a:br>
            <a:r>
              <a:rPr lang="en-US" sz="1900" dirty="0">
                <a:solidFill>
                  <a:srgbClr val="222222"/>
                </a:solidFill>
                <a:latin typeface="Retina"/>
              </a:rPr>
              <a:t>(Source: </a:t>
            </a:r>
            <a:r>
              <a:rPr lang="en-US" sz="1900" dirty="0">
                <a:solidFill>
                  <a:srgbClr val="222222"/>
                </a:solidFill>
                <a:latin typeface="Retina"/>
                <a:hlinkClick r:id="rId3"/>
              </a:rPr>
              <a:t>https://www.geiconsultants.com/thought_leadership/power-of-climate-adaptation/</a:t>
            </a:r>
            <a:r>
              <a:rPr lang="en-US" sz="1900" dirty="0">
                <a:solidFill>
                  <a:srgbClr val="222222"/>
                </a:solidFill>
                <a:latin typeface="Retina"/>
              </a:rPr>
              <a:t>)</a:t>
            </a:r>
            <a:endParaRPr lang="en-US" sz="1900" b="0" i="0" dirty="0">
              <a:solidFill>
                <a:srgbClr val="222222"/>
              </a:solidFill>
              <a:effectLst/>
              <a:latin typeface="Retina"/>
            </a:endParaRPr>
          </a:p>
        </p:txBody>
      </p:sp>
      <p:sp>
        <p:nvSpPr>
          <p:cNvPr id="4" name="Date Placeholder 3">
            <a:extLst>
              <a:ext uri="{FF2B5EF4-FFF2-40B4-BE49-F238E27FC236}">
                <a16:creationId xmlns:a16="http://schemas.microsoft.com/office/drawing/2014/main" xmlns="" id="{20DDB277-8367-034C-70F0-65B17D678C1C}"/>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C270A3F6-7CE2-96AC-6CA4-42FA03759611}"/>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19</a:t>
            </a:fld>
            <a:endParaRPr lang="en-US">
              <a:solidFill>
                <a:srgbClr val="000000">
                  <a:tint val="75000"/>
                </a:srgbClr>
              </a:solidFill>
            </a:endParaRPr>
          </a:p>
        </p:txBody>
      </p:sp>
    </p:spTree>
    <p:extLst>
      <p:ext uri="{BB962C8B-B14F-4D97-AF65-F5344CB8AC3E}">
        <p14:creationId xmlns:p14="http://schemas.microsoft.com/office/powerpoint/2010/main" val="2881157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63F46A-22FD-5F7A-01DE-507843F2664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xmlns="" id="{D8CBC04D-8AC8-7474-475F-6208E84EAE05}"/>
              </a:ext>
            </a:extLst>
          </p:cNvPr>
          <p:cNvSpPr>
            <a:spLocks noGrp="1"/>
          </p:cNvSpPr>
          <p:nvPr>
            <p:ph idx="1"/>
          </p:nvPr>
        </p:nvSpPr>
        <p:spPr>
          <a:xfrm>
            <a:off x="609600" y="1447799"/>
            <a:ext cx="10972800" cy="5089525"/>
          </a:xfrm>
        </p:spPr>
        <p:txBody>
          <a:bodyPr>
            <a:normAutofit fontScale="85000" lnSpcReduction="20000"/>
          </a:bodyPr>
          <a:lstStyle/>
          <a:p>
            <a:r>
              <a:rPr lang="en-US" dirty="0"/>
              <a:t>Survey of </a:t>
            </a:r>
            <a:r>
              <a:rPr lang="en-US" dirty="0">
                <a:solidFill>
                  <a:schemeClr val="tx2"/>
                </a:solidFill>
              </a:rPr>
              <a:t>current efforts </a:t>
            </a:r>
            <a:r>
              <a:rPr lang="en-US" dirty="0"/>
              <a:t>internationally </a:t>
            </a:r>
            <a:endParaRPr lang="en-US" dirty="0" smtClean="0"/>
          </a:p>
          <a:p>
            <a:pPr lvl="1"/>
            <a:r>
              <a:rPr lang="en-US" dirty="0" smtClean="0"/>
              <a:t>Much </a:t>
            </a:r>
            <a:r>
              <a:rPr lang="en-US" dirty="0"/>
              <a:t>of the paper; less of this in this presentation</a:t>
            </a:r>
          </a:p>
          <a:p>
            <a:endParaRPr lang="en-US" dirty="0"/>
          </a:p>
          <a:p>
            <a:r>
              <a:rPr lang="en-US" dirty="0"/>
              <a:t>Overview of the </a:t>
            </a:r>
            <a:r>
              <a:rPr lang="en-US" dirty="0">
                <a:solidFill>
                  <a:schemeClr val="accent4"/>
                </a:solidFill>
              </a:rPr>
              <a:t>key conceptual challenges </a:t>
            </a:r>
            <a:r>
              <a:rPr lang="en-US" dirty="0"/>
              <a:t>for economic measurement of climate change (CC) mitigation and </a:t>
            </a:r>
            <a:r>
              <a:rPr lang="en-US" dirty="0" smtClean="0"/>
              <a:t>adaption</a:t>
            </a:r>
          </a:p>
          <a:p>
            <a:endParaRPr lang="en-US" dirty="0"/>
          </a:p>
          <a:p>
            <a:r>
              <a:rPr lang="en-US" dirty="0">
                <a:solidFill>
                  <a:schemeClr val="tx2"/>
                </a:solidFill>
              </a:rPr>
              <a:t>Next steps for the U.S. </a:t>
            </a:r>
            <a:r>
              <a:rPr lang="en-US" dirty="0"/>
              <a:t>and possibly other international efforts </a:t>
            </a:r>
            <a:endParaRPr lang="en-US" dirty="0" smtClean="0"/>
          </a:p>
          <a:p>
            <a:pPr lvl="1"/>
            <a:r>
              <a:rPr lang="en-US" dirty="0" smtClean="0"/>
              <a:t>Initial </a:t>
            </a:r>
            <a:r>
              <a:rPr lang="en-US" dirty="0"/>
              <a:t>intent with this paper: outline challenges AND solutions</a:t>
            </a:r>
          </a:p>
          <a:p>
            <a:pPr lvl="2"/>
            <a:r>
              <a:rPr lang="en-US" dirty="0"/>
              <a:t>For this paper, we seek feedback on the conceptual/methodological challenges before we move on to sketching out solutions and initial estimates from existing data sources</a:t>
            </a:r>
          </a:p>
          <a:p>
            <a:pPr lvl="1"/>
            <a:r>
              <a:rPr lang="en-US" dirty="0">
                <a:solidFill>
                  <a:schemeClr val="accent4"/>
                </a:solidFill>
              </a:rPr>
              <a:t>Main takeaway</a:t>
            </a:r>
            <a:r>
              <a:rPr lang="en-US" dirty="0"/>
              <a:t>: surveying prior work highlights a sufficient number of classification challenges that need further attention/vetting from the international statistical community before we begin compiling statistics</a:t>
            </a:r>
          </a:p>
        </p:txBody>
      </p:sp>
      <p:sp>
        <p:nvSpPr>
          <p:cNvPr id="4" name="Date Placeholder 3">
            <a:extLst>
              <a:ext uri="{FF2B5EF4-FFF2-40B4-BE49-F238E27FC236}">
                <a16:creationId xmlns:a16="http://schemas.microsoft.com/office/drawing/2014/main" xmlns="" id="{C30B5582-DE93-7F9C-A06B-23E5B44A556E}"/>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F721DC4F-8A29-1CD0-41DD-7E7CE5F01CF8}"/>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a:t>
            </a:fld>
            <a:endParaRPr lang="en-US">
              <a:solidFill>
                <a:srgbClr val="000000">
                  <a:tint val="75000"/>
                </a:srgbClr>
              </a:solidFill>
            </a:endParaRPr>
          </a:p>
        </p:txBody>
      </p:sp>
    </p:spTree>
    <p:extLst>
      <p:ext uri="{BB962C8B-B14F-4D97-AF65-F5344CB8AC3E}">
        <p14:creationId xmlns:p14="http://schemas.microsoft.com/office/powerpoint/2010/main" val="21820617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xmlns="" id="{965C4A88-CF1A-D250-8144-D30816B51239}"/>
              </a:ext>
            </a:extLst>
          </p:cNvPr>
          <p:cNvSpPr>
            <a:spLocks noGrp="1"/>
          </p:cNvSpPr>
          <p:nvPr>
            <p:ph type="title"/>
          </p:nvPr>
        </p:nvSpPr>
        <p:spPr>
          <a:xfrm>
            <a:off x="609600" y="228600"/>
            <a:ext cx="9144000" cy="914400"/>
          </a:xfrm>
        </p:spPr>
        <p:txBody>
          <a:bodyPr anchor="ctr">
            <a:normAutofit/>
          </a:bodyPr>
          <a:lstStyle/>
          <a:p>
            <a:r>
              <a:rPr lang="en-US" dirty="0">
                <a:solidFill>
                  <a:srgbClr val="0070C0"/>
                </a:solidFill>
              </a:rPr>
              <a:t>EPE/RM </a:t>
            </a:r>
            <a:r>
              <a:rPr lang="en-US" dirty="0"/>
              <a:t>+ </a:t>
            </a:r>
            <a:r>
              <a:rPr lang="en-US" dirty="0">
                <a:solidFill>
                  <a:schemeClr val="accent4">
                    <a:lumMod val="75000"/>
                  </a:schemeClr>
                </a:solidFill>
              </a:rPr>
              <a:t>CC Mitigation </a:t>
            </a:r>
            <a:r>
              <a:rPr lang="en-US" dirty="0"/>
              <a:t>+ </a:t>
            </a:r>
            <a:r>
              <a:rPr lang="en-US" dirty="0">
                <a:solidFill>
                  <a:srgbClr val="00B050"/>
                </a:solidFill>
              </a:rPr>
              <a:t>CC Adaptation</a:t>
            </a:r>
          </a:p>
        </p:txBody>
      </p:sp>
      <p:sp>
        <p:nvSpPr>
          <p:cNvPr id="18" name="Content Placeholder 3">
            <a:extLst>
              <a:ext uri="{FF2B5EF4-FFF2-40B4-BE49-F238E27FC236}">
                <a16:creationId xmlns:a16="http://schemas.microsoft.com/office/drawing/2014/main" xmlns="" id="{8E0B3B40-D736-7AC1-2A05-5162C6C0C2E8}"/>
              </a:ext>
            </a:extLst>
          </p:cNvPr>
          <p:cNvSpPr>
            <a:spLocks noGrp="1"/>
          </p:cNvSpPr>
          <p:nvPr>
            <p:ph sz="half" idx="2"/>
          </p:nvPr>
        </p:nvSpPr>
        <p:spPr>
          <a:xfrm>
            <a:off x="7305040" y="1219202"/>
            <a:ext cx="4277360" cy="5410198"/>
          </a:xfrm>
        </p:spPr>
        <p:txBody>
          <a:bodyPr/>
          <a:lstStyle/>
          <a:p>
            <a:r>
              <a:rPr lang="en-US" dirty="0"/>
              <a:t>Climate Change mitigation and adaptation occur in both natural systems and human systems.</a:t>
            </a:r>
          </a:p>
          <a:p>
            <a:r>
              <a:rPr lang="en-US" dirty="0"/>
              <a:t>EPE&amp;RM are focusing mostly on natural systems</a:t>
            </a:r>
          </a:p>
          <a:p>
            <a:r>
              <a:rPr lang="en-US" dirty="0"/>
              <a:t>Need to add in the ‘human systems’ dimension to include climate change mitigation and especially adaptation</a:t>
            </a:r>
          </a:p>
          <a:p>
            <a:endParaRPr lang="en-US" dirty="0"/>
          </a:p>
        </p:txBody>
      </p:sp>
      <p:sp>
        <p:nvSpPr>
          <p:cNvPr id="4" name="Date Placeholder 3">
            <a:extLst>
              <a:ext uri="{FF2B5EF4-FFF2-40B4-BE49-F238E27FC236}">
                <a16:creationId xmlns:a16="http://schemas.microsoft.com/office/drawing/2014/main" xmlns="" id="{58CC5C74-37C9-9632-3C12-DCB6BC58C7BC}"/>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2AD1B2E3-3E40-5040-904C-5D9B1F512E40}"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5" name="Slide Number Placeholder 4">
            <a:extLst>
              <a:ext uri="{FF2B5EF4-FFF2-40B4-BE49-F238E27FC236}">
                <a16:creationId xmlns:a16="http://schemas.microsoft.com/office/drawing/2014/main" xmlns="" id="{8AE3B8FE-C290-2D7A-8C94-58D53C983334}"/>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20</a:t>
            </a:fld>
            <a:endParaRPr lang="en-US" sz="700">
              <a:solidFill>
                <a:srgbClr val="000000">
                  <a:tint val="75000"/>
                </a:srgbClr>
              </a:solidFill>
            </a:endParaRPr>
          </a:p>
        </p:txBody>
      </p:sp>
      <p:pic>
        <p:nvPicPr>
          <p:cNvPr id="3" name="Picture 2">
            <a:extLst>
              <a:ext uri="{FF2B5EF4-FFF2-40B4-BE49-F238E27FC236}">
                <a16:creationId xmlns:a16="http://schemas.microsoft.com/office/drawing/2014/main" xmlns="" id="{8624175C-9AAF-C882-A6EA-D997F5E37C1C}"/>
              </a:ext>
            </a:extLst>
          </p:cNvPr>
          <p:cNvPicPr>
            <a:picLocks noChangeAspect="1"/>
          </p:cNvPicPr>
          <p:nvPr/>
        </p:nvPicPr>
        <p:blipFill>
          <a:blip r:embed="rId2"/>
          <a:stretch>
            <a:fillRect/>
          </a:stretch>
        </p:blipFill>
        <p:spPr>
          <a:xfrm>
            <a:off x="307106" y="1132840"/>
            <a:ext cx="6733773" cy="5664623"/>
          </a:xfrm>
          <a:prstGeom prst="rect">
            <a:avLst/>
          </a:prstGeom>
        </p:spPr>
      </p:pic>
    </p:spTree>
    <p:extLst>
      <p:ext uri="{BB962C8B-B14F-4D97-AF65-F5344CB8AC3E}">
        <p14:creationId xmlns:p14="http://schemas.microsoft.com/office/powerpoint/2010/main" val="269034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A58241-38B4-8708-E5CF-0EDB6007891E}"/>
              </a:ext>
            </a:extLst>
          </p:cNvPr>
          <p:cNvSpPr>
            <a:spLocks noGrp="1"/>
          </p:cNvSpPr>
          <p:nvPr>
            <p:ph type="title"/>
          </p:nvPr>
        </p:nvSpPr>
        <p:spPr>
          <a:xfrm>
            <a:off x="609600" y="228600"/>
            <a:ext cx="9144000" cy="914400"/>
          </a:xfrm>
        </p:spPr>
        <p:txBody>
          <a:bodyPr anchor="ctr">
            <a:normAutofit/>
          </a:bodyPr>
          <a:lstStyle/>
          <a:p>
            <a:r>
              <a:rPr lang="en-US" dirty="0"/>
              <a:t>Research Agenda of SEEA-CF (Annex II)</a:t>
            </a:r>
          </a:p>
        </p:txBody>
      </p:sp>
      <p:pic>
        <p:nvPicPr>
          <p:cNvPr id="7" name="Picture 6">
            <a:extLst>
              <a:ext uri="{FF2B5EF4-FFF2-40B4-BE49-F238E27FC236}">
                <a16:creationId xmlns:a16="http://schemas.microsoft.com/office/drawing/2014/main" xmlns="" id="{3E13EEAB-6391-44C8-875C-28B95B3300EF}"/>
              </a:ext>
            </a:extLst>
          </p:cNvPr>
          <p:cNvPicPr>
            <a:picLocks noChangeAspect="1"/>
          </p:cNvPicPr>
          <p:nvPr/>
        </p:nvPicPr>
        <p:blipFill>
          <a:blip r:embed="rId2"/>
          <a:stretch>
            <a:fillRect/>
          </a:stretch>
        </p:blipFill>
        <p:spPr>
          <a:xfrm>
            <a:off x="609600" y="1264920"/>
            <a:ext cx="3649122" cy="4678363"/>
          </a:xfrm>
          <a:prstGeom prst="rect">
            <a:avLst/>
          </a:prstGeom>
          <a:noFill/>
        </p:spPr>
      </p:pic>
      <p:sp>
        <p:nvSpPr>
          <p:cNvPr id="3" name="Content Placeholder 2">
            <a:extLst>
              <a:ext uri="{FF2B5EF4-FFF2-40B4-BE49-F238E27FC236}">
                <a16:creationId xmlns:a16="http://schemas.microsoft.com/office/drawing/2014/main" xmlns="" id="{0C88CBD0-08C7-D33E-3DDC-BC341690C8DA}"/>
              </a:ext>
            </a:extLst>
          </p:cNvPr>
          <p:cNvSpPr>
            <a:spLocks noGrp="1"/>
          </p:cNvSpPr>
          <p:nvPr>
            <p:ph sz="half" idx="2"/>
          </p:nvPr>
        </p:nvSpPr>
        <p:spPr>
          <a:xfrm>
            <a:off x="4622800" y="1143000"/>
            <a:ext cx="7366000" cy="5554663"/>
          </a:xfrm>
        </p:spPr>
        <p:txBody>
          <a:bodyPr>
            <a:normAutofit/>
          </a:bodyPr>
          <a:lstStyle/>
          <a:p>
            <a:pPr marL="7938" indent="0">
              <a:lnSpc>
                <a:spcPct val="90000"/>
              </a:lnSpc>
              <a:buNone/>
            </a:pPr>
            <a:r>
              <a:rPr lang="en-US" b="1" i="1" dirty="0"/>
              <a:t>Accounts and statistics relating to the minimization of natural hazards and the effects of climate change:</a:t>
            </a:r>
          </a:p>
          <a:p>
            <a:pPr>
              <a:lnSpc>
                <a:spcPct val="90000"/>
              </a:lnSpc>
            </a:pPr>
            <a:r>
              <a:rPr lang="en-US" sz="2400" dirty="0"/>
              <a:t>“A2.19 The SEEA Central Framework limits the scope of economic activities considered to be environmental to environmental protection and resource management activity. However, it is recognized that there are a number of other economic activities that are related to the environment which may be of particular interest for policy and analytical purposes (see sect. 4.2). A specific set of activities encompasses efforts to </a:t>
            </a:r>
            <a:r>
              <a:rPr lang="en-US" sz="2400" dirty="0">
                <a:solidFill>
                  <a:schemeClr val="accent4"/>
                </a:solidFill>
              </a:rPr>
              <a:t>minimize the impact of natural hazards (such as floods, cyclones and bush fires)</a:t>
            </a:r>
            <a:r>
              <a:rPr lang="en-US" sz="2400" dirty="0"/>
              <a:t> and efforts to mitigate, or adapt to, the effects of climate change.” </a:t>
            </a:r>
          </a:p>
          <a:p>
            <a:pPr marL="7938" indent="0">
              <a:lnSpc>
                <a:spcPct val="90000"/>
              </a:lnSpc>
              <a:buNone/>
            </a:pPr>
            <a:r>
              <a:rPr lang="en-US" sz="2400" dirty="0"/>
              <a:t>		(SEEA-CF, Annex II, pages 307-308)</a:t>
            </a:r>
          </a:p>
        </p:txBody>
      </p:sp>
      <p:sp>
        <p:nvSpPr>
          <p:cNvPr id="4" name="Date Placeholder 3">
            <a:extLst>
              <a:ext uri="{FF2B5EF4-FFF2-40B4-BE49-F238E27FC236}">
                <a16:creationId xmlns:a16="http://schemas.microsoft.com/office/drawing/2014/main" xmlns="" id="{68B9A250-8DCF-E3E2-5741-017349A62200}"/>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2AD1B2E3-3E40-5040-904C-5D9B1F512E40}"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5" name="Slide Number Placeholder 4">
            <a:extLst>
              <a:ext uri="{FF2B5EF4-FFF2-40B4-BE49-F238E27FC236}">
                <a16:creationId xmlns:a16="http://schemas.microsoft.com/office/drawing/2014/main" xmlns="" id="{B6A6D93E-DB96-B951-6B62-7315BB76F18A}"/>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21</a:t>
            </a:fld>
            <a:endParaRPr lang="en-US" sz="700">
              <a:solidFill>
                <a:srgbClr val="000000">
                  <a:tint val="75000"/>
                </a:srgbClr>
              </a:solidFill>
            </a:endParaRPr>
          </a:p>
        </p:txBody>
      </p:sp>
    </p:spTree>
    <p:extLst>
      <p:ext uri="{BB962C8B-B14F-4D97-AF65-F5344CB8AC3E}">
        <p14:creationId xmlns:p14="http://schemas.microsoft.com/office/powerpoint/2010/main" val="3361238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B7830E-A040-A8A5-73E1-35192AE83966}"/>
              </a:ext>
            </a:extLst>
          </p:cNvPr>
          <p:cNvSpPr>
            <a:spLocks noGrp="1"/>
          </p:cNvSpPr>
          <p:nvPr>
            <p:ph type="title"/>
          </p:nvPr>
        </p:nvSpPr>
        <p:spPr>
          <a:xfrm>
            <a:off x="609600" y="228600"/>
            <a:ext cx="9144000" cy="914400"/>
          </a:xfrm>
        </p:spPr>
        <p:txBody>
          <a:bodyPr anchor="ctr">
            <a:normAutofit/>
          </a:bodyPr>
          <a:lstStyle/>
          <a:p>
            <a:r>
              <a:rPr lang="en-US" dirty="0"/>
              <a:t>Disaster Risk Reduction (DRR)</a:t>
            </a:r>
          </a:p>
        </p:txBody>
      </p:sp>
      <p:sp>
        <p:nvSpPr>
          <p:cNvPr id="13" name="Text Placeholder 2">
            <a:extLst>
              <a:ext uri="{FF2B5EF4-FFF2-40B4-BE49-F238E27FC236}">
                <a16:creationId xmlns:a16="http://schemas.microsoft.com/office/drawing/2014/main" xmlns="" id="{2993E0B2-D2C4-B034-9D0B-E62E9CA25B6C}"/>
              </a:ext>
            </a:extLst>
          </p:cNvPr>
          <p:cNvSpPr>
            <a:spLocks noGrp="1"/>
          </p:cNvSpPr>
          <p:nvPr>
            <p:ph type="body" idx="1"/>
          </p:nvPr>
        </p:nvSpPr>
        <p:spPr>
          <a:xfrm>
            <a:off x="609600" y="1371600"/>
            <a:ext cx="5386917" cy="609600"/>
          </a:xfrm>
        </p:spPr>
        <p:txBody>
          <a:bodyPr>
            <a:normAutofit fontScale="92500"/>
          </a:bodyPr>
          <a:lstStyle/>
          <a:p>
            <a:r>
              <a:rPr lang="en-US" dirty="0"/>
              <a:t>Disaster-related Statistics Framework (DRSF)</a:t>
            </a:r>
          </a:p>
        </p:txBody>
      </p:sp>
      <p:sp>
        <p:nvSpPr>
          <p:cNvPr id="15" name="Text Placeholder 4">
            <a:extLst>
              <a:ext uri="{FF2B5EF4-FFF2-40B4-BE49-F238E27FC236}">
                <a16:creationId xmlns:a16="http://schemas.microsoft.com/office/drawing/2014/main" xmlns="" id="{90351851-99E3-94DD-3934-AD3743D0D952}"/>
              </a:ext>
            </a:extLst>
          </p:cNvPr>
          <p:cNvSpPr>
            <a:spLocks noGrp="1"/>
          </p:cNvSpPr>
          <p:nvPr>
            <p:ph type="body" sz="quarter" idx="3"/>
          </p:nvPr>
        </p:nvSpPr>
        <p:spPr>
          <a:xfrm>
            <a:off x="6193368" y="1371600"/>
            <a:ext cx="5389033" cy="609600"/>
          </a:xfrm>
        </p:spPr>
        <p:txBody>
          <a:bodyPr>
            <a:normAutofit/>
          </a:bodyPr>
          <a:lstStyle/>
          <a:p>
            <a:r>
              <a:rPr lang="en-US" dirty="0"/>
              <a:t>Before – During – After a Disaster</a:t>
            </a:r>
          </a:p>
        </p:txBody>
      </p:sp>
      <p:sp>
        <p:nvSpPr>
          <p:cNvPr id="3" name="Content Placeholder 2">
            <a:extLst>
              <a:ext uri="{FF2B5EF4-FFF2-40B4-BE49-F238E27FC236}">
                <a16:creationId xmlns:a16="http://schemas.microsoft.com/office/drawing/2014/main" xmlns="" id="{12166FFF-4FBB-61AC-D51F-391BF589A0EE}"/>
              </a:ext>
            </a:extLst>
          </p:cNvPr>
          <p:cNvSpPr>
            <a:spLocks noGrp="1"/>
          </p:cNvSpPr>
          <p:nvPr>
            <p:ph sz="quarter" idx="4"/>
          </p:nvPr>
        </p:nvSpPr>
        <p:spPr>
          <a:xfrm>
            <a:off x="6193368" y="2057401"/>
            <a:ext cx="5389033" cy="4068763"/>
          </a:xfrm>
        </p:spPr>
        <p:txBody>
          <a:bodyPr>
            <a:normAutofit/>
          </a:bodyPr>
          <a:lstStyle/>
          <a:p>
            <a:r>
              <a:rPr lang="en-US" dirty="0"/>
              <a:t>Before: Preventive / mitigate / adaptive</a:t>
            </a:r>
          </a:p>
          <a:p>
            <a:r>
              <a:rPr lang="en-US" dirty="0"/>
              <a:t>During: Response &amp; protection</a:t>
            </a:r>
          </a:p>
          <a:p>
            <a:r>
              <a:rPr lang="en-US" dirty="0"/>
              <a:t>After: Recovery</a:t>
            </a:r>
          </a:p>
          <a:p>
            <a:endParaRPr lang="en-US" dirty="0"/>
          </a:p>
          <a:p>
            <a:r>
              <a:rPr lang="en-US" dirty="0"/>
              <a:t>Disasters are specific events – so provides a specific time period for analysis</a:t>
            </a:r>
            <a:br>
              <a:rPr lang="en-US" dirty="0"/>
            </a:br>
            <a:endParaRPr lang="en-US" dirty="0"/>
          </a:p>
        </p:txBody>
      </p:sp>
      <p:sp>
        <p:nvSpPr>
          <p:cNvPr id="5" name="Date Placeholder 4">
            <a:extLst>
              <a:ext uri="{FF2B5EF4-FFF2-40B4-BE49-F238E27FC236}">
                <a16:creationId xmlns:a16="http://schemas.microsoft.com/office/drawing/2014/main" xmlns="" id="{A5D9DF2D-3599-4015-1BCB-34F728A6B34C}"/>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B8CB230B-F642-8349-A125-BF1F59E38F31}"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6" name="Slide Number Placeholder 5">
            <a:extLst>
              <a:ext uri="{FF2B5EF4-FFF2-40B4-BE49-F238E27FC236}">
                <a16:creationId xmlns:a16="http://schemas.microsoft.com/office/drawing/2014/main" xmlns="" id="{82510AF0-A229-8F57-7630-C1406D3F6D19}"/>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22</a:t>
            </a:fld>
            <a:endParaRPr lang="en-US" sz="700">
              <a:solidFill>
                <a:srgbClr val="000000">
                  <a:tint val="75000"/>
                </a:srgbClr>
              </a:solidFill>
            </a:endParaRPr>
          </a:p>
        </p:txBody>
      </p:sp>
      <p:pic>
        <p:nvPicPr>
          <p:cNvPr id="12" name="Picture 11">
            <a:extLst>
              <a:ext uri="{FF2B5EF4-FFF2-40B4-BE49-F238E27FC236}">
                <a16:creationId xmlns:a16="http://schemas.microsoft.com/office/drawing/2014/main" xmlns="" id="{17B082E4-46DC-D985-BB60-428419219F26}"/>
              </a:ext>
            </a:extLst>
          </p:cNvPr>
          <p:cNvPicPr>
            <a:picLocks noChangeAspect="1"/>
          </p:cNvPicPr>
          <p:nvPr/>
        </p:nvPicPr>
        <p:blipFill>
          <a:blip r:embed="rId2"/>
          <a:stretch>
            <a:fillRect/>
          </a:stretch>
        </p:blipFill>
        <p:spPr>
          <a:xfrm>
            <a:off x="1502740" y="1902691"/>
            <a:ext cx="3195069" cy="4536209"/>
          </a:xfrm>
          <a:prstGeom prst="rect">
            <a:avLst/>
          </a:prstGeom>
        </p:spPr>
      </p:pic>
    </p:spTree>
    <p:extLst>
      <p:ext uri="{BB962C8B-B14F-4D97-AF65-F5344CB8AC3E}">
        <p14:creationId xmlns:p14="http://schemas.microsoft.com/office/powerpoint/2010/main" val="13735723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xmlns="" id="{5C635D96-3DE3-77CB-0D7E-7F1450AFE01D}"/>
              </a:ext>
            </a:extLst>
          </p:cNvPr>
          <p:cNvSpPr>
            <a:spLocks noGrp="1"/>
          </p:cNvSpPr>
          <p:nvPr>
            <p:ph type="title"/>
          </p:nvPr>
        </p:nvSpPr>
        <p:spPr/>
        <p:txBody>
          <a:bodyPr>
            <a:normAutofit fontScale="90000"/>
          </a:bodyPr>
          <a:lstStyle/>
          <a:p>
            <a:r>
              <a:rPr lang="en-US" dirty="0"/>
              <a:t>Disaster Risk Reduction Expenditures - Philippines</a:t>
            </a:r>
          </a:p>
        </p:txBody>
      </p:sp>
      <p:sp>
        <p:nvSpPr>
          <p:cNvPr id="7" name="Date Placeholder 6">
            <a:extLst>
              <a:ext uri="{FF2B5EF4-FFF2-40B4-BE49-F238E27FC236}">
                <a16:creationId xmlns:a16="http://schemas.microsoft.com/office/drawing/2014/main" xmlns="" id="{E91B1C13-7A2E-D608-7676-762B14F888EC}"/>
              </a:ext>
            </a:extLst>
          </p:cNvPr>
          <p:cNvSpPr>
            <a:spLocks noGrp="1"/>
          </p:cNvSpPr>
          <p:nvPr>
            <p:ph type="dt" sz="half" idx="10"/>
          </p:nvPr>
        </p:nvSpPr>
        <p:spPr/>
        <p:txBody>
          <a:bodyPr/>
          <a:lstStyle/>
          <a:p>
            <a:fld id="{D3626EB9-9C7D-3A49-A17C-A84D39731E9F}" type="datetime1">
              <a:rPr lang="en-US" smtClean="0">
                <a:solidFill>
                  <a:srgbClr val="000000">
                    <a:tint val="75000"/>
                  </a:srgbClr>
                </a:solidFill>
              </a:rPr>
              <a:pPr/>
              <a:t>10/24/2023</a:t>
            </a:fld>
            <a:endParaRPr lang="en-US">
              <a:solidFill>
                <a:srgbClr val="000000">
                  <a:tint val="75000"/>
                </a:srgbClr>
              </a:solidFill>
            </a:endParaRPr>
          </a:p>
        </p:txBody>
      </p:sp>
      <p:sp>
        <p:nvSpPr>
          <p:cNvPr id="8" name="Slide Number Placeholder 7">
            <a:extLst>
              <a:ext uri="{FF2B5EF4-FFF2-40B4-BE49-F238E27FC236}">
                <a16:creationId xmlns:a16="http://schemas.microsoft.com/office/drawing/2014/main" xmlns="" id="{AABAC46A-9968-AED0-3DE4-F0C3FACD50A6}"/>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23</a:t>
            </a:fld>
            <a:endParaRPr lang="en-US">
              <a:solidFill>
                <a:srgbClr val="000000">
                  <a:tint val="75000"/>
                </a:srgbClr>
              </a:solidFill>
            </a:endParaRPr>
          </a:p>
        </p:txBody>
      </p:sp>
      <p:pic>
        <p:nvPicPr>
          <p:cNvPr id="11" name="Picture 10">
            <a:extLst>
              <a:ext uri="{FF2B5EF4-FFF2-40B4-BE49-F238E27FC236}">
                <a16:creationId xmlns:a16="http://schemas.microsoft.com/office/drawing/2014/main" xmlns="" id="{230ECE5E-34CA-6626-9B0A-5A438BDC7FF9}"/>
              </a:ext>
            </a:extLst>
          </p:cNvPr>
          <p:cNvPicPr>
            <a:picLocks noChangeAspect="1"/>
          </p:cNvPicPr>
          <p:nvPr/>
        </p:nvPicPr>
        <p:blipFill>
          <a:blip r:embed="rId2"/>
          <a:stretch>
            <a:fillRect/>
          </a:stretch>
        </p:blipFill>
        <p:spPr>
          <a:xfrm>
            <a:off x="1911928" y="1140691"/>
            <a:ext cx="8209278" cy="5130799"/>
          </a:xfrm>
          <a:prstGeom prst="rect">
            <a:avLst/>
          </a:prstGeom>
        </p:spPr>
      </p:pic>
    </p:spTree>
    <p:extLst>
      <p:ext uri="{BB962C8B-B14F-4D97-AF65-F5344CB8AC3E}">
        <p14:creationId xmlns:p14="http://schemas.microsoft.com/office/powerpoint/2010/main" val="9834587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E242C1-8CCC-EB2D-A926-CCEC9244177E}"/>
              </a:ext>
            </a:extLst>
          </p:cNvPr>
          <p:cNvSpPr>
            <a:spLocks noGrp="1"/>
          </p:cNvSpPr>
          <p:nvPr>
            <p:ph type="title"/>
          </p:nvPr>
        </p:nvSpPr>
        <p:spPr>
          <a:xfrm>
            <a:off x="609600" y="228600"/>
            <a:ext cx="9144000" cy="914400"/>
          </a:xfrm>
        </p:spPr>
        <p:txBody>
          <a:bodyPr anchor="ctr">
            <a:normAutofit/>
          </a:bodyPr>
          <a:lstStyle/>
          <a:p>
            <a:r>
              <a:rPr lang="en-US" sz="3300"/>
              <a:t>EPE/RM + Climate Change + Disaster Expenditures</a:t>
            </a:r>
          </a:p>
        </p:txBody>
      </p:sp>
      <p:sp>
        <p:nvSpPr>
          <p:cNvPr id="4" name="Content Placeholder 3">
            <a:extLst>
              <a:ext uri="{FF2B5EF4-FFF2-40B4-BE49-F238E27FC236}">
                <a16:creationId xmlns:a16="http://schemas.microsoft.com/office/drawing/2014/main" xmlns="" id="{390BE262-0C58-510E-89DA-79CD6476D576}"/>
              </a:ext>
            </a:extLst>
          </p:cNvPr>
          <p:cNvSpPr>
            <a:spLocks noGrp="1"/>
          </p:cNvSpPr>
          <p:nvPr>
            <p:ph sz="half" idx="2"/>
          </p:nvPr>
        </p:nvSpPr>
        <p:spPr>
          <a:xfrm>
            <a:off x="6197600" y="1447800"/>
            <a:ext cx="5384800" cy="4678363"/>
          </a:xfrm>
        </p:spPr>
        <p:txBody>
          <a:bodyPr>
            <a:normAutofit/>
          </a:bodyPr>
          <a:lstStyle/>
          <a:p>
            <a:pPr>
              <a:lnSpc>
                <a:spcPct val="90000"/>
              </a:lnSpc>
            </a:pPr>
            <a:r>
              <a:rPr lang="en-US" sz="2600" dirty="0"/>
              <a:t>Putting all three concepts together show that there are areas overlapping – even though the terminology use can be different.</a:t>
            </a:r>
          </a:p>
          <a:p>
            <a:pPr>
              <a:lnSpc>
                <a:spcPct val="90000"/>
              </a:lnSpc>
            </a:pPr>
            <a:r>
              <a:rPr lang="en-US" sz="2600" dirty="0"/>
              <a:t>Disaster preventive/adaptive activities are relevant for both natural and human systems</a:t>
            </a:r>
          </a:p>
          <a:p>
            <a:pPr>
              <a:lnSpc>
                <a:spcPct val="90000"/>
              </a:lnSpc>
            </a:pPr>
            <a:r>
              <a:rPr lang="en-US" sz="2600" dirty="0"/>
              <a:t>Same for Disaster recovery activities</a:t>
            </a:r>
          </a:p>
          <a:p>
            <a:pPr>
              <a:lnSpc>
                <a:spcPct val="90000"/>
              </a:lnSpc>
            </a:pPr>
            <a:r>
              <a:rPr lang="en-US" sz="2600" dirty="0"/>
              <a:t>There are also Non-Climate Change disasters in both human and natural systems</a:t>
            </a:r>
          </a:p>
          <a:p>
            <a:pPr>
              <a:lnSpc>
                <a:spcPct val="90000"/>
              </a:lnSpc>
            </a:pPr>
            <a:endParaRPr lang="en-US" sz="2600" dirty="0"/>
          </a:p>
        </p:txBody>
      </p:sp>
      <p:sp>
        <p:nvSpPr>
          <p:cNvPr id="5" name="Date Placeholder 4">
            <a:extLst>
              <a:ext uri="{FF2B5EF4-FFF2-40B4-BE49-F238E27FC236}">
                <a16:creationId xmlns:a16="http://schemas.microsoft.com/office/drawing/2014/main" xmlns="" id="{92B79904-8513-1DB4-BBB5-2A5DA1946348}"/>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B8CB230B-F642-8349-A125-BF1F59E38F31}"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6" name="Slide Number Placeholder 5">
            <a:extLst>
              <a:ext uri="{FF2B5EF4-FFF2-40B4-BE49-F238E27FC236}">
                <a16:creationId xmlns:a16="http://schemas.microsoft.com/office/drawing/2014/main" xmlns="" id="{C8CA3CF3-B800-04D9-25A6-E84AB86D831B}"/>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24</a:t>
            </a:fld>
            <a:endParaRPr lang="en-US" sz="700">
              <a:solidFill>
                <a:srgbClr val="000000">
                  <a:tint val="75000"/>
                </a:srgbClr>
              </a:solidFill>
            </a:endParaRPr>
          </a:p>
        </p:txBody>
      </p:sp>
      <p:pic>
        <p:nvPicPr>
          <p:cNvPr id="8" name="Picture 7">
            <a:extLst>
              <a:ext uri="{FF2B5EF4-FFF2-40B4-BE49-F238E27FC236}">
                <a16:creationId xmlns:a16="http://schemas.microsoft.com/office/drawing/2014/main" xmlns="" id="{613318B1-0FEA-26AC-7495-6C55F1E4EC57}"/>
              </a:ext>
            </a:extLst>
          </p:cNvPr>
          <p:cNvPicPr>
            <a:picLocks noChangeAspect="1"/>
          </p:cNvPicPr>
          <p:nvPr/>
        </p:nvPicPr>
        <p:blipFill>
          <a:blip r:embed="rId2"/>
          <a:stretch>
            <a:fillRect/>
          </a:stretch>
        </p:blipFill>
        <p:spPr>
          <a:xfrm>
            <a:off x="342784" y="1060976"/>
            <a:ext cx="5946256" cy="5618708"/>
          </a:xfrm>
          <a:prstGeom prst="rect">
            <a:avLst/>
          </a:prstGeom>
        </p:spPr>
      </p:pic>
    </p:spTree>
    <p:extLst>
      <p:ext uri="{BB962C8B-B14F-4D97-AF65-F5344CB8AC3E}">
        <p14:creationId xmlns:p14="http://schemas.microsoft.com/office/powerpoint/2010/main" val="2405044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B5A534AF-A9D2-53AB-42F5-8DC4FE13D404}"/>
              </a:ext>
            </a:extLst>
          </p:cNvPr>
          <p:cNvSpPr>
            <a:spLocks noGrp="1"/>
          </p:cNvSpPr>
          <p:nvPr>
            <p:ph type="title"/>
          </p:nvPr>
        </p:nvSpPr>
        <p:spPr/>
        <p:txBody>
          <a:bodyPr/>
          <a:lstStyle/>
          <a:p>
            <a:r>
              <a:rPr lang="en-US" dirty="0"/>
              <a:t>Challenging to put all 3 concepts together</a:t>
            </a:r>
          </a:p>
        </p:txBody>
      </p:sp>
      <p:sp>
        <p:nvSpPr>
          <p:cNvPr id="8" name="Content Placeholder 7">
            <a:extLst>
              <a:ext uri="{FF2B5EF4-FFF2-40B4-BE49-F238E27FC236}">
                <a16:creationId xmlns:a16="http://schemas.microsoft.com/office/drawing/2014/main" xmlns="" id="{D7168E7B-8BF6-846B-69D3-F14D162F9418}"/>
              </a:ext>
            </a:extLst>
          </p:cNvPr>
          <p:cNvSpPr>
            <a:spLocks noGrp="1"/>
          </p:cNvSpPr>
          <p:nvPr>
            <p:ph idx="1"/>
          </p:nvPr>
        </p:nvSpPr>
        <p:spPr>
          <a:xfrm>
            <a:off x="609599" y="1447800"/>
            <a:ext cx="11212945" cy="4678363"/>
          </a:xfrm>
        </p:spPr>
        <p:txBody>
          <a:bodyPr/>
          <a:lstStyle/>
          <a:p>
            <a:pPr marL="7938" indent="0">
              <a:buNone/>
            </a:pPr>
            <a:r>
              <a:rPr lang="en-US" b="1" dirty="0"/>
              <a:t>Policy demand for EPE/RM expenditures, CC expenditures, Disaster expenditures – need to further develop!</a:t>
            </a:r>
          </a:p>
          <a:p>
            <a:r>
              <a:rPr lang="en-US" dirty="0"/>
              <a:t>Terminology is not consistent: Disaster preventive can refer to activities that are considered CC adaptation and/or CC mitigation</a:t>
            </a:r>
          </a:p>
          <a:p>
            <a:r>
              <a:rPr lang="en-US" dirty="0"/>
              <a:t>Overlapping areas – can lead to double counting</a:t>
            </a:r>
          </a:p>
          <a:p>
            <a:r>
              <a:rPr lang="en-US" dirty="0"/>
              <a:t>Difficult to cover and define all of the activities relevant to human systems – many involve various structures, how they should be built and where they should/should not be built.</a:t>
            </a:r>
          </a:p>
          <a:p>
            <a:endParaRPr lang="en-US" dirty="0"/>
          </a:p>
        </p:txBody>
      </p:sp>
      <p:sp>
        <p:nvSpPr>
          <p:cNvPr id="5" name="Date Placeholder 4">
            <a:extLst>
              <a:ext uri="{FF2B5EF4-FFF2-40B4-BE49-F238E27FC236}">
                <a16:creationId xmlns:a16="http://schemas.microsoft.com/office/drawing/2014/main" xmlns="" id="{1FA52344-1352-3F91-DDA2-65F99B8058C6}"/>
              </a:ext>
            </a:extLst>
          </p:cNvPr>
          <p:cNvSpPr>
            <a:spLocks noGrp="1"/>
          </p:cNvSpPr>
          <p:nvPr>
            <p:ph type="dt" sz="half" idx="10"/>
          </p:nvPr>
        </p:nvSpPr>
        <p:spPr/>
        <p:txBody>
          <a:bodyPr/>
          <a:lstStyle/>
          <a:p>
            <a:fld id="{B8CB230B-F642-8349-A125-BF1F59E38F31}" type="datetime1">
              <a:rPr lang="en-US" smtClean="0">
                <a:solidFill>
                  <a:srgbClr val="000000">
                    <a:tint val="75000"/>
                  </a:srgbClr>
                </a:solidFill>
              </a:rPr>
              <a:pPr/>
              <a:t>10/24/2023</a:t>
            </a:fld>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379AACA2-FDE6-1F6F-ECCF-9AD81D142DF8}"/>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25</a:t>
            </a:fld>
            <a:endParaRPr lang="en-US">
              <a:solidFill>
                <a:srgbClr val="000000">
                  <a:tint val="75000"/>
                </a:srgbClr>
              </a:solidFill>
            </a:endParaRPr>
          </a:p>
        </p:txBody>
      </p:sp>
    </p:spTree>
    <p:extLst>
      <p:ext uri="{BB962C8B-B14F-4D97-AF65-F5344CB8AC3E}">
        <p14:creationId xmlns:p14="http://schemas.microsoft.com/office/powerpoint/2010/main" val="3822864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B700D0-64FC-06CB-B110-5C1E21E3A45E}"/>
              </a:ext>
            </a:extLst>
          </p:cNvPr>
          <p:cNvSpPr>
            <a:spLocks noGrp="1"/>
          </p:cNvSpPr>
          <p:nvPr>
            <p:ph type="title"/>
          </p:nvPr>
        </p:nvSpPr>
        <p:spPr/>
        <p:txBody>
          <a:bodyPr/>
          <a:lstStyle/>
          <a:p>
            <a:r>
              <a:rPr lang="en-US" dirty="0"/>
              <a:t>Next Steps – Internationally </a:t>
            </a:r>
          </a:p>
        </p:txBody>
      </p:sp>
      <p:sp>
        <p:nvSpPr>
          <p:cNvPr id="3" name="Content Placeholder 2">
            <a:extLst>
              <a:ext uri="{FF2B5EF4-FFF2-40B4-BE49-F238E27FC236}">
                <a16:creationId xmlns:a16="http://schemas.microsoft.com/office/drawing/2014/main" xmlns="" id="{741C8ED1-6BD2-345C-77AF-7CB6CC5DB16D}"/>
              </a:ext>
            </a:extLst>
          </p:cNvPr>
          <p:cNvSpPr>
            <a:spLocks noGrp="1"/>
          </p:cNvSpPr>
          <p:nvPr>
            <p:ph idx="1"/>
          </p:nvPr>
        </p:nvSpPr>
        <p:spPr/>
        <p:txBody>
          <a:bodyPr>
            <a:normAutofit fontScale="92500" lnSpcReduction="10000"/>
          </a:bodyPr>
          <a:lstStyle/>
          <a:p>
            <a:r>
              <a:rPr lang="en-US" dirty="0"/>
              <a:t>Need to further develop criteria for determining what to include / exclude from the different topics.</a:t>
            </a:r>
          </a:p>
          <a:p>
            <a:r>
              <a:rPr lang="en-US" dirty="0"/>
              <a:t>“primary / main purpose” may not be a good enough criterion </a:t>
            </a:r>
          </a:p>
          <a:p>
            <a:pPr lvl="1"/>
            <a:r>
              <a:rPr lang="en-US" dirty="0"/>
              <a:t>Consider secondary purpose and/or technical aspects?</a:t>
            </a:r>
          </a:p>
          <a:p>
            <a:pPr lvl="1"/>
            <a:r>
              <a:rPr lang="en-US" dirty="0"/>
              <a:t>Particularly acute for adaptation (e.g., building to new </a:t>
            </a:r>
            <a:r>
              <a:rPr lang="en-US"/>
              <a:t>hurricane standards)</a:t>
            </a:r>
            <a:endParaRPr lang="en-US" dirty="0"/>
          </a:p>
          <a:p>
            <a:r>
              <a:rPr lang="en-US" dirty="0"/>
              <a:t>Many different systems are developed for specific purposes</a:t>
            </a:r>
          </a:p>
          <a:p>
            <a:pPr lvl="1"/>
            <a:r>
              <a:rPr lang="en-US" dirty="0"/>
              <a:t>UN’s climate financing, EU’s green finance, OECD DAC Tagging but not useable for expenditure statistics.</a:t>
            </a:r>
          </a:p>
          <a:p>
            <a:pPr lvl="1"/>
            <a:r>
              <a:rPr lang="en-US" dirty="0"/>
              <a:t>IADB – government expenditures only – a good start, but we need a more general system for all sectors to use.</a:t>
            </a:r>
          </a:p>
        </p:txBody>
      </p:sp>
      <p:sp>
        <p:nvSpPr>
          <p:cNvPr id="4" name="Date Placeholder 3">
            <a:extLst>
              <a:ext uri="{FF2B5EF4-FFF2-40B4-BE49-F238E27FC236}">
                <a16:creationId xmlns:a16="http://schemas.microsoft.com/office/drawing/2014/main" xmlns="" id="{A85568A2-A825-1B73-63F7-1FF24FD87979}"/>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BC815889-1A65-300E-4379-F9D983BEEF1C}"/>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26</a:t>
            </a:fld>
            <a:endParaRPr lang="en-US">
              <a:solidFill>
                <a:srgbClr val="000000">
                  <a:tint val="75000"/>
                </a:srgbClr>
              </a:solidFill>
            </a:endParaRPr>
          </a:p>
        </p:txBody>
      </p:sp>
    </p:spTree>
    <p:extLst>
      <p:ext uri="{BB962C8B-B14F-4D97-AF65-F5344CB8AC3E}">
        <p14:creationId xmlns:p14="http://schemas.microsoft.com/office/powerpoint/2010/main" val="2603891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6275ED-9E87-57F9-9312-EEBEF7D3ADAD}"/>
              </a:ext>
            </a:extLst>
          </p:cNvPr>
          <p:cNvSpPr>
            <a:spLocks noGrp="1"/>
          </p:cNvSpPr>
          <p:nvPr>
            <p:ph type="title"/>
          </p:nvPr>
        </p:nvSpPr>
        <p:spPr/>
        <p:txBody>
          <a:bodyPr/>
          <a:lstStyle/>
          <a:p>
            <a:r>
              <a:rPr lang="en-US" dirty="0"/>
              <a:t>Next Steps</a:t>
            </a:r>
          </a:p>
        </p:txBody>
      </p:sp>
      <p:sp>
        <p:nvSpPr>
          <p:cNvPr id="6" name="Content Placeholder 5">
            <a:extLst>
              <a:ext uri="{FF2B5EF4-FFF2-40B4-BE49-F238E27FC236}">
                <a16:creationId xmlns:a16="http://schemas.microsoft.com/office/drawing/2014/main" xmlns="" id="{77F59338-2441-795F-4526-3AEC58905220}"/>
              </a:ext>
            </a:extLst>
          </p:cNvPr>
          <p:cNvSpPr>
            <a:spLocks noGrp="1"/>
          </p:cNvSpPr>
          <p:nvPr>
            <p:ph sz="half" idx="1"/>
          </p:nvPr>
        </p:nvSpPr>
        <p:spPr>
          <a:xfrm>
            <a:off x="537427" y="1295399"/>
            <a:ext cx="5721833" cy="5334001"/>
          </a:xfrm>
        </p:spPr>
        <p:txBody>
          <a:bodyPr>
            <a:normAutofit fontScale="92500"/>
          </a:bodyPr>
          <a:lstStyle/>
          <a:p>
            <a:r>
              <a:rPr lang="en-US" dirty="0"/>
              <a:t>Prior U.S. work on developing environmental activity accounts: EGSS pilot </a:t>
            </a:r>
          </a:p>
          <a:p>
            <a:pPr lvl="1"/>
            <a:r>
              <a:rPr lang="en-US" dirty="0"/>
              <a:t>Presented at LG last year</a:t>
            </a:r>
          </a:p>
          <a:p>
            <a:pPr lvl="1"/>
            <a:r>
              <a:rPr lang="en-US" dirty="0"/>
              <a:t>Reasonably well-developed classification definitions and standards from SEEA-CF and international work on this topic</a:t>
            </a:r>
          </a:p>
          <a:p>
            <a:pPr lvl="2"/>
            <a:r>
              <a:rPr lang="en-US" dirty="0"/>
              <a:t>USA benefited by others’ prior experience</a:t>
            </a:r>
          </a:p>
          <a:p>
            <a:pPr lvl="1"/>
            <a:r>
              <a:rPr lang="en-US" dirty="0"/>
              <a:t>Reasonably good data to measure most of this activity</a:t>
            </a:r>
          </a:p>
          <a:p>
            <a:pPr lvl="2"/>
            <a:r>
              <a:rPr lang="en-US" dirty="0"/>
              <a:t>Key gaps still remain, but these are small details compared to methodological and conceptual gaps in CC mitigation and adaptation definitions/classifications </a:t>
            </a:r>
          </a:p>
        </p:txBody>
      </p:sp>
      <p:pic>
        <p:nvPicPr>
          <p:cNvPr id="9" name="Content Placeholder 8">
            <a:extLst>
              <a:ext uri="{FF2B5EF4-FFF2-40B4-BE49-F238E27FC236}">
                <a16:creationId xmlns:a16="http://schemas.microsoft.com/office/drawing/2014/main" xmlns="" id="{C933E5A9-DD89-1B76-D8E7-5B8300211C89}"/>
              </a:ext>
            </a:extLst>
          </p:cNvPr>
          <p:cNvPicPr>
            <a:picLocks noGrp="1" noChangeAspect="1"/>
          </p:cNvPicPr>
          <p:nvPr>
            <p:ph sz="half" idx="2"/>
          </p:nvPr>
        </p:nvPicPr>
        <p:blipFill>
          <a:blip r:embed="rId2"/>
          <a:stretch>
            <a:fillRect/>
          </a:stretch>
        </p:blipFill>
        <p:spPr>
          <a:xfrm>
            <a:off x="6259260" y="2208344"/>
            <a:ext cx="5384800" cy="3132049"/>
          </a:xfrm>
        </p:spPr>
      </p:pic>
      <p:sp>
        <p:nvSpPr>
          <p:cNvPr id="4" name="Date Placeholder 3">
            <a:extLst>
              <a:ext uri="{FF2B5EF4-FFF2-40B4-BE49-F238E27FC236}">
                <a16:creationId xmlns:a16="http://schemas.microsoft.com/office/drawing/2014/main" xmlns="" id="{FE9F4C77-99A6-269E-5B7F-8DC543CD8639}"/>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23CCE66B-1AE8-F1E4-D117-CE58466AE7C8}"/>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27</a:t>
            </a:fld>
            <a:endParaRPr lang="en-US">
              <a:solidFill>
                <a:srgbClr val="000000">
                  <a:tint val="75000"/>
                </a:srgbClr>
              </a:solidFill>
            </a:endParaRPr>
          </a:p>
        </p:txBody>
      </p:sp>
    </p:spTree>
    <p:extLst>
      <p:ext uri="{BB962C8B-B14F-4D97-AF65-F5344CB8AC3E}">
        <p14:creationId xmlns:p14="http://schemas.microsoft.com/office/powerpoint/2010/main" val="3597106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EFC262-5789-F200-D426-712E8F5718FE}"/>
              </a:ext>
            </a:extLst>
          </p:cNvPr>
          <p:cNvSpPr>
            <a:spLocks noGrp="1"/>
          </p:cNvSpPr>
          <p:nvPr>
            <p:ph type="title"/>
          </p:nvPr>
        </p:nvSpPr>
        <p:spPr/>
        <p:txBody>
          <a:bodyPr/>
          <a:lstStyle/>
          <a:p>
            <a:r>
              <a:rPr lang="en-US" dirty="0"/>
              <a:t>Next steps for USA – Learning by doing</a:t>
            </a:r>
          </a:p>
        </p:txBody>
      </p:sp>
      <p:sp>
        <p:nvSpPr>
          <p:cNvPr id="3" name="Content Placeholder 2">
            <a:extLst>
              <a:ext uri="{FF2B5EF4-FFF2-40B4-BE49-F238E27FC236}">
                <a16:creationId xmlns:a16="http://schemas.microsoft.com/office/drawing/2014/main" xmlns="" id="{B3713ABE-456E-51EC-3BF7-7C05B3FD30BC}"/>
              </a:ext>
            </a:extLst>
          </p:cNvPr>
          <p:cNvSpPr>
            <a:spLocks noGrp="1"/>
          </p:cNvSpPr>
          <p:nvPr>
            <p:ph idx="1"/>
          </p:nvPr>
        </p:nvSpPr>
        <p:spPr>
          <a:xfrm>
            <a:off x="609600" y="1447800"/>
            <a:ext cx="10972800" cy="4984531"/>
          </a:xfrm>
        </p:spPr>
        <p:txBody>
          <a:bodyPr>
            <a:normAutofit lnSpcReduction="10000"/>
          </a:bodyPr>
          <a:lstStyle/>
          <a:p>
            <a:r>
              <a:rPr lang="en-US" dirty="0"/>
              <a:t>Develop preliminary criteria for what is in and out of CC expenditures</a:t>
            </a:r>
          </a:p>
          <a:p>
            <a:pPr lvl="1"/>
            <a:r>
              <a:rPr lang="en-US" dirty="0"/>
              <a:t>SEEA-CF ‘main purpose’ criteria?</a:t>
            </a:r>
          </a:p>
          <a:p>
            <a:pPr lvl="1"/>
            <a:r>
              <a:rPr lang="en-US" dirty="0"/>
              <a:t>Can we draw from SNA definitions: Consumption vs. Investment?</a:t>
            </a:r>
          </a:p>
          <a:p>
            <a:pPr lvl="2"/>
            <a:r>
              <a:rPr lang="en-US" dirty="0"/>
              <a:t>Parallels between adaptation (and some mitigation) expenditures activity and physical capital investments, durables, and intermediate goods</a:t>
            </a:r>
          </a:p>
          <a:p>
            <a:pPr lvl="3"/>
            <a:r>
              <a:rPr lang="en-US" dirty="0"/>
              <a:t>Expenditures with multi-period usage</a:t>
            </a:r>
          </a:p>
          <a:p>
            <a:pPr lvl="3"/>
            <a:r>
              <a:rPr lang="en-US" dirty="0"/>
              <a:t>Expenditures intended to lower future costs or expand future output</a:t>
            </a:r>
          </a:p>
          <a:p>
            <a:pPr lvl="3"/>
            <a:r>
              <a:rPr lang="en-US" dirty="0"/>
              <a:t>How should we think about depreciation and capitalization in this context? </a:t>
            </a:r>
          </a:p>
          <a:p>
            <a:r>
              <a:rPr lang="en-US" dirty="0"/>
              <a:t>Rooting criteria in existing accounting concepts facilitates comparability and consistency across accounts</a:t>
            </a:r>
          </a:p>
        </p:txBody>
      </p:sp>
      <p:sp>
        <p:nvSpPr>
          <p:cNvPr id="4" name="Date Placeholder 3">
            <a:extLst>
              <a:ext uri="{FF2B5EF4-FFF2-40B4-BE49-F238E27FC236}">
                <a16:creationId xmlns:a16="http://schemas.microsoft.com/office/drawing/2014/main" xmlns="" id="{30D21FB8-5281-1E3B-0D05-CE72EDFF2631}"/>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9D37EE03-3042-2546-7D57-58678ABE1B51}"/>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28</a:t>
            </a:fld>
            <a:endParaRPr lang="en-US">
              <a:solidFill>
                <a:srgbClr val="000000">
                  <a:tint val="75000"/>
                </a:srgbClr>
              </a:solidFill>
            </a:endParaRPr>
          </a:p>
        </p:txBody>
      </p:sp>
    </p:spTree>
    <p:extLst>
      <p:ext uri="{BB962C8B-B14F-4D97-AF65-F5344CB8AC3E}">
        <p14:creationId xmlns:p14="http://schemas.microsoft.com/office/powerpoint/2010/main" val="1535352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8E7F26-F657-6115-B605-EBFD07BCEA04}"/>
              </a:ext>
            </a:extLst>
          </p:cNvPr>
          <p:cNvSpPr>
            <a:spLocks noGrp="1"/>
          </p:cNvSpPr>
          <p:nvPr>
            <p:ph type="title"/>
          </p:nvPr>
        </p:nvSpPr>
        <p:spPr/>
        <p:txBody>
          <a:bodyPr/>
          <a:lstStyle/>
          <a:p>
            <a:r>
              <a:rPr lang="en-US" dirty="0"/>
              <a:t>Next steps for USA – Learning by doing</a:t>
            </a:r>
          </a:p>
        </p:txBody>
      </p:sp>
      <p:sp>
        <p:nvSpPr>
          <p:cNvPr id="3" name="Content Placeholder 2">
            <a:extLst>
              <a:ext uri="{FF2B5EF4-FFF2-40B4-BE49-F238E27FC236}">
                <a16:creationId xmlns:a16="http://schemas.microsoft.com/office/drawing/2014/main" xmlns="" id="{30C845A1-5432-5C5E-C285-209BFDC8D701}"/>
              </a:ext>
            </a:extLst>
          </p:cNvPr>
          <p:cNvSpPr>
            <a:spLocks noGrp="1"/>
          </p:cNvSpPr>
          <p:nvPr>
            <p:ph idx="1"/>
          </p:nvPr>
        </p:nvSpPr>
        <p:spPr/>
        <p:txBody>
          <a:bodyPr/>
          <a:lstStyle/>
          <a:p>
            <a:r>
              <a:rPr lang="en-US" dirty="0"/>
              <a:t>See how far we can get by examining different statistics and data sources to see what could be useable. </a:t>
            </a:r>
          </a:p>
          <a:p>
            <a:pPr lvl="1"/>
            <a:r>
              <a:rPr lang="en-US" dirty="0"/>
              <a:t>Examine products and services in the SUT internal system</a:t>
            </a:r>
          </a:p>
          <a:p>
            <a:pPr lvl="2"/>
            <a:r>
              <a:rPr lang="en-US" dirty="0"/>
              <a:t>5,300+ distinct product categories; private and public sector</a:t>
            </a:r>
          </a:p>
          <a:p>
            <a:pPr lvl="1"/>
            <a:r>
              <a:rPr lang="en-US" dirty="0"/>
              <a:t>Other data sources: </a:t>
            </a:r>
          </a:p>
          <a:p>
            <a:pPr lvl="2"/>
            <a:r>
              <a:rPr lang="en-US" dirty="0"/>
              <a:t>For example, construction and/or housing cost data</a:t>
            </a:r>
          </a:p>
          <a:p>
            <a:pPr lvl="1"/>
            <a:r>
              <a:rPr lang="en-US" dirty="0"/>
              <a:t>Examine the relevant federal government Agency budgets </a:t>
            </a:r>
            <a:br>
              <a:rPr lang="en-US" dirty="0"/>
            </a:br>
            <a:r>
              <a:rPr lang="en-US" dirty="0"/>
              <a:t>For example: FEMA (Federal Emergency Management Agency)</a:t>
            </a:r>
          </a:p>
          <a:p>
            <a:endParaRPr lang="en-US" dirty="0"/>
          </a:p>
        </p:txBody>
      </p:sp>
      <p:sp>
        <p:nvSpPr>
          <p:cNvPr id="4" name="Date Placeholder 3">
            <a:extLst>
              <a:ext uri="{FF2B5EF4-FFF2-40B4-BE49-F238E27FC236}">
                <a16:creationId xmlns:a16="http://schemas.microsoft.com/office/drawing/2014/main" xmlns="" id="{65D28578-F7FC-E4E8-049C-2B5F39FEE4DF}"/>
              </a:ext>
            </a:extLst>
          </p:cNvPr>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a:extLst>
              <a:ext uri="{FF2B5EF4-FFF2-40B4-BE49-F238E27FC236}">
                <a16:creationId xmlns:a16="http://schemas.microsoft.com/office/drawing/2014/main" xmlns="" id="{CE065C8E-E84E-E86E-7A57-3817175304BC}"/>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29</a:t>
            </a:fld>
            <a:endParaRPr lang="en-US">
              <a:solidFill>
                <a:srgbClr val="000000">
                  <a:tint val="75000"/>
                </a:srgbClr>
              </a:solidFill>
            </a:endParaRPr>
          </a:p>
        </p:txBody>
      </p:sp>
    </p:spTree>
    <p:extLst>
      <p:ext uri="{BB962C8B-B14F-4D97-AF65-F5344CB8AC3E}">
        <p14:creationId xmlns:p14="http://schemas.microsoft.com/office/powerpoint/2010/main" val="250185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Review</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fld id="{2AD1B2E3-3E40-5040-904C-5D9B1F512E40}" type="datetime1">
              <a:rPr lang="en-US" smtClean="0">
                <a:solidFill>
                  <a:srgbClr val="000000">
                    <a:tint val="75000"/>
                  </a:srgbClr>
                </a:solidFill>
              </a:rPr>
              <a:pPr/>
              <a:t>10/24/2023</a:t>
            </a:fld>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2F2C37F8-DB9F-4D58-B490-F5ECA928CAA2}" type="slidenum">
              <a:rPr lang="en-US" smtClean="0">
                <a:solidFill>
                  <a:srgbClr val="000000">
                    <a:tint val="75000"/>
                  </a:srgbClr>
                </a:solidFill>
              </a:rPr>
              <a:pPr/>
              <a:t>3</a:t>
            </a:fld>
            <a:endParaRPr lang="en-US">
              <a:solidFill>
                <a:srgbClr val="000000">
                  <a:tint val="75000"/>
                </a:srgbClr>
              </a:solidFill>
            </a:endParaRPr>
          </a:p>
        </p:txBody>
      </p:sp>
      <p:pic>
        <p:nvPicPr>
          <p:cNvPr id="6" name="Content Placeholder 8">
            <a:extLst>
              <a:ext uri="{FF2B5EF4-FFF2-40B4-BE49-F238E27FC236}">
                <a16:creationId xmlns:a16="http://schemas.microsoft.com/office/drawing/2014/main" xmlns="" id="{9520B3A9-43B2-F3FE-C1A6-84DE88E7472D}"/>
              </a:ext>
            </a:extLst>
          </p:cNvPr>
          <p:cNvPicPr>
            <a:picLocks noChangeAspect="1"/>
          </p:cNvPicPr>
          <p:nvPr/>
        </p:nvPicPr>
        <p:blipFill>
          <a:blip r:embed="rId2"/>
          <a:stretch>
            <a:fillRect/>
          </a:stretch>
        </p:blipFill>
        <p:spPr>
          <a:xfrm>
            <a:off x="2913888" y="1568685"/>
            <a:ext cx="5384800" cy="3132049"/>
          </a:xfrm>
          <a:prstGeom prst="rect">
            <a:avLst/>
          </a:prstGeom>
        </p:spPr>
      </p:pic>
      <p:sp>
        <p:nvSpPr>
          <p:cNvPr id="7" name="TextBox 6">
            <a:extLst>
              <a:ext uri="{FF2B5EF4-FFF2-40B4-BE49-F238E27FC236}">
                <a16:creationId xmlns:a16="http://schemas.microsoft.com/office/drawing/2014/main" xmlns="" id="{327965B0-5674-179C-76B6-D2C0073CFA95}"/>
              </a:ext>
            </a:extLst>
          </p:cNvPr>
          <p:cNvSpPr txBox="1"/>
          <p:nvPr/>
        </p:nvSpPr>
        <p:spPr>
          <a:xfrm>
            <a:off x="2337724" y="5005399"/>
            <a:ext cx="6190860" cy="954107"/>
          </a:xfrm>
          <a:prstGeom prst="rect">
            <a:avLst/>
          </a:prstGeom>
          <a:noFill/>
        </p:spPr>
        <p:txBody>
          <a:bodyPr wrap="square">
            <a:spAutoFit/>
          </a:bodyPr>
          <a:lstStyle/>
          <a:p>
            <a:r>
              <a:rPr lang="en-US" sz="1400" dirty="0"/>
              <a:t>https://www.nber.org/books-and-chapters/measuring-and-accounting-environmental-public-goods-national-accounts-perspective/accounting-environmental-activity-measuring-public-environmental-expenditures-and-environmental</a:t>
            </a:r>
          </a:p>
        </p:txBody>
      </p:sp>
    </p:spTree>
    <p:extLst>
      <p:ext uri="{BB962C8B-B14F-4D97-AF65-F5344CB8AC3E}">
        <p14:creationId xmlns:p14="http://schemas.microsoft.com/office/powerpoint/2010/main" val="21008276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174DB6-5783-4368-941F-CAFB5B4AD85A}"/>
              </a:ext>
            </a:extLst>
          </p:cNvPr>
          <p:cNvSpPr>
            <a:spLocks noGrp="1"/>
          </p:cNvSpPr>
          <p:nvPr>
            <p:ph type="title"/>
          </p:nvPr>
        </p:nvSpPr>
        <p:spPr/>
        <p:txBody>
          <a:bodyPr/>
          <a:lstStyle/>
          <a:p>
            <a:r>
              <a:rPr lang="en-US" dirty="0"/>
              <a:t>Thank You!</a:t>
            </a:r>
          </a:p>
        </p:txBody>
      </p:sp>
      <p:sp>
        <p:nvSpPr>
          <p:cNvPr id="3" name="Content Placeholder 2"/>
          <p:cNvSpPr>
            <a:spLocks noGrp="1"/>
          </p:cNvSpPr>
          <p:nvPr>
            <p:ph idx="1"/>
          </p:nvPr>
        </p:nvSpPr>
        <p:spPr/>
        <p:txBody>
          <a:bodyPr>
            <a:normAutofit fontScale="40000" lnSpcReduction="20000"/>
          </a:bodyPr>
          <a:lstStyle/>
          <a:p>
            <a:pPr algn="r"/>
            <a:endParaRPr lang="en-US" dirty="0"/>
          </a:p>
          <a:p>
            <a:pPr algn="r"/>
            <a:endParaRPr lang="en-US" dirty="0"/>
          </a:p>
          <a:p>
            <a:pPr algn="r">
              <a:buNone/>
            </a:pPr>
            <a:r>
              <a:rPr lang="en-US" sz="8000" u="sng" dirty="0"/>
              <a:t>Additional questions/comments?</a:t>
            </a:r>
          </a:p>
          <a:p>
            <a:pPr algn="r">
              <a:buNone/>
            </a:pPr>
            <a:r>
              <a:rPr lang="en-US" sz="8000" b="1" dirty="0">
                <a:solidFill>
                  <a:schemeClr val="accent4"/>
                </a:solidFill>
              </a:rPr>
              <a:t>Julie L. Hass</a:t>
            </a:r>
          </a:p>
          <a:p>
            <a:pPr algn="r">
              <a:buNone/>
            </a:pPr>
            <a:r>
              <a:rPr lang="en-US" sz="8000" i="1" dirty="0">
                <a:hlinkClick r:id="rId3"/>
              </a:rPr>
              <a:t>JLHASS@gmail.com</a:t>
            </a:r>
            <a:r>
              <a:rPr lang="en-US" sz="8000" i="1" dirty="0"/>
              <a:t> </a:t>
            </a:r>
          </a:p>
          <a:p>
            <a:pPr algn="r">
              <a:buNone/>
            </a:pPr>
            <a:r>
              <a:rPr lang="en-US" sz="8000" b="1" dirty="0">
                <a:solidFill>
                  <a:schemeClr val="accent1"/>
                </a:solidFill>
              </a:rPr>
              <a:t>Scott Wentland</a:t>
            </a:r>
          </a:p>
          <a:p>
            <a:pPr lvl="1" algn="r">
              <a:buNone/>
            </a:pPr>
            <a:r>
              <a:rPr lang="en-US" sz="8000" i="1" dirty="0">
                <a:hlinkClick r:id="rId4"/>
              </a:rPr>
              <a:t>Scott.Wentland@bea.gov</a:t>
            </a:r>
            <a:endParaRPr lang="en-US" sz="8000" i="1" dirty="0"/>
          </a:p>
          <a:p>
            <a:pPr lvl="1" algn="r">
              <a:buNone/>
            </a:pPr>
            <a:r>
              <a:rPr lang="en-US" sz="8000" i="1" dirty="0">
                <a:solidFill>
                  <a:schemeClr val="bg1"/>
                </a:solidFill>
              </a:rPr>
              <a:t>.</a:t>
            </a:r>
          </a:p>
          <a:p>
            <a:pPr lvl="1" algn="r">
              <a:buNone/>
            </a:pPr>
            <a:r>
              <a:rPr lang="en-US" sz="8000" i="1" dirty="0">
                <a:solidFill>
                  <a:schemeClr val="bg1"/>
                </a:solidFill>
              </a:rPr>
              <a:t>  .</a:t>
            </a:r>
          </a:p>
          <a:p>
            <a:pPr lvl="1" algn="r">
              <a:buNone/>
            </a:pPr>
            <a:endParaRPr lang="en-US" sz="8000" i="1" dirty="0"/>
          </a:p>
          <a:p>
            <a:pPr lvl="1" algn="r">
              <a:buNone/>
            </a:pPr>
            <a:endParaRPr lang="en-US" sz="8000" i="1" dirty="0"/>
          </a:p>
          <a:p>
            <a:pPr lvl="1" algn="r">
              <a:buNone/>
            </a:pPr>
            <a:endParaRPr lang="en-US" sz="8000" i="1" dirty="0"/>
          </a:p>
          <a:p>
            <a:pPr lvl="1" algn="r">
              <a:buNone/>
            </a:pPr>
            <a:endParaRPr lang="en-US" sz="8000" i="1" dirty="0"/>
          </a:p>
          <a:p>
            <a:pPr lvl="1" algn="r">
              <a:buNone/>
            </a:pPr>
            <a:endParaRPr lang="en-US" sz="8000" i="1" dirty="0"/>
          </a:p>
          <a:p>
            <a:pPr lvl="1" algn="r">
              <a:buNone/>
            </a:pPr>
            <a:endParaRPr lang="en-US" sz="8000" i="1" dirty="0"/>
          </a:p>
          <a:p>
            <a:pPr lvl="1" algn="r">
              <a:buNone/>
            </a:pPr>
            <a:endParaRPr lang="en-US" sz="8000" i="1" dirty="0"/>
          </a:p>
          <a:p>
            <a:pPr lvl="1" algn="r">
              <a:buNone/>
            </a:pPr>
            <a:endParaRPr lang="en-US" sz="8000" i="1" dirty="0"/>
          </a:p>
          <a:p>
            <a:pPr lvl="1" algn="r"/>
            <a:endParaRPr lang="en-US" sz="40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542413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85047"/>
            <a:ext cx="9144000" cy="914400"/>
          </a:xfrm>
        </p:spPr>
        <p:txBody>
          <a:bodyPr>
            <a:normAutofit/>
          </a:bodyPr>
          <a:lstStyle/>
          <a:p>
            <a:r>
              <a:rPr lang="en-US" dirty="0"/>
              <a:t>U.S. EGSS including partial categories</a:t>
            </a:r>
          </a:p>
        </p:txBody>
      </p:sp>
      <p:graphicFrame>
        <p:nvGraphicFramePr>
          <p:cNvPr id="8" name="Content Placeholder 7"/>
          <p:cNvGraphicFramePr>
            <a:graphicFrameLocks noGrp="1"/>
          </p:cNvGraphicFramePr>
          <p:nvPr>
            <p:ph idx="1"/>
          </p:nvPr>
        </p:nvGraphicFramePr>
        <p:xfrm>
          <a:off x="360218" y="999447"/>
          <a:ext cx="11471565" cy="5760745"/>
        </p:xfrm>
        <a:graphic>
          <a:graphicData uri="http://schemas.openxmlformats.org/drawingml/2006/table">
            <a:tbl>
              <a:tblPr firstRow="1" firstCol="1" bandRow="1">
                <a:tableStyleId>{2D5ABB26-0587-4C30-8999-92F81FD0307C}</a:tableStyleId>
              </a:tblPr>
              <a:tblGrid>
                <a:gridCol w="1253587">
                  <a:extLst>
                    <a:ext uri="{9D8B030D-6E8A-4147-A177-3AD203B41FA5}">
                      <a16:colId xmlns:a16="http://schemas.microsoft.com/office/drawing/2014/main" xmlns="" val="20000"/>
                    </a:ext>
                  </a:extLst>
                </a:gridCol>
                <a:gridCol w="3312512">
                  <a:extLst>
                    <a:ext uri="{9D8B030D-6E8A-4147-A177-3AD203B41FA5}">
                      <a16:colId xmlns:a16="http://schemas.microsoft.com/office/drawing/2014/main" xmlns="" val="20001"/>
                    </a:ext>
                  </a:extLst>
                </a:gridCol>
                <a:gridCol w="1150911">
                  <a:extLst>
                    <a:ext uri="{9D8B030D-6E8A-4147-A177-3AD203B41FA5}">
                      <a16:colId xmlns:a16="http://schemas.microsoft.com/office/drawing/2014/main" xmlns="" val="20002"/>
                    </a:ext>
                  </a:extLst>
                </a:gridCol>
                <a:gridCol w="1150911">
                  <a:extLst>
                    <a:ext uri="{9D8B030D-6E8A-4147-A177-3AD203B41FA5}">
                      <a16:colId xmlns:a16="http://schemas.microsoft.com/office/drawing/2014/main" xmlns="" val="20003"/>
                    </a:ext>
                  </a:extLst>
                </a:gridCol>
                <a:gridCol w="1150911">
                  <a:extLst>
                    <a:ext uri="{9D8B030D-6E8A-4147-A177-3AD203B41FA5}">
                      <a16:colId xmlns:a16="http://schemas.microsoft.com/office/drawing/2014/main" xmlns="" val="20006"/>
                    </a:ext>
                  </a:extLst>
                </a:gridCol>
                <a:gridCol w="1150911">
                  <a:extLst>
                    <a:ext uri="{9D8B030D-6E8A-4147-A177-3AD203B41FA5}">
                      <a16:colId xmlns:a16="http://schemas.microsoft.com/office/drawing/2014/main" xmlns="" val="20004"/>
                    </a:ext>
                  </a:extLst>
                </a:gridCol>
                <a:gridCol w="1150911">
                  <a:extLst>
                    <a:ext uri="{9D8B030D-6E8A-4147-A177-3AD203B41FA5}">
                      <a16:colId xmlns:a16="http://schemas.microsoft.com/office/drawing/2014/main" xmlns="" val="20005"/>
                    </a:ext>
                  </a:extLst>
                </a:gridCol>
                <a:gridCol w="1150911">
                  <a:extLst>
                    <a:ext uri="{9D8B030D-6E8A-4147-A177-3AD203B41FA5}">
                      <a16:colId xmlns:a16="http://schemas.microsoft.com/office/drawing/2014/main" xmlns="" val="20007"/>
                    </a:ext>
                  </a:extLst>
                </a:gridCol>
              </a:tblGrid>
              <a:tr h="270830">
                <a:tc gridSpan="8">
                  <a:txBody>
                    <a:bodyPr/>
                    <a:lstStyle/>
                    <a:p>
                      <a:pPr marL="0" marR="0">
                        <a:lnSpc>
                          <a:spcPct val="107000"/>
                        </a:lnSpc>
                        <a:spcBef>
                          <a:spcPts val="0"/>
                        </a:spcBef>
                        <a:spcAft>
                          <a:spcPts val="0"/>
                        </a:spcAft>
                      </a:pPr>
                      <a:r>
                        <a:rPr lang="en-US" sz="1800" b="1" kern="1200" dirty="0">
                          <a:effectLst/>
                        </a:rPr>
                        <a:t>Table 1b. Estimates of gross output for environmental goods and services (EGSS) (in millions $)</a:t>
                      </a:r>
                      <a:endParaRPr lang="en-US" sz="18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extLst>
                  <a:ext uri="{0D108BD9-81ED-4DB2-BD59-A6C34878D82A}">
                    <a16:rowId xmlns:a16="http://schemas.microsoft.com/office/drawing/2014/main" xmlns="" val="10000"/>
                  </a:ext>
                </a:extLst>
              </a:tr>
              <a:tr h="247654">
                <a:tc gridSpan="2">
                  <a:txBody>
                    <a:bodyPr/>
                    <a:lstStyle/>
                    <a:p>
                      <a:pPr marL="0" marR="0">
                        <a:lnSpc>
                          <a:spcPct val="107000"/>
                        </a:lnSpc>
                        <a:spcBef>
                          <a:spcPts val="0"/>
                        </a:spcBef>
                        <a:spcAft>
                          <a:spcPts val="0"/>
                        </a:spcAft>
                      </a:pPr>
                      <a:r>
                        <a:rPr lang="en-US" sz="1000" dirty="0">
                          <a:effectLst/>
                        </a:rPr>
                        <a:t> </a:t>
                      </a: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lnR w="12700" cap="flat" cmpd="sng" algn="ctr">
                      <a:solidFill>
                        <a:schemeClr val="tx1"/>
                      </a:solidFill>
                      <a:prstDash val="solid"/>
                      <a:round/>
                      <a:headEnd type="none" w="med" len="med"/>
                      <a:tailEnd type="none" w="med" len="med"/>
                    </a:lnR>
                  </a:tcPr>
                </a:tc>
                <a:tc hMerge="1">
                  <a:txBody>
                    <a:bodyPr/>
                    <a:lstStyle/>
                    <a:p>
                      <a:endParaRPr lang="en-US"/>
                    </a:p>
                  </a:txBody>
                  <a:tcPr/>
                </a:tc>
                <a:tc gridSpan="3">
                  <a:txBody>
                    <a:bodyPr/>
                    <a:lstStyle/>
                    <a:p>
                      <a:pPr marL="0" marR="0" algn="ctr">
                        <a:lnSpc>
                          <a:spcPct val="107000"/>
                        </a:lnSpc>
                        <a:spcBef>
                          <a:spcPts val="0"/>
                        </a:spcBef>
                        <a:spcAft>
                          <a:spcPts val="0"/>
                        </a:spcAft>
                      </a:pPr>
                      <a:r>
                        <a:rPr lang="fr-FR" sz="1400" dirty="0">
                          <a:effectLst/>
                        </a:rPr>
                        <a:t>2015</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a:lnSpc>
                          <a:spcPct val="107000"/>
                        </a:lnSpc>
                        <a:spcBef>
                          <a:spcPts val="0"/>
                        </a:spcBef>
                        <a:spcAft>
                          <a:spcPts val="0"/>
                        </a:spcAft>
                      </a:pPr>
                      <a:r>
                        <a:rPr lang="fr-FR" sz="1400" dirty="0">
                          <a:effectLst/>
                        </a:rPr>
                        <a:t>2019</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marL="0" marR="0" algn="ctr">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extLst>
                  <a:ext uri="{0D108BD9-81ED-4DB2-BD59-A6C34878D82A}">
                    <a16:rowId xmlns:a16="http://schemas.microsoft.com/office/drawing/2014/main" xmlns="" val="10001"/>
                  </a:ext>
                </a:extLst>
              </a:tr>
              <a:tr h="359190">
                <a:tc>
                  <a:txBody>
                    <a:bodyPr/>
                    <a:lstStyle/>
                    <a:p>
                      <a:pPr marL="0" marR="0">
                        <a:lnSpc>
                          <a:spcPct val="107000"/>
                        </a:lnSpc>
                        <a:spcBef>
                          <a:spcPts val="0"/>
                        </a:spcBef>
                        <a:spcAft>
                          <a:spcPts val="0"/>
                        </a:spcAft>
                      </a:pPr>
                      <a:r>
                        <a:rPr lang="fr-FR" sz="1400" b="1" dirty="0">
                          <a:effectLst/>
                        </a:rPr>
                        <a:t>CEPA/</a:t>
                      </a:r>
                      <a:r>
                        <a:rPr lang="fr-FR" sz="1400" b="1" dirty="0" err="1">
                          <a:effectLst/>
                        </a:rPr>
                        <a:t>CReMA</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a:txBody>
                    <a:bodyPr/>
                    <a:lstStyle/>
                    <a:p>
                      <a:pPr marL="0" marR="0">
                        <a:lnSpc>
                          <a:spcPct val="107000"/>
                        </a:lnSpc>
                        <a:spcBef>
                          <a:spcPts val="0"/>
                        </a:spcBef>
                        <a:spcAft>
                          <a:spcPts val="0"/>
                        </a:spcAft>
                      </a:pPr>
                      <a:r>
                        <a:rPr lang="fr-FR" sz="1400" b="1" dirty="0">
                          <a:effectLst/>
                        </a:rPr>
                        <a:t>CEPA/</a:t>
                      </a:r>
                      <a:r>
                        <a:rPr lang="fr-FR" sz="1400" b="1" dirty="0" err="1">
                          <a:effectLst/>
                        </a:rPr>
                        <a:t>CReMA</a:t>
                      </a:r>
                      <a:r>
                        <a:rPr lang="fr-FR" sz="1400" b="1" dirty="0">
                          <a:effectLst/>
                        </a:rPr>
                        <a:t> </a:t>
                      </a:r>
                      <a:r>
                        <a:rPr lang="fr-FR" sz="1400" b="1" dirty="0" err="1">
                          <a:effectLst/>
                        </a:rPr>
                        <a:t>category</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a:txBody>
                    <a:bodyPr/>
                    <a:lstStyle/>
                    <a:p>
                      <a:pPr marL="0" marR="0" algn="ctr">
                        <a:lnSpc>
                          <a:spcPct val="107000"/>
                        </a:lnSpc>
                        <a:spcBef>
                          <a:spcPts val="0"/>
                        </a:spcBef>
                        <a:spcAft>
                          <a:spcPts val="0"/>
                        </a:spcAft>
                      </a:pPr>
                      <a:r>
                        <a:rPr lang="fr-FR" sz="1400" b="1" dirty="0">
                          <a:effectLst/>
                        </a:rPr>
                        <a:t>Producer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400" b="1" dirty="0">
                          <a:effectLst/>
                        </a:rPr>
                        <a:t>Margins</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fr-FR" sz="1400" b="1" u="none" strike="noStrike" kern="1200" cap="none" spc="0" normalizeH="0" baseline="0" noProof="0" dirty="0" err="1">
                          <a:ln>
                            <a:noFill/>
                          </a:ln>
                          <a:effectLst/>
                          <a:uLnTx/>
                          <a:uFillTx/>
                        </a:rPr>
                        <a:t>Purchaser</a:t>
                      </a:r>
                      <a:r>
                        <a:rPr kumimoji="0" lang="fr-FR" sz="1400" b="1" u="none" strike="noStrike" kern="1200" cap="none" spc="0" normalizeH="0" baseline="0" noProof="0" dirty="0">
                          <a:ln>
                            <a:noFill/>
                          </a:ln>
                          <a:effectLst/>
                          <a:uLnTx/>
                          <a:uFillTx/>
                        </a:rPr>
                        <a:t> Value</a:t>
                      </a:r>
                      <a:endPar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fr-FR" sz="1400" b="1" dirty="0">
                          <a:effectLst/>
                        </a:rPr>
                        <a:t>Producer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400" b="1" dirty="0">
                          <a:effectLst/>
                        </a:rPr>
                        <a:t>Margins</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fr-FR" sz="1400" b="1" dirty="0" err="1">
                          <a:effectLst/>
                        </a:rPr>
                        <a:t>Purchaser</a:t>
                      </a:r>
                      <a:r>
                        <a:rPr lang="fr-FR" sz="1400" b="1" dirty="0">
                          <a:effectLst/>
                        </a:rPr>
                        <a:t>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r h="238459">
                <a:tc>
                  <a:txBody>
                    <a:bodyPr/>
                    <a:lstStyle/>
                    <a:p>
                      <a:pPr marL="0" marR="0">
                        <a:lnSpc>
                          <a:spcPct val="107000"/>
                        </a:lnSpc>
                        <a:spcBef>
                          <a:spcPts val="0"/>
                        </a:spcBef>
                        <a:spcAft>
                          <a:spcPts val="0"/>
                        </a:spcAft>
                      </a:pPr>
                      <a:r>
                        <a:rPr lang="fr-FR" sz="1400" b="1" dirty="0">
                          <a:effectLst/>
                        </a:rPr>
                        <a:t>10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of ambient air and </a:t>
                      </a:r>
                      <a:r>
                        <a:rPr lang="fr-FR" sz="1300" b="0" dirty="0" err="1">
                          <a:effectLst/>
                        </a:rPr>
                        <a:t>climate</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$2,976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$2,686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$5,662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$2,611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$4,513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$7,124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3"/>
                  </a:ext>
                </a:extLst>
              </a:tr>
              <a:tr h="238459">
                <a:tc>
                  <a:txBody>
                    <a:bodyPr/>
                    <a:lstStyle/>
                    <a:p>
                      <a:pPr marL="0" marR="0">
                        <a:lnSpc>
                          <a:spcPct val="107000"/>
                        </a:lnSpc>
                        <a:spcBef>
                          <a:spcPts val="0"/>
                        </a:spcBef>
                        <a:spcAft>
                          <a:spcPts val="0"/>
                        </a:spcAft>
                      </a:pPr>
                      <a:r>
                        <a:rPr lang="fr-FR" sz="1400" b="1" dirty="0">
                          <a:effectLst/>
                        </a:rPr>
                        <a:t>20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Wastewater</a:t>
                      </a:r>
                      <a:r>
                        <a:rPr lang="fr-FR" sz="1300" b="0" dirty="0">
                          <a:effectLst/>
                        </a:rPr>
                        <a:t> management</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$84,384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$1,370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$85,754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$95,508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$2,192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$97,700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4"/>
                  </a:ext>
                </a:extLst>
              </a:tr>
              <a:tr h="238459">
                <a:tc>
                  <a:txBody>
                    <a:bodyPr/>
                    <a:lstStyle/>
                    <a:p>
                      <a:pPr marL="0" marR="0">
                        <a:lnSpc>
                          <a:spcPct val="107000"/>
                        </a:lnSpc>
                        <a:spcBef>
                          <a:spcPts val="0"/>
                        </a:spcBef>
                        <a:spcAft>
                          <a:spcPts val="0"/>
                        </a:spcAft>
                      </a:pPr>
                      <a:r>
                        <a:rPr lang="fr-FR" sz="1400" b="1" dirty="0">
                          <a:effectLst/>
                        </a:rPr>
                        <a:t>30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Waste</a:t>
                      </a:r>
                      <a:r>
                        <a:rPr lang="fr-FR" sz="1300" b="0" dirty="0">
                          <a:effectLst/>
                        </a:rPr>
                        <a:t> management</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$126,494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$27,390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$153,884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$153,281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$33,744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$187,025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5"/>
                  </a:ext>
                </a:extLst>
              </a:tr>
              <a:tr h="385471">
                <a:tc>
                  <a:txBody>
                    <a:bodyPr/>
                    <a:lstStyle/>
                    <a:p>
                      <a:pPr marL="0" marR="0">
                        <a:lnSpc>
                          <a:spcPct val="107000"/>
                        </a:lnSpc>
                        <a:spcBef>
                          <a:spcPts val="0"/>
                        </a:spcBef>
                        <a:spcAft>
                          <a:spcPts val="0"/>
                        </a:spcAft>
                      </a:pPr>
                      <a:r>
                        <a:rPr lang="fr-FR" sz="1400" b="1" dirty="0">
                          <a:effectLst/>
                        </a:rPr>
                        <a:t>40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and </a:t>
                      </a:r>
                      <a:r>
                        <a:rPr lang="fr-FR" sz="1300" b="0" dirty="0" err="1">
                          <a:effectLst/>
                        </a:rPr>
                        <a:t>remediation</a:t>
                      </a:r>
                      <a:r>
                        <a:rPr lang="fr-FR" sz="1300" b="0" dirty="0">
                          <a:effectLst/>
                        </a:rPr>
                        <a:t> of </a:t>
                      </a:r>
                      <a:r>
                        <a:rPr lang="fr-FR" sz="1300" b="0" dirty="0" err="1">
                          <a:effectLst/>
                        </a:rPr>
                        <a:t>soil</a:t>
                      </a:r>
                      <a:r>
                        <a:rPr lang="fr-FR" sz="1300" b="0" dirty="0">
                          <a:effectLst/>
                        </a:rPr>
                        <a:t>, </a:t>
                      </a:r>
                      <a:r>
                        <a:rPr lang="fr-FR" sz="1300" b="0" dirty="0" err="1">
                          <a:effectLst/>
                        </a:rPr>
                        <a:t>groundwater</a:t>
                      </a:r>
                      <a:r>
                        <a:rPr lang="fr-FR" sz="1300" b="0" dirty="0">
                          <a:effectLst/>
                        </a:rPr>
                        <a:t> and surface water</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$9,771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$3,626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$13,397</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$14,592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$7,810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$22,402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6"/>
                  </a:ext>
                </a:extLst>
              </a:tr>
              <a:tr h="238459">
                <a:tc>
                  <a:txBody>
                    <a:bodyPr/>
                    <a:lstStyle/>
                    <a:p>
                      <a:pPr marL="0" marR="0">
                        <a:lnSpc>
                          <a:spcPct val="107000"/>
                        </a:lnSpc>
                        <a:spcBef>
                          <a:spcPts val="0"/>
                        </a:spcBef>
                        <a:spcAft>
                          <a:spcPts val="0"/>
                        </a:spcAft>
                      </a:pPr>
                      <a:r>
                        <a:rPr lang="fr-FR" sz="1400" b="1" dirty="0">
                          <a:effectLst/>
                        </a:rPr>
                        <a:t>60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Protection of biodiversity and landscapes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$79,665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$79,665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$93,494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$93,494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7"/>
                  </a:ext>
                </a:extLst>
              </a:tr>
              <a:tr h="238459">
                <a:tc>
                  <a:txBody>
                    <a:bodyPr/>
                    <a:lstStyle/>
                    <a:p>
                      <a:pPr marL="0" marR="0">
                        <a:lnSpc>
                          <a:spcPct val="107000"/>
                        </a:lnSpc>
                        <a:spcBef>
                          <a:spcPts val="0"/>
                        </a:spcBef>
                        <a:spcAft>
                          <a:spcPts val="0"/>
                        </a:spcAft>
                      </a:pPr>
                      <a:r>
                        <a:rPr lang="fr-FR" sz="1400" b="1" dirty="0">
                          <a:effectLst/>
                        </a:rPr>
                        <a:t>70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a:t>
                      </a:r>
                      <a:r>
                        <a:rPr lang="fr-FR" sz="1300" b="0" dirty="0" err="1">
                          <a:effectLst/>
                        </a:rPr>
                        <a:t>against</a:t>
                      </a:r>
                      <a:r>
                        <a:rPr lang="fr-FR" sz="1300" b="0" dirty="0">
                          <a:effectLst/>
                        </a:rPr>
                        <a:t> radiation</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$1,765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$484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$2,249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$2,950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$981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$3,931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8"/>
                  </a:ext>
                </a:extLst>
              </a:tr>
              <a:tr h="238459">
                <a:tc>
                  <a:txBody>
                    <a:bodyPr/>
                    <a:lstStyle/>
                    <a:p>
                      <a:pPr marL="0" marR="0">
                        <a:lnSpc>
                          <a:spcPct val="107000"/>
                        </a:lnSpc>
                        <a:spcBef>
                          <a:spcPts val="0"/>
                        </a:spcBef>
                        <a:spcAft>
                          <a:spcPts val="0"/>
                        </a:spcAft>
                      </a:pPr>
                      <a:r>
                        <a:rPr lang="fr-FR" sz="1400" b="1" dirty="0">
                          <a:effectLst/>
                        </a:rPr>
                        <a:t>90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Other</a:t>
                      </a:r>
                      <a:r>
                        <a:rPr lang="fr-FR" sz="1300" b="0" dirty="0">
                          <a:effectLst/>
                        </a:rPr>
                        <a:t> </a:t>
                      </a:r>
                      <a:r>
                        <a:rPr lang="fr-FR" sz="1300" b="0" dirty="0" err="1">
                          <a:effectLst/>
                        </a:rPr>
                        <a:t>environmental</a:t>
                      </a:r>
                      <a:r>
                        <a:rPr lang="fr-FR" sz="1300" b="0" dirty="0">
                          <a:effectLst/>
                        </a:rPr>
                        <a:t> protection</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$6,160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$6,160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$6,798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$6,798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9"/>
                  </a:ext>
                </a:extLst>
              </a:tr>
              <a:tr h="238459">
                <a:tc>
                  <a:txBody>
                    <a:bodyPr/>
                    <a:lstStyle/>
                    <a:p>
                      <a:pPr marL="0" marR="0">
                        <a:lnSpc>
                          <a:spcPct val="107000"/>
                        </a:lnSpc>
                        <a:spcBef>
                          <a:spcPts val="0"/>
                        </a:spcBef>
                        <a:spcAft>
                          <a:spcPts val="0"/>
                        </a:spcAft>
                      </a:pPr>
                      <a:r>
                        <a:rPr lang="fr-FR" sz="1400" b="1" dirty="0">
                          <a:effectLst/>
                        </a:rPr>
                        <a:t>100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Management of water</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$103,391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$1,802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$105,193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$122,391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$2,228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$124,618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0"/>
                  </a:ext>
                </a:extLst>
              </a:tr>
              <a:tr h="238459">
                <a:tc>
                  <a:txBody>
                    <a:bodyPr/>
                    <a:lstStyle/>
                    <a:p>
                      <a:pPr marL="0" marR="0">
                        <a:lnSpc>
                          <a:spcPct val="107000"/>
                        </a:lnSpc>
                        <a:spcBef>
                          <a:spcPts val="0"/>
                        </a:spcBef>
                        <a:spcAft>
                          <a:spcPts val="0"/>
                        </a:spcAft>
                      </a:pPr>
                      <a:r>
                        <a:rPr lang="fr-FR" sz="1400" b="1" dirty="0">
                          <a:effectLst/>
                        </a:rPr>
                        <a:t>110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Management of </a:t>
                      </a:r>
                      <a:r>
                        <a:rPr lang="fr-FR" sz="1300" b="0" dirty="0" err="1">
                          <a:effectLst/>
                        </a:rPr>
                        <a:t>forest</a:t>
                      </a:r>
                      <a:r>
                        <a:rPr lang="fr-FR" sz="1300" b="0" dirty="0">
                          <a:effectLst/>
                        </a:rPr>
                        <a:t> </a:t>
                      </a:r>
                      <a:r>
                        <a:rPr lang="fr-FR" sz="1300" b="0" dirty="0" err="1">
                          <a:effectLst/>
                        </a:rPr>
                        <a:t>resources</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$4,873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$835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$5,708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$6,686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$845</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$7,531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1"/>
                  </a:ext>
                </a:extLst>
              </a:tr>
              <a:tr h="229735">
                <a:tc>
                  <a:txBody>
                    <a:bodyPr/>
                    <a:lstStyle/>
                    <a:p>
                      <a:pPr marL="0" marR="0">
                        <a:lnSpc>
                          <a:spcPct val="107000"/>
                        </a:lnSpc>
                        <a:spcBef>
                          <a:spcPts val="0"/>
                        </a:spcBef>
                        <a:spcAft>
                          <a:spcPts val="0"/>
                        </a:spcAft>
                      </a:pPr>
                      <a:r>
                        <a:rPr lang="fr-FR" sz="1400" b="1" dirty="0">
                          <a:effectLst/>
                        </a:rPr>
                        <a:t>111</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Management of </a:t>
                      </a:r>
                      <a:r>
                        <a:rPr lang="fr-FR" sz="1300" b="0" dirty="0" err="1">
                          <a:effectLst/>
                        </a:rPr>
                        <a:t>forest</a:t>
                      </a:r>
                      <a:r>
                        <a:rPr lang="fr-FR" sz="1300" b="0" dirty="0">
                          <a:effectLst/>
                        </a:rPr>
                        <a:t> areas</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$3,537</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$3,537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$3,578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$3,578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2"/>
                  </a:ext>
                </a:extLst>
              </a:tr>
              <a:tr h="385471">
                <a:tc>
                  <a:txBody>
                    <a:bodyPr/>
                    <a:lstStyle/>
                    <a:p>
                      <a:pPr marL="0" marR="0">
                        <a:lnSpc>
                          <a:spcPct val="107000"/>
                        </a:lnSpc>
                        <a:spcBef>
                          <a:spcPts val="0"/>
                        </a:spcBef>
                        <a:spcAft>
                          <a:spcPts val="0"/>
                        </a:spcAft>
                      </a:pPr>
                      <a:r>
                        <a:rPr lang="fr-FR" sz="1400" b="1" dirty="0">
                          <a:effectLst/>
                        </a:rPr>
                        <a:t>112</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Minimisation of the intake of forest resources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$566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$622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$565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$59</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$624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3"/>
                  </a:ext>
                </a:extLst>
              </a:tr>
              <a:tr h="238459">
                <a:tc>
                  <a:txBody>
                    <a:bodyPr/>
                    <a:lstStyle/>
                    <a:p>
                      <a:pPr marL="0" marR="0">
                        <a:lnSpc>
                          <a:spcPct val="107000"/>
                        </a:lnSpc>
                        <a:spcBef>
                          <a:spcPts val="0"/>
                        </a:spcBef>
                        <a:spcAft>
                          <a:spcPts val="0"/>
                        </a:spcAft>
                      </a:pPr>
                      <a:r>
                        <a:rPr lang="fr-FR" sz="1400" b="1" dirty="0">
                          <a:effectLst/>
                        </a:rPr>
                        <a:t>120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Management of wild flora and fauna</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$4,422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$4,431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$3,877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$3,889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4"/>
                  </a:ext>
                </a:extLst>
              </a:tr>
              <a:tr h="385471">
                <a:tc>
                  <a:txBody>
                    <a:bodyPr/>
                    <a:lstStyle/>
                    <a:p>
                      <a:pPr marL="0" marR="0">
                        <a:lnSpc>
                          <a:spcPct val="107000"/>
                        </a:lnSpc>
                        <a:spcBef>
                          <a:spcPts val="0"/>
                        </a:spcBef>
                        <a:spcAft>
                          <a:spcPts val="0"/>
                        </a:spcAft>
                      </a:pPr>
                      <a:r>
                        <a:rPr lang="fr-FR" sz="1400" b="1" dirty="0">
                          <a:effectLst/>
                        </a:rPr>
                        <a:t>131</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Production of energy from renewable sources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$55,617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$2,571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$58,188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$59,190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$3,239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$62,429</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5"/>
                  </a:ext>
                </a:extLst>
              </a:tr>
              <a:tr h="238459">
                <a:tc>
                  <a:txBody>
                    <a:bodyPr/>
                    <a:lstStyle/>
                    <a:p>
                      <a:pPr marL="0" marR="0">
                        <a:lnSpc>
                          <a:spcPct val="107000"/>
                        </a:lnSpc>
                        <a:spcBef>
                          <a:spcPts val="0"/>
                        </a:spcBef>
                        <a:spcAft>
                          <a:spcPts val="0"/>
                        </a:spcAft>
                      </a:pPr>
                      <a:r>
                        <a:rPr lang="fr-FR" sz="1400" b="1" dirty="0">
                          <a:effectLst/>
                        </a:rPr>
                        <a:t>132</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Heat/Energy saving and management</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$27,208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$41,915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$69,123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$30,233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$40,223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$70,456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6"/>
                  </a:ext>
                </a:extLst>
              </a:tr>
              <a:tr h="238459">
                <a:tc>
                  <a:txBody>
                    <a:bodyPr/>
                    <a:lstStyle/>
                    <a:p>
                      <a:pPr marL="0" marR="0">
                        <a:lnSpc>
                          <a:spcPct val="107000"/>
                        </a:lnSpc>
                        <a:spcBef>
                          <a:spcPts val="0"/>
                        </a:spcBef>
                        <a:spcAft>
                          <a:spcPts val="0"/>
                        </a:spcAft>
                      </a:pPr>
                      <a:r>
                        <a:rPr lang="fr-FR" sz="1400" b="1" dirty="0">
                          <a:effectLst/>
                        </a:rPr>
                        <a:t>Mixed</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Mixed</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$34,411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$1,076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$35,487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$39,539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$1,044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$40,583</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7"/>
                  </a:ext>
                </a:extLst>
              </a:tr>
              <a:tr h="238459">
                <a:tc>
                  <a:txBody>
                    <a:bodyPr/>
                    <a:lstStyle/>
                    <a:p>
                      <a:pPr marL="0" marR="0">
                        <a:lnSpc>
                          <a:spcPct val="107000"/>
                        </a:lnSpc>
                        <a:spcBef>
                          <a:spcPts val="0"/>
                        </a:spcBef>
                        <a:spcAft>
                          <a:spcPts val="0"/>
                        </a:spcAft>
                      </a:pPr>
                      <a:r>
                        <a:rPr lang="fr-FR" sz="1400" b="1" dirty="0" err="1">
                          <a:effectLst/>
                        </a:rPr>
                        <a:t>Unclassified</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Unclassified</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$4,544 </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$960 </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$5,504 </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$5,113 </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$994 </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$6,107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20"/>
                  </a:ext>
                </a:extLst>
              </a:tr>
              <a:tr h="238459">
                <a:tc gridSpan="2">
                  <a:txBody>
                    <a:bodyPr/>
                    <a:lstStyle/>
                    <a:p>
                      <a:pPr marL="0" marR="0">
                        <a:lnSpc>
                          <a:spcPct val="107000"/>
                        </a:lnSpc>
                        <a:spcBef>
                          <a:spcPts val="0"/>
                        </a:spcBef>
                        <a:spcAft>
                          <a:spcPts val="0"/>
                        </a:spcAft>
                      </a:pPr>
                      <a:r>
                        <a:rPr lang="fr-FR" sz="1100" dirty="0">
                          <a:effectLst/>
                        </a:rPr>
                        <a:t> </a:t>
                      </a:r>
                      <a:endParaRPr lang="en-US" sz="14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tc hMerge="1">
                  <a:txBody>
                    <a:bodyPr/>
                    <a:lstStyle/>
                    <a:p>
                      <a:endParaRPr lang="en-US"/>
                    </a:p>
                  </a:txBody>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$549,784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$84,779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$634,563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4"/>
                    </a:solidFill>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$640,407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$97,882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$738,288 </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solidFill>
                      <a:schemeClr val="accent4"/>
                    </a:solidFill>
                  </a:tcPr>
                </a:tc>
                <a:extLst>
                  <a:ext uri="{0D108BD9-81ED-4DB2-BD59-A6C34878D82A}">
                    <a16:rowId xmlns:a16="http://schemas.microsoft.com/office/drawing/2014/main" xmlns="" val="10018"/>
                  </a:ext>
                </a:extLst>
              </a:tr>
              <a:tr h="238459">
                <a:tc gridSpan="8">
                  <a:txBody>
                    <a:bodyPr/>
                    <a:lstStyle/>
                    <a:p>
                      <a:pPr marL="0" marR="0">
                        <a:lnSpc>
                          <a:spcPct val="107000"/>
                        </a:lnSpc>
                        <a:spcBef>
                          <a:spcPts val="0"/>
                        </a:spcBef>
                        <a:spcAft>
                          <a:spcPts val="0"/>
                        </a:spcAft>
                      </a:pPr>
                      <a:r>
                        <a:rPr lang="en-US" sz="1200" dirty="0">
                          <a:effectLst/>
                        </a:rPr>
                        <a:t>Note: Scenario 2 - For a sensitivity analysis we use a placeholder of 10% for EGS for partial categories without source data to estimate the “environmental” portion of the commodity.</a:t>
                      </a:r>
                    </a:p>
                  </a:txBody>
                  <a:tcPr marL="73644" marR="73644" marT="0" marB="0"/>
                </a:tc>
                <a:tc hMerge="1">
                  <a:txBody>
                    <a:bodyPr/>
                    <a:lstStyle/>
                    <a:p>
                      <a:endParaRPr lang="en-US"/>
                    </a:p>
                  </a:txBody>
                  <a:tcP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endParaRPr lang="en-US"/>
                    </a:p>
                  </a:txBody>
                  <a:tcP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extLst>
                  <a:ext uri="{0D108BD9-81ED-4DB2-BD59-A6C34878D82A}">
                    <a16:rowId xmlns:a16="http://schemas.microsoft.com/office/drawing/2014/main" xmlns="" val="10019"/>
                  </a:ext>
                </a:extLst>
              </a:tr>
            </a:tbl>
          </a:graphicData>
        </a:graphic>
      </p:graphicFrame>
    </p:spTree>
    <p:extLst>
      <p:ext uri="{BB962C8B-B14F-4D97-AF65-F5344CB8AC3E}">
        <p14:creationId xmlns:p14="http://schemas.microsoft.com/office/powerpoint/2010/main" val="3396504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2019 EGSS Breakdown</a:t>
            </a:r>
          </a:p>
        </p:txBody>
      </p:sp>
      <p:sp>
        <p:nvSpPr>
          <p:cNvPr id="3" name="Date Placeholder 2"/>
          <p:cNvSpPr>
            <a:spLocks noGrp="1"/>
          </p:cNvSpPr>
          <p:nvPr>
            <p:ph type="dt" sz="half" idx="10"/>
          </p:nvPr>
        </p:nvSpPr>
        <p:spPr/>
        <p:txBody>
          <a:bodyPr/>
          <a:lstStyle/>
          <a:p>
            <a:fld id="{DC1AAD25-49FD-FA48-8544-F37D530E0C71}" type="datetime1">
              <a:rPr lang="en-US" smtClean="0">
                <a:solidFill>
                  <a:srgbClr val="000000">
                    <a:tint val="75000"/>
                  </a:srgbClr>
                </a:solidFill>
              </a:rPr>
              <a:pPr/>
              <a:t>10/24/2023</a:t>
            </a:fld>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2F2C37F8-DB9F-4D58-B490-F5ECA928CAA2}" type="slidenum">
              <a:rPr lang="en-US" smtClean="0">
                <a:solidFill>
                  <a:srgbClr val="000000">
                    <a:tint val="75000"/>
                  </a:srgbClr>
                </a:solidFill>
              </a:rPr>
              <a:pPr/>
              <a:t>5</a:t>
            </a:fld>
            <a:endParaRPr lang="en-US">
              <a:solidFill>
                <a:srgbClr val="000000">
                  <a:tint val="75000"/>
                </a:srgbClr>
              </a:solidFill>
            </a:endParaRPr>
          </a:p>
        </p:txBody>
      </p:sp>
      <p:graphicFrame>
        <p:nvGraphicFramePr>
          <p:cNvPr id="5" name="Chart 4"/>
          <p:cNvGraphicFramePr>
            <a:graphicFrameLocks/>
          </p:cNvGraphicFramePr>
          <p:nvPr/>
        </p:nvGraphicFramePr>
        <p:xfrm>
          <a:off x="445008" y="1091185"/>
          <a:ext cx="11472672" cy="56906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nvGraphicFramePr>
        <p:xfrm>
          <a:off x="83127" y="1091185"/>
          <a:ext cx="12108873" cy="5766815"/>
        </p:xfrm>
        <a:graphic>
          <a:graphicData uri="http://schemas.openxmlformats.org/drawingml/2006/chart">
            <c:chart xmlns:c="http://schemas.openxmlformats.org/drawingml/2006/chart" xmlns:r="http://schemas.openxmlformats.org/officeDocument/2006/relationships" r:id="rId3"/>
          </a:graphicData>
        </a:graphic>
      </p:graphicFrame>
      <p:sp>
        <p:nvSpPr>
          <p:cNvPr id="12" name="Left Arrow 11"/>
          <p:cNvSpPr/>
          <p:nvPr/>
        </p:nvSpPr>
        <p:spPr>
          <a:xfrm>
            <a:off x="6845491" y="6144027"/>
            <a:ext cx="713509" cy="434399"/>
          </a:xfrm>
          <a:prstGeom prst="lef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13" name="Left Arrow 12"/>
          <p:cNvSpPr/>
          <p:nvPr/>
        </p:nvSpPr>
        <p:spPr>
          <a:xfrm>
            <a:off x="11033483" y="5165719"/>
            <a:ext cx="713509" cy="434399"/>
          </a:xfrm>
          <a:prstGeom prst="lef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14" name="Left Arrow 13"/>
          <p:cNvSpPr/>
          <p:nvPr/>
        </p:nvSpPr>
        <p:spPr>
          <a:xfrm>
            <a:off x="11258897" y="2187349"/>
            <a:ext cx="713509" cy="434399"/>
          </a:xfrm>
          <a:prstGeom prst="lef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EE9EC4DF-35A6-3207-C495-0FD342B4ABCA}"/>
              </a:ext>
            </a:extLst>
          </p:cNvPr>
          <p:cNvSpPr txBox="1"/>
          <p:nvPr/>
        </p:nvSpPr>
        <p:spPr>
          <a:xfrm>
            <a:off x="83127" y="6475511"/>
            <a:ext cx="2129365" cy="307777"/>
          </a:xfrm>
          <a:prstGeom prst="rect">
            <a:avLst/>
          </a:prstGeom>
          <a:noFill/>
        </p:spPr>
        <p:txBody>
          <a:bodyPr wrap="none" rtlCol="0">
            <a:spAutoFit/>
          </a:bodyPr>
          <a:lstStyle/>
          <a:p>
            <a:r>
              <a:rPr lang="en-US" sz="1400" b="1" dirty="0">
                <a:solidFill>
                  <a:schemeClr val="accent6"/>
                </a:solidFill>
              </a:rPr>
              <a:t>From Table 1a - Scenario 1</a:t>
            </a:r>
          </a:p>
        </p:txBody>
      </p:sp>
    </p:spTree>
    <p:extLst>
      <p:ext uri="{BB962C8B-B14F-4D97-AF65-F5344CB8AC3E}">
        <p14:creationId xmlns:p14="http://schemas.microsoft.com/office/powerpoint/2010/main" val="211070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0"/>
            <a:ext cx="9144000" cy="762000"/>
          </a:xfrm>
        </p:spPr>
        <p:txBody>
          <a:bodyPr>
            <a:normAutofit/>
          </a:bodyPr>
          <a:lstStyle/>
          <a:p>
            <a:r>
              <a:rPr lang="en-US" dirty="0"/>
              <a:t>U.S. EGSS – Public vs. Private (2019)</a:t>
            </a:r>
          </a:p>
        </p:txBody>
      </p:sp>
      <p:graphicFrame>
        <p:nvGraphicFramePr>
          <p:cNvPr id="8" name="Content Placeholder 7"/>
          <p:cNvGraphicFramePr>
            <a:graphicFrameLocks noGrp="1"/>
          </p:cNvGraphicFramePr>
          <p:nvPr>
            <p:ph idx="1"/>
          </p:nvPr>
        </p:nvGraphicFramePr>
        <p:xfrm>
          <a:off x="360219" y="746544"/>
          <a:ext cx="11471565" cy="6119520"/>
        </p:xfrm>
        <a:graphic>
          <a:graphicData uri="http://schemas.openxmlformats.org/drawingml/2006/table">
            <a:tbl>
              <a:tblPr firstRow="1" firstCol="1" bandRow="1">
                <a:tableStyleId>{2D5ABB26-0587-4C30-8999-92F81FD0307C}</a:tableStyleId>
              </a:tblPr>
              <a:tblGrid>
                <a:gridCol w="1253587">
                  <a:extLst>
                    <a:ext uri="{9D8B030D-6E8A-4147-A177-3AD203B41FA5}">
                      <a16:colId xmlns:a16="http://schemas.microsoft.com/office/drawing/2014/main" xmlns="" val="20000"/>
                    </a:ext>
                  </a:extLst>
                </a:gridCol>
                <a:gridCol w="3312512">
                  <a:extLst>
                    <a:ext uri="{9D8B030D-6E8A-4147-A177-3AD203B41FA5}">
                      <a16:colId xmlns:a16="http://schemas.microsoft.com/office/drawing/2014/main" xmlns="" val="20001"/>
                    </a:ext>
                  </a:extLst>
                </a:gridCol>
                <a:gridCol w="1150911">
                  <a:extLst>
                    <a:ext uri="{9D8B030D-6E8A-4147-A177-3AD203B41FA5}">
                      <a16:colId xmlns:a16="http://schemas.microsoft.com/office/drawing/2014/main" xmlns="" val="20002"/>
                    </a:ext>
                  </a:extLst>
                </a:gridCol>
                <a:gridCol w="1150911">
                  <a:extLst>
                    <a:ext uri="{9D8B030D-6E8A-4147-A177-3AD203B41FA5}">
                      <a16:colId xmlns:a16="http://schemas.microsoft.com/office/drawing/2014/main" xmlns="" val="20003"/>
                    </a:ext>
                  </a:extLst>
                </a:gridCol>
                <a:gridCol w="1150911">
                  <a:extLst>
                    <a:ext uri="{9D8B030D-6E8A-4147-A177-3AD203B41FA5}">
                      <a16:colId xmlns:a16="http://schemas.microsoft.com/office/drawing/2014/main" xmlns="" val="20006"/>
                    </a:ext>
                  </a:extLst>
                </a:gridCol>
                <a:gridCol w="1150911">
                  <a:extLst>
                    <a:ext uri="{9D8B030D-6E8A-4147-A177-3AD203B41FA5}">
                      <a16:colId xmlns:a16="http://schemas.microsoft.com/office/drawing/2014/main" xmlns="" val="20004"/>
                    </a:ext>
                  </a:extLst>
                </a:gridCol>
                <a:gridCol w="1150911">
                  <a:extLst>
                    <a:ext uri="{9D8B030D-6E8A-4147-A177-3AD203B41FA5}">
                      <a16:colId xmlns:a16="http://schemas.microsoft.com/office/drawing/2014/main" xmlns="" val="20005"/>
                    </a:ext>
                  </a:extLst>
                </a:gridCol>
                <a:gridCol w="1150911">
                  <a:extLst>
                    <a:ext uri="{9D8B030D-6E8A-4147-A177-3AD203B41FA5}">
                      <a16:colId xmlns:a16="http://schemas.microsoft.com/office/drawing/2014/main" xmlns="" val="20007"/>
                    </a:ext>
                  </a:extLst>
                </a:gridCol>
              </a:tblGrid>
              <a:tr h="270830">
                <a:tc gridSpan="8">
                  <a:txBody>
                    <a:bodyPr/>
                    <a:lstStyle/>
                    <a:p>
                      <a:pPr marL="0" marR="0">
                        <a:lnSpc>
                          <a:spcPct val="107000"/>
                        </a:lnSpc>
                        <a:spcBef>
                          <a:spcPts val="0"/>
                        </a:spcBef>
                        <a:spcAft>
                          <a:spcPts val="0"/>
                        </a:spcAft>
                      </a:pPr>
                      <a:r>
                        <a:rPr lang="en-US" sz="1800" b="1" kern="1200" dirty="0">
                          <a:effectLst/>
                        </a:rPr>
                        <a:t>Table 3. 2019 Environmental goods and services sector (EGSS) output by type – public sector vs. private sector output</a:t>
                      </a:r>
                      <a:endParaRPr lang="en-US" sz="18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extLst>
                  <a:ext uri="{0D108BD9-81ED-4DB2-BD59-A6C34878D82A}">
                    <a16:rowId xmlns:a16="http://schemas.microsoft.com/office/drawing/2014/main" xmlns="" val="10000"/>
                  </a:ext>
                </a:extLst>
              </a:tr>
              <a:tr h="247654">
                <a:tc gridSpan="2">
                  <a:txBody>
                    <a:bodyPr/>
                    <a:lstStyle/>
                    <a:p>
                      <a:pPr marL="0" marR="0">
                        <a:lnSpc>
                          <a:spcPct val="107000"/>
                        </a:lnSpc>
                        <a:spcBef>
                          <a:spcPts val="0"/>
                        </a:spcBef>
                        <a:spcAft>
                          <a:spcPts val="0"/>
                        </a:spcAft>
                      </a:pPr>
                      <a:r>
                        <a:rPr lang="en-US" sz="1000" dirty="0">
                          <a:effectLst/>
                        </a:rPr>
                        <a:t> </a:t>
                      </a: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lnR w="12700" cap="flat" cmpd="sng" algn="ctr">
                      <a:solidFill>
                        <a:schemeClr val="tx1"/>
                      </a:solidFill>
                      <a:prstDash val="solid"/>
                      <a:round/>
                      <a:headEnd type="none" w="med" len="med"/>
                      <a:tailEnd type="none" w="med" len="med"/>
                    </a:lnR>
                  </a:tcPr>
                </a:tc>
                <a:tc hMerge="1">
                  <a:txBody>
                    <a:bodyPr/>
                    <a:lstStyle/>
                    <a:p>
                      <a:endParaRPr lang="en-US"/>
                    </a:p>
                  </a:txBody>
                  <a:tcPr/>
                </a:tc>
                <a:tc gridSpan="6">
                  <a:txBody>
                    <a:bodyPr/>
                    <a:lstStyle/>
                    <a:p>
                      <a:pPr marL="0" marR="0" algn="ctr">
                        <a:lnSpc>
                          <a:spcPct val="107000"/>
                        </a:lnSpc>
                        <a:spcBef>
                          <a:spcPts val="0"/>
                        </a:spcBef>
                        <a:spcAft>
                          <a:spcPts val="0"/>
                        </a:spcAft>
                      </a:pPr>
                      <a:r>
                        <a:rPr lang="fr-FR" sz="1400" dirty="0">
                          <a:effectLst/>
                        </a:rPr>
                        <a:t>2019</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pPr marL="0" marR="0" algn="ctr">
                        <a:lnSpc>
                          <a:spcPct val="107000"/>
                        </a:lnSpc>
                        <a:spcBef>
                          <a:spcPts val="0"/>
                        </a:spcBef>
                        <a:spcAft>
                          <a:spcPts val="0"/>
                        </a:spcAft>
                      </a:pP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marL="0" marR="0" algn="ctr">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extLst>
                  <a:ext uri="{0D108BD9-81ED-4DB2-BD59-A6C34878D82A}">
                    <a16:rowId xmlns:a16="http://schemas.microsoft.com/office/drawing/2014/main" xmlns="" val="10001"/>
                  </a:ext>
                </a:extLst>
              </a:tr>
              <a:tr h="359190">
                <a:tc>
                  <a:txBody>
                    <a:bodyPr/>
                    <a:lstStyle/>
                    <a:p>
                      <a:pPr marL="0" marR="0">
                        <a:lnSpc>
                          <a:spcPct val="107000"/>
                        </a:lnSpc>
                        <a:spcBef>
                          <a:spcPts val="0"/>
                        </a:spcBef>
                        <a:spcAft>
                          <a:spcPts val="0"/>
                        </a:spcAft>
                      </a:pPr>
                      <a:r>
                        <a:rPr lang="fr-FR" sz="1400" b="1" dirty="0">
                          <a:effectLst/>
                        </a:rPr>
                        <a:t>CEPA/</a:t>
                      </a:r>
                      <a:r>
                        <a:rPr lang="fr-FR" sz="1400" b="1" dirty="0" err="1">
                          <a:effectLst/>
                        </a:rPr>
                        <a:t>CReMA</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a:txBody>
                    <a:bodyPr/>
                    <a:lstStyle/>
                    <a:p>
                      <a:pPr marL="0" marR="0">
                        <a:lnSpc>
                          <a:spcPct val="107000"/>
                        </a:lnSpc>
                        <a:spcBef>
                          <a:spcPts val="0"/>
                        </a:spcBef>
                        <a:spcAft>
                          <a:spcPts val="0"/>
                        </a:spcAft>
                      </a:pPr>
                      <a:r>
                        <a:rPr lang="fr-FR" sz="1400" b="1" dirty="0">
                          <a:effectLst/>
                        </a:rPr>
                        <a:t>CEPA/</a:t>
                      </a:r>
                      <a:r>
                        <a:rPr lang="fr-FR" sz="1400" b="1" dirty="0" err="1">
                          <a:effectLst/>
                        </a:rPr>
                        <a:t>CReMA</a:t>
                      </a:r>
                      <a:r>
                        <a:rPr lang="fr-FR" sz="1400" b="1" dirty="0">
                          <a:effectLst/>
                        </a:rPr>
                        <a:t> </a:t>
                      </a:r>
                      <a:r>
                        <a:rPr lang="fr-FR" sz="1400" b="1" dirty="0" err="1">
                          <a:effectLst/>
                        </a:rPr>
                        <a:t>category</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a:txBody>
                    <a:bodyPr/>
                    <a:lstStyle/>
                    <a:p>
                      <a:pPr marL="0" marR="0" algn="ctr">
                        <a:lnSpc>
                          <a:spcPct val="107000"/>
                        </a:lnSpc>
                        <a:spcBef>
                          <a:spcPts val="0"/>
                        </a:spcBef>
                        <a:spcAft>
                          <a:spcPts val="0"/>
                        </a:spcAft>
                      </a:pP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Government</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Portion of EGSS Gross Output</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(Producer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(1)</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Government</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en-US"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Portion of Margins</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en-US"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(2)</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Government</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a:t>
                      </a:r>
                      <a:r>
                        <a:rPr lang="en-US"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Portion of</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EGSS Gross Output</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a:t>
                      </a: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Purchaser</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(3)</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Public </a:t>
                      </a: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Sector</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a:t>
                      </a:r>
                      <a:b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b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of Total EGSS Gross Output</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a:t>
                      </a: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Purchaser</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(4)</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fr-FR" sz="1000" b="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Private Sector EGSS</a:t>
                      </a:r>
                      <a:endParaRPr lang="en-US" sz="1400" b="1">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(Purchaser Value)</a:t>
                      </a:r>
                      <a:endParaRPr lang="en-US" sz="1400" b="1">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(5)</a:t>
                      </a:r>
                      <a:endParaRPr lang="en-US" sz="1400" b="1">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Private</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a:t>
                      </a: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Sector</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 of Total EGSS Gross Output</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a:t>
                      </a:r>
                      <a:r>
                        <a:rPr lang="fr-FR" sz="1000" b="1" dirty="0" err="1">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Purchaser</a:t>
                      </a: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 Value)</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p>
                      <a:pPr marL="0" marR="0" algn="ctr">
                        <a:lnSpc>
                          <a:spcPct val="107000"/>
                        </a:lnSpc>
                        <a:spcBef>
                          <a:spcPts val="0"/>
                        </a:spcBef>
                        <a:spcAft>
                          <a:spcPts val="0"/>
                        </a:spcAft>
                      </a:pPr>
                      <a:r>
                        <a:rPr lang="fr-FR" sz="1000" b="1" dirty="0">
                          <a:solidFill>
                            <a:srgbClr val="000000"/>
                          </a:solidFill>
                          <a:effectLst/>
                          <a:latin typeface="Times New Roman" panose="02020603050405020304" pitchFamily="18" charset="0"/>
                          <a:ea typeface="Times New Roman" panose="02020603050405020304" pitchFamily="18" charset="0"/>
                          <a:cs typeface="Mongolian Baiti" panose="03000500000000000000" pitchFamily="66" charset="0"/>
                        </a:rPr>
                        <a:t>(6)</a:t>
                      </a:r>
                      <a:endParaRPr lang="en-US" sz="1400" b="1"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r h="238459">
                <a:tc>
                  <a:txBody>
                    <a:bodyPr/>
                    <a:lstStyle/>
                    <a:p>
                      <a:pPr marL="0" marR="0">
                        <a:lnSpc>
                          <a:spcPct val="107000"/>
                        </a:lnSpc>
                        <a:spcBef>
                          <a:spcPts val="0"/>
                        </a:spcBef>
                        <a:spcAft>
                          <a:spcPts val="0"/>
                        </a:spcAft>
                      </a:pPr>
                      <a:r>
                        <a:rPr lang="fr-FR" sz="1400" b="1" dirty="0">
                          <a:effectLst/>
                        </a:rPr>
                        <a:t>10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of ambient air and </a:t>
                      </a:r>
                      <a:r>
                        <a:rPr lang="fr-FR" sz="1300" b="0" dirty="0" err="1">
                          <a:effectLst/>
                        </a:rPr>
                        <a:t>climate</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$2,611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$809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$3,420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48.0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$3,704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52.0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3"/>
                  </a:ext>
                </a:extLst>
              </a:tr>
              <a:tr h="238459">
                <a:tc>
                  <a:txBody>
                    <a:bodyPr/>
                    <a:lstStyle/>
                    <a:p>
                      <a:pPr marL="0" marR="0">
                        <a:lnSpc>
                          <a:spcPct val="107000"/>
                        </a:lnSpc>
                        <a:spcBef>
                          <a:spcPts val="0"/>
                        </a:spcBef>
                        <a:spcAft>
                          <a:spcPts val="0"/>
                        </a:spcAft>
                      </a:pPr>
                      <a:r>
                        <a:rPr lang="fr-FR" sz="1400" b="1" dirty="0">
                          <a:effectLst/>
                        </a:rPr>
                        <a:t>20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Wastewater</a:t>
                      </a:r>
                      <a:r>
                        <a:rPr lang="fr-FR" sz="1300" b="0" dirty="0">
                          <a:effectLst/>
                        </a:rPr>
                        <a:t> management</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$43,790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$43,790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44.8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$53,910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55.2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4"/>
                  </a:ext>
                </a:extLst>
              </a:tr>
              <a:tr h="238459">
                <a:tc>
                  <a:txBody>
                    <a:bodyPr/>
                    <a:lstStyle/>
                    <a:p>
                      <a:pPr marL="0" marR="0">
                        <a:lnSpc>
                          <a:spcPct val="107000"/>
                        </a:lnSpc>
                        <a:spcBef>
                          <a:spcPts val="0"/>
                        </a:spcBef>
                        <a:spcAft>
                          <a:spcPts val="0"/>
                        </a:spcAft>
                      </a:pPr>
                      <a:r>
                        <a:rPr lang="fr-FR" sz="1400" b="1" dirty="0">
                          <a:effectLst/>
                        </a:rPr>
                        <a:t>30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Waste</a:t>
                      </a:r>
                      <a:r>
                        <a:rPr lang="fr-FR" sz="1300" b="0" dirty="0">
                          <a:effectLst/>
                        </a:rPr>
                        <a:t> management</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$15,642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$15,642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8.4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$170,836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91.6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5"/>
                  </a:ext>
                </a:extLst>
              </a:tr>
              <a:tr h="385471">
                <a:tc>
                  <a:txBody>
                    <a:bodyPr/>
                    <a:lstStyle/>
                    <a:p>
                      <a:pPr marL="0" marR="0">
                        <a:lnSpc>
                          <a:spcPct val="107000"/>
                        </a:lnSpc>
                        <a:spcBef>
                          <a:spcPts val="0"/>
                        </a:spcBef>
                        <a:spcAft>
                          <a:spcPts val="0"/>
                        </a:spcAft>
                      </a:pPr>
                      <a:r>
                        <a:rPr lang="fr-FR" sz="1400" b="1" dirty="0">
                          <a:effectLst/>
                        </a:rPr>
                        <a:t>40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and </a:t>
                      </a:r>
                      <a:r>
                        <a:rPr lang="fr-FR" sz="1300" b="0" dirty="0" err="1">
                          <a:effectLst/>
                        </a:rPr>
                        <a:t>remediation</a:t>
                      </a:r>
                      <a:r>
                        <a:rPr lang="fr-FR" sz="1300" b="0" dirty="0">
                          <a:effectLst/>
                        </a:rPr>
                        <a:t> of </a:t>
                      </a:r>
                      <a:r>
                        <a:rPr lang="fr-FR" sz="1300" b="0" dirty="0" err="1">
                          <a:effectLst/>
                        </a:rPr>
                        <a:t>soil</a:t>
                      </a:r>
                      <a:r>
                        <a:rPr lang="fr-FR" sz="1300" b="0" dirty="0">
                          <a:effectLst/>
                        </a:rPr>
                        <a:t>, </a:t>
                      </a:r>
                      <a:r>
                        <a:rPr lang="fr-FR" sz="1300" b="0" dirty="0" err="1">
                          <a:effectLst/>
                        </a:rPr>
                        <a:t>groundwater</a:t>
                      </a:r>
                      <a:r>
                        <a:rPr lang="fr-FR" sz="1300" b="0" dirty="0">
                          <a:effectLst/>
                        </a:rPr>
                        <a:t> and surface water</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$2,351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$2,351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11.6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$17,838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88.4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6"/>
                  </a:ext>
                </a:extLst>
              </a:tr>
              <a:tr h="238459">
                <a:tc>
                  <a:txBody>
                    <a:bodyPr/>
                    <a:lstStyle/>
                    <a:p>
                      <a:pPr marL="0" marR="0">
                        <a:lnSpc>
                          <a:spcPct val="107000"/>
                        </a:lnSpc>
                        <a:spcBef>
                          <a:spcPts val="0"/>
                        </a:spcBef>
                        <a:spcAft>
                          <a:spcPts val="0"/>
                        </a:spcAft>
                      </a:pPr>
                      <a:r>
                        <a:rPr lang="fr-FR" sz="1400" b="1" dirty="0">
                          <a:effectLst/>
                        </a:rPr>
                        <a:t>60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Protection of biodiversity and landscapes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$93,494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$93,494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100.0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7"/>
                  </a:ext>
                </a:extLst>
              </a:tr>
              <a:tr h="238459">
                <a:tc>
                  <a:txBody>
                    <a:bodyPr/>
                    <a:lstStyle/>
                    <a:p>
                      <a:pPr marL="0" marR="0">
                        <a:lnSpc>
                          <a:spcPct val="107000"/>
                        </a:lnSpc>
                        <a:spcBef>
                          <a:spcPts val="0"/>
                        </a:spcBef>
                        <a:spcAft>
                          <a:spcPts val="0"/>
                        </a:spcAft>
                      </a:pPr>
                      <a:r>
                        <a:rPr lang="fr-FR" sz="1400" b="1" dirty="0">
                          <a:effectLst/>
                        </a:rPr>
                        <a:t>70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Protection </a:t>
                      </a:r>
                      <a:r>
                        <a:rPr lang="fr-FR" sz="1300" b="0" dirty="0" err="1">
                          <a:effectLst/>
                        </a:rPr>
                        <a:t>against</a:t>
                      </a:r>
                      <a:r>
                        <a:rPr lang="fr-FR" sz="1300" b="0" dirty="0">
                          <a:effectLst/>
                        </a:rPr>
                        <a:t> radiation</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$65</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$79</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2.0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$3,852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98.0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8"/>
                  </a:ext>
                </a:extLst>
              </a:tr>
              <a:tr h="238459">
                <a:tc>
                  <a:txBody>
                    <a:bodyPr/>
                    <a:lstStyle/>
                    <a:p>
                      <a:pPr marL="0" marR="0">
                        <a:lnSpc>
                          <a:spcPct val="107000"/>
                        </a:lnSpc>
                        <a:spcBef>
                          <a:spcPts val="0"/>
                        </a:spcBef>
                        <a:spcAft>
                          <a:spcPts val="0"/>
                        </a:spcAft>
                      </a:pPr>
                      <a:r>
                        <a:rPr lang="fr-FR" sz="1400" b="1" dirty="0">
                          <a:effectLst/>
                        </a:rPr>
                        <a:t>90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Other</a:t>
                      </a:r>
                      <a:r>
                        <a:rPr lang="fr-FR" sz="1300" b="0" dirty="0">
                          <a:effectLst/>
                        </a:rPr>
                        <a:t> </a:t>
                      </a:r>
                      <a:r>
                        <a:rPr lang="fr-FR" sz="1300" b="0" dirty="0" err="1">
                          <a:effectLst/>
                        </a:rPr>
                        <a:t>environmental</a:t>
                      </a:r>
                      <a:r>
                        <a:rPr lang="fr-FR" sz="1300" b="0" dirty="0">
                          <a:effectLst/>
                        </a:rPr>
                        <a:t> protection</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$788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$788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11.6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$6,010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88.4</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09"/>
                  </a:ext>
                </a:extLst>
              </a:tr>
              <a:tr h="238459">
                <a:tc>
                  <a:txBody>
                    <a:bodyPr/>
                    <a:lstStyle/>
                    <a:p>
                      <a:pPr marL="0" marR="0">
                        <a:lnSpc>
                          <a:spcPct val="107000"/>
                        </a:lnSpc>
                        <a:spcBef>
                          <a:spcPts val="0"/>
                        </a:spcBef>
                        <a:spcAft>
                          <a:spcPts val="0"/>
                        </a:spcAft>
                      </a:pPr>
                      <a:r>
                        <a:rPr lang="fr-FR" sz="1400" b="1" dirty="0">
                          <a:effectLst/>
                        </a:rPr>
                        <a:t>100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Management of water</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$22,480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$22,482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18.0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$102,136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82.0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0"/>
                  </a:ext>
                </a:extLst>
              </a:tr>
              <a:tr h="238459">
                <a:tc>
                  <a:txBody>
                    <a:bodyPr/>
                    <a:lstStyle/>
                    <a:p>
                      <a:pPr marL="0" marR="0">
                        <a:lnSpc>
                          <a:spcPct val="107000"/>
                        </a:lnSpc>
                        <a:spcBef>
                          <a:spcPts val="0"/>
                        </a:spcBef>
                        <a:spcAft>
                          <a:spcPts val="0"/>
                        </a:spcAft>
                      </a:pPr>
                      <a:r>
                        <a:rPr lang="fr-FR" sz="1400" b="1" dirty="0">
                          <a:effectLst/>
                        </a:rPr>
                        <a:t>110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Management of </a:t>
                      </a:r>
                      <a:r>
                        <a:rPr lang="fr-FR" sz="1300" b="0" dirty="0" err="1">
                          <a:effectLst/>
                        </a:rPr>
                        <a:t>forest</a:t>
                      </a:r>
                      <a:r>
                        <a:rPr lang="fr-FR" sz="1300" b="0" dirty="0">
                          <a:effectLst/>
                        </a:rPr>
                        <a:t> </a:t>
                      </a:r>
                      <a:r>
                        <a:rPr lang="fr-FR" sz="1300" b="0" dirty="0" err="1">
                          <a:effectLst/>
                        </a:rPr>
                        <a:t>resources</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$4,357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$4,357</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100.0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1"/>
                  </a:ext>
                </a:extLst>
              </a:tr>
              <a:tr h="229735">
                <a:tc>
                  <a:txBody>
                    <a:bodyPr/>
                    <a:lstStyle/>
                    <a:p>
                      <a:pPr marL="0" marR="0">
                        <a:lnSpc>
                          <a:spcPct val="107000"/>
                        </a:lnSpc>
                        <a:spcBef>
                          <a:spcPts val="0"/>
                        </a:spcBef>
                        <a:spcAft>
                          <a:spcPts val="0"/>
                        </a:spcAft>
                      </a:pPr>
                      <a:r>
                        <a:rPr lang="fr-FR" sz="1400" b="1" dirty="0">
                          <a:effectLst/>
                        </a:rPr>
                        <a:t>111</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Management of </a:t>
                      </a:r>
                      <a:r>
                        <a:rPr lang="fr-FR" sz="1300" b="0" dirty="0" err="1">
                          <a:effectLst/>
                        </a:rPr>
                        <a:t>forest</a:t>
                      </a:r>
                      <a:r>
                        <a:rPr lang="fr-FR" sz="1300" b="0" dirty="0">
                          <a:effectLst/>
                        </a:rPr>
                        <a:t> areas</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$3,578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$3,578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100.0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2"/>
                  </a:ext>
                </a:extLst>
              </a:tr>
              <a:tr h="385471">
                <a:tc>
                  <a:txBody>
                    <a:bodyPr/>
                    <a:lstStyle/>
                    <a:p>
                      <a:pPr marL="0" marR="0">
                        <a:lnSpc>
                          <a:spcPct val="107000"/>
                        </a:lnSpc>
                        <a:spcBef>
                          <a:spcPts val="0"/>
                        </a:spcBef>
                        <a:spcAft>
                          <a:spcPts val="0"/>
                        </a:spcAft>
                      </a:pPr>
                      <a:r>
                        <a:rPr lang="fr-FR" sz="1400" b="1" dirty="0">
                          <a:effectLst/>
                        </a:rPr>
                        <a:t>112</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Minimisation of the intake of forest resources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$368</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$368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100.0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3"/>
                  </a:ext>
                </a:extLst>
              </a:tr>
              <a:tr h="238459">
                <a:tc>
                  <a:txBody>
                    <a:bodyPr/>
                    <a:lstStyle/>
                    <a:p>
                      <a:pPr marL="0" marR="0">
                        <a:lnSpc>
                          <a:spcPct val="107000"/>
                        </a:lnSpc>
                        <a:spcBef>
                          <a:spcPts val="0"/>
                        </a:spcBef>
                        <a:spcAft>
                          <a:spcPts val="0"/>
                        </a:spcAft>
                      </a:pPr>
                      <a:r>
                        <a:rPr lang="fr-FR" sz="1400" b="1" dirty="0">
                          <a:effectLst/>
                        </a:rPr>
                        <a:t>120</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Management of wild flora and fauna</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$3,177</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$3,177</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94.0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$201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6.0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4"/>
                  </a:ext>
                </a:extLst>
              </a:tr>
              <a:tr h="385471">
                <a:tc>
                  <a:txBody>
                    <a:bodyPr/>
                    <a:lstStyle/>
                    <a:p>
                      <a:pPr marL="0" marR="0">
                        <a:lnSpc>
                          <a:spcPct val="107000"/>
                        </a:lnSpc>
                        <a:spcBef>
                          <a:spcPts val="0"/>
                        </a:spcBef>
                        <a:spcAft>
                          <a:spcPts val="0"/>
                        </a:spcAft>
                      </a:pPr>
                      <a:r>
                        <a:rPr lang="fr-FR" sz="1400" b="1" dirty="0">
                          <a:effectLst/>
                        </a:rPr>
                        <a:t>131</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Production of energy from renewable sources</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$59,899</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100.0</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5"/>
                  </a:ext>
                </a:extLst>
              </a:tr>
              <a:tr h="238459">
                <a:tc>
                  <a:txBody>
                    <a:bodyPr/>
                    <a:lstStyle/>
                    <a:p>
                      <a:pPr marL="0" marR="0">
                        <a:lnSpc>
                          <a:spcPct val="107000"/>
                        </a:lnSpc>
                        <a:spcBef>
                          <a:spcPts val="0"/>
                        </a:spcBef>
                        <a:spcAft>
                          <a:spcPts val="0"/>
                        </a:spcAft>
                      </a:pPr>
                      <a:r>
                        <a:rPr lang="fr-FR" sz="1400" b="1" dirty="0">
                          <a:effectLst/>
                        </a:rPr>
                        <a:t>132</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a:effectLst/>
                        </a:rPr>
                        <a:t>Heat/Energy saving and management</a:t>
                      </a:r>
                      <a:endParaRPr lang="en-US" sz="1300" b="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$469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$139</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$608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0.9</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$69,701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99.1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6"/>
                  </a:ext>
                </a:extLst>
              </a:tr>
              <a:tr h="238459">
                <a:tc>
                  <a:txBody>
                    <a:bodyPr/>
                    <a:lstStyle/>
                    <a:p>
                      <a:pPr marL="0" marR="0">
                        <a:lnSpc>
                          <a:spcPct val="107000"/>
                        </a:lnSpc>
                        <a:spcBef>
                          <a:spcPts val="0"/>
                        </a:spcBef>
                        <a:spcAft>
                          <a:spcPts val="0"/>
                        </a:spcAft>
                      </a:pPr>
                      <a:r>
                        <a:rPr lang="fr-FR" sz="1400" b="1" dirty="0">
                          <a:effectLst/>
                        </a:rPr>
                        <a:t>Mixed</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a:effectLst/>
                        </a:rPr>
                        <a:t>Mixed</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$2,763</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$0</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$2,763</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7.5</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$33,881</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92.5</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tc>
                <a:extLst>
                  <a:ext uri="{0D108BD9-81ED-4DB2-BD59-A6C34878D82A}">
                    <a16:rowId xmlns:a16="http://schemas.microsoft.com/office/drawing/2014/main" xmlns="" val="10017"/>
                  </a:ext>
                </a:extLst>
              </a:tr>
              <a:tr h="238459">
                <a:tc>
                  <a:txBody>
                    <a:bodyPr/>
                    <a:lstStyle/>
                    <a:p>
                      <a:pPr marL="0" marR="0">
                        <a:lnSpc>
                          <a:spcPct val="107000"/>
                        </a:lnSpc>
                        <a:spcBef>
                          <a:spcPts val="0"/>
                        </a:spcBef>
                        <a:spcAft>
                          <a:spcPts val="0"/>
                        </a:spcAft>
                      </a:pPr>
                      <a:r>
                        <a:rPr lang="fr-FR" sz="1400" b="1" dirty="0" err="1">
                          <a:effectLst/>
                        </a:rPr>
                        <a:t>Unclassified</a:t>
                      </a:r>
                      <a:endParaRPr lang="en-US" sz="2000" b="1" dirty="0">
                        <a:solidFill>
                          <a:schemeClr val="bg1"/>
                        </a:solidFill>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nSpc>
                          <a:spcPct val="107000"/>
                        </a:lnSpc>
                        <a:spcBef>
                          <a:spcPts val="0"/>
                        </a:spcBef>
                        <a:spcAft>
                          <a:spcPts val="0"/>
                        </a:spcAft>
                      </a:pPr>
                      <a:r>
                        <a:rPr lang="fr-FR" sz="1300" b="0" dirty="0" err="1">
                          <a:effectLst/>
                        </a:rPr>
                        <a:t>Unclassified</a:t>
                      </a:r>
                      <a:endParaRPr lang="en-US" sz="1300" b="0" dirty="0">
                        <a:effectLst/>
                        <a:latin typeface="Calibri" panose="020F0502020204030204" pitchFamily="34" charset="0"/>
                        <a:ea typeface="Calibri" panose="020F0502020204030204" pitchFamily="34" charset="0"/>
                        <a:cs typeface="Mongolian Baiti" panose="03000500000000000000" pitchFamily="66" charset="0"/>
                      </a:endParaRPr>
                    </a:p>
                  </a:txBody>
                  <a:tcPr marL="68580" marR="68580" marT="0" marB="0" anchor="ct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$104</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a:solidFill>
                            <a:srgbClr val="000000"/>
                          </a:solidFill>
                          <a:effectLst/>
                          <a:latin typeface="+mn-lt"/>
                          <a:ea typeface="Times New Roman" panose="02020603050405020304" pitchFamily="18" charset="0"/>
                          <a:cs typeface="Mongolian Baiti" panose="03000500000000000000" pitchFamily="66" charset="0"/>
                        </a:rPr>
                        <a:t>$11</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$115</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1.8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dirty="0">
                          <a:solidFill>
                            <a:srgbClr val="000000"/>
                          </a:solidFill>
                          <a:effectLst/>
                          <a:latin typeface="+mn-lt"/>
                          <a:ea typeface="Times New Roman" panose="02020603050405020304" pitchFamily="18" charset="0"/>
                          <a:cs typeface="Mongolian Baiti" panose="03000500000000000000" pitchFamily="66" charset="0"/>
                        </a:rPr>
                        <a:t>$6,366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fr-FR" sz="1300" i="1" dirty="0">
                          <a:solidFill>
                            <a:srgbClr val="000000"/>
                          </a:solidFill>
                          <a:effectLst/>
                          <a:latin typeface="+mn-lt"/>
                          <a:ea typeface="Times New Roman" panose="02020603050405020304" pitchFamily="18" charset="0"/>
                          <a:cs typeface="Mongolian Baiti" panose="03000500000000000000" pitchFamily="66" charset="0"/>
                        </a:rPr>
                        <a:t>98.2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20"/>
                  </a:ext>
                </a:extLst>
              </a:tr>
              <a:tr h="238459">
                <a:tc gridSpan="2">
                  <a:txBody>
                    <a:bodyPr/>
                    <a:lstStyle/>
                    <a:p>
                      <a:pPr marL="0" marR="0">
                        <a:lnSpc>
                          <a:spcPct val="107000"/>
                        </a:lnSpc>
                        <a:spcBef>
                          <a:spcPts val="0"/>
                        </a:spcBef>
                        <a:spcAft>
                          <a:spcPts val="0"/>
                        </a:spcAft>
                      </a:pPr>
                      <a:r>
                        <a:rPr lang="fr-FR" sz="1100" dirty="0">
                          <a:effectLst/>
                        </a:rPr>
                        <a:t> </a:t>
                      </a:r>
                      <a:endParaRPr lang="en-US" sz="14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tc hMerge="1">
                  <a:txBody>
                    <a:bodyPr/>
                    <a:lstStyle/>
                    <a:p>
                      <a:endParaRPr lang="en-US"/>
                    </a:p>
                  </a:txBody>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$196,056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a:solidFill>
                            <a:srgbClr val="000000"/>
                          </a:solidFill>
                          <a:effectLst/>
                          <a:latin typeface="+mn-lt"/>
                          <a:ea typeface="Times New Roman" panose="02020603050405020304" pitchFamily="18" charset="0"/>
                          <a:cs typeface="Mongolian Baiti" panose="03000500000000000000" pitchFamily="66" charset="0"/>
                        </a:rPr>
                        <a:t>$976</a:t>
                      </a:r>
                      <a:endParaRPr lang="en-US" sz="130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$197,032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i="1" dirty="0">
                          <a:solidFill>
                            <a:srgbClr val="000000"/>
                          </a:solidFill>
                          <a:effectLst/>
                          <a:latin typeface="+mn-lt"/>
                          <a:ea typeface="Times New Roman" panose="02020603050405020304" pitchFamily="18" charset="0"/>
                          <a:cs typeface="Mongolian Baiti" panose="03000500000000000000" pitchFamily="66" charset="0"/>
                        </a:rPr>
                        <a:t>27.2</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dirty="0">
                          <a:solidFill>
                            <a:srgbClr val="000000"/>
                          </a:solidFill>
                          <a:effectLst/>
                          <a:latin typeface="+mn-lt"/>
                          <a:ea typeface="Times New Roman" panose="02020603050405020304" pitchFamily="18" charset="0"/>
                          <a:cs typeface="Mongolian Baiti" panose="03000500000000000000" pitchFamily="66" charset="0"/>
                        </a:rPr>
                        <a:t>$528,336</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r">
                        <a:lnSpc>
                          <a:spcPct val="107000"/>
                        </a:lnSpc>
                        <a:spcBef>
                          <a:spcPts val="0"/>
                        </a:spcBef>
                        <a:spcAft>
                          <a:spcPts val="0"/>
                        </a:spcAft>
                      </a:pPr>
                      <a:r>
                        <a:rPr lang="fr-FR" sz="1300" b="1" i="1" dirty="0">
                          <a:solidFill>
                            <a:srgbClr val="000000"/>
                          </a:solidFill>
                          <a:effectLst/>
                          <a:latin typeface="+mn-lt"/>
                          <a:ea typeface="Times New Roman" panose="02020603050405020304" pitchFamily="18" charset="0"/>
                          <a:cs typeface="Mongolian Baiti" panose="03000500000000000000" pitchFamily="66" charset="0"/>
                        </a:rPr>
                        <a:t>72.8</a:t>
                      </a:r>
                      <a:endParaRPr lang="en-US" sz="1300" dirty="0">
                        <a:effectLst/>
                        <a:latin typeface="+mn-lt"/>
                        <a:ea typeface="Calibri" panose="020F0502020204030204" pitchFamily="34" charset="0"/>
                        <a:cs typeface="Mongolian Baiti" panose="03000500000000000000" pitchFamily="66"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18"/>
                  </a:ext>
                </a:extLst>
              </a:tr>
              <a:tr h="238459">
                <a:tc gridSpan="8">
                  <a:txBody>
                    <a:bodyPr/>
                    <a:lstStyle/>
                    <a:p>
                      <a:pPr marL="0" marR="0">
                        <a:lnSpc>
                          <a:spcPct val="107000"/>
                        </a:lnSpc>
                        <a:spcBef>
                          <a:spcPts val="0"/>
                        </a:spcBef>
                        <a:spcAft>
                          <a:spcPts val="0"/>
                        </a:spcAft>
                      </a:pPr>
                      <a:r>
                        <a:rPr lang="en-US" sz="1200" dirty="0">
                          <a:effectLst/>
                        </a:rPr>
                        <a:t>Note: This table divides the portion of the EGSS estimates from Table 1a into public and private sector output for 2019. </a:t>
                      </a:r>
                    </a:p>
                  </a:txBody>
                  <a:tcPr marL="73644" marR="73644" marT="0" marB="0"/>
                </a:tc>
                <a:tc hMerge="1">
                  <a:txBody>
                    <a:bodyPr/>
                    <a:lstStyle/>
                    <a:p>
                      <a:endParaRPr lang="en-US"/>
                    </a:p>
                  </a:txBody>
                  <a:tcP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endParaRPr lang="en-US"/>
                    </a:p>
                  </a:txBody>
                  <a:tcP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nchor="ctr"/>
                </a:tc>
                <a:tc hMerge="1">
                  <a:txBody>
                    <a:bodyPr/>
                    <a:lstStyle/>
                    <a:p>
                      <a:pPr marL="0" marR="0">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Mongolian Baiti" panose="03000500000000000000" pitchFamily="66" charset="0"/>
                      </a:endParaRPr>
                    </a:p>
                  </a:txBody>
                  <a:tcPr marL="73644" marR="73644" marT="0" marB="0"/>
                </a:tc>
                <a:extLst>
                  <a:ext uri="{0D108BD9-81ED-4DB2-BD59-A6C34878D82A}">
                    <a16:rowId xmlns:a16="http://schemas.microsoft.com/office/drawing/2014/main" xmlns="" val="10019"/>
                  </a:ext>
                </a:extLst>
              </a:tr>
            </a:tbl>
          </a:graphicData>
        </a:graphic>
      </p:graphicFrame>
    </p:spTree>
    <p:extLst>
      <p:ext uri="{BB962C8B-B14F-4D97-AF65-F5344CB8AC3E}">
        <p14:creationId xmlns:p14="http://schemas.microsoft.com/office/powerpoint/2010/main" val="737949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A58241-38B4-8708-E5CF-0EDB6007891E}"/>
              </a:ext>
            </a:extLst>
          </p:cNvPr>
          <p:cNvSpPr>
            <a:spLocks noGrp="1"/>
          </p:cNvSpPr>
          <p:nvPr>
            <p:ph type="title"/>
          </p:nvPr>
        </p:nvSpPr>
        <p:spPr>
          <a:xfrm>
            <a:off x="609600" y="228600"/>
            <a:ext cx="9144000" cy="914400"/>
          </a:xfrm>
        </p:spPr>
        <p:txBody>
          <a:bodyPr anchor="ctr">
            <a:normAutofit/>
          </a:bodyPr>
          <a:lstStyle/>
          <a:p>
            <a:r>
              <a:rPr lang="en-US" dirty="0"/>
              <a:t>Research Agenda of SEEA-CF (Annex II)</a:t>
            </a:r>
          </a:p>
        </p:txBody>
      </p:sp>
      <p:pic>
        <p:nvPicPr>
          <p:cNvPr id="7" name="Picture 6">
            <a:extLst>
              <a:ext uri="{FF2B5EF4-FFF2-40B4-BE49-F238E27FC236}">
                <a16:creationId xmlns:a16="http://schemas.microsoft.com/office/drawing/2014/main" xmlns="" id="{3E13EEAB-6391-44C8-875C-28B95B3300EF}"/>
              </a:ext>
            </a:extLst>
          </p:cNvPr>
          <p:cNvPicPr>
            <a:picLocks noChangeAspect="1"/>
          </p:cNvPicPr>
          <p:nvPr/>
        </p:nvPicPr>
        <p:blipFill>
          <a:blip r:embed="rId2"/>
          <a:stretch>
            <a:fillRect/>
          </a:stretch>
        </p:blipFill>
        <p:spPr>
          <a:xfrm>
            <a:off x="609600" y="1264920"/>
            <a:ext cx="3649122" cy="4678363"/>
          </a:xfrm>
          <a:prstGeom prst="rect">
            <a:avLst/>
          </a:prstGeom>
          <a:noFill/>
        </p:spPr>
      </p:pic>
      <p:sp>
        <p:nvSpPr>
          <p:cNvPr id="3" name="Content Placeholder 2">
            <a:extLst>
              <a:ext uri="{FF2B5EF4-FFF2-40B4-BE49-F238E27FC236}">
                <a16:creationId xmlns:a16="http://schemas.microsoft.com/office/drawing/2014/main" xmlns="" id="{0C88CBD0-08C7-D33E-3DDC-BC341690C8DA}"/>
              </a:ext>
            </a:extLst>
          </p:cNvPr>
          <p:cNvSpPr>
            <a:spLocks noGrp="1"/>
          </p:cNvSpPr>
          <p:nvPr>
            <p:ph sz="half" idx="2"/>
          </p:nvPr>
        </p:nvSpPr>
        <p:spPr>
          <a:xfrm>
            <a:off x="4622800" y="1143000"/>
            <a:ext cx="7366000" cy="5554663"/>
          </a:xfrm>
        </p:spPr>
        <p:txBody>
          <a:bodyPr>
            <a:normAutofit/>
          </a:bodyPr>
          <a:lstStyle/>
          <a:p>
            <a:pPr marL="7938" indent="0">
              <a:lnSpc>
                <a:spcPct val="90000"/>
              </a:lnSpc>
              <a:buNone/>
            </a:pPr>
            <a:r>
              <a:rPr lang="en-US" b="1" i="1" dirty="0"/>
              <a:t>Accounts and statistics relating to the minimization of natural hazards and the effects of climate change:</a:t>
            </a:r>
          </a:p>
          <a:p>
            <a:pPr>
              <a:lnSpc>
                <a:spcPct val="90000"/>
              </a:lnSpc>
            </a:pPr>
            <a:r>
              <a:rPr lang="en-US" sz="2400" dirty="0"/>
              <a:t>“A2.19 The SEEA Central Framework limits the scope of economic activities considered to be environmental to environmental protection and resource management activity. However, it is recognized that there are a number of other economic activities that are related to the environment which may be of </a:t>
            </a:r>
            <a:r>
              <a:rPr lang="en-US" sz="2400" dirty="0">
                <a:solidFill>
                  <a:schemeClr val="tx2"/>
                </a:solidFill>
              </a:rPr>
              <a:t>particular interest for policy and analytical purposes</a:t>
            </a:r>
            <a:r>
              <a:rPr lang="en-US" sz="2400" dirty="0">
                <a:solidFill>
                  <a:srgbClr val="FF0000"/>
                </a:solidFill>
              </a:rPr>
              <a:t> </a:t>
            </a:r>
            <a:r>
              <a:rPr lang="en-US" sz="2400" dirty="0"/>
              <a:t>(see sect. 4.2). A specific set of activities encompasses efforts to minimize the impact of </a:t>
            </a:r>
            <a:r>
              <a:rPr lang="en-US" sz="2400" dirty="0">
                <a:solidFill>
                  <a:schemeClr val="tx2"/>
                </a:solidFill>
              </a:rPr>
              <a:t>natural hazards </a:t>
            </a:r>
            <a:r>
              <a:rPr lang="en-US" sz="2400" dirty="0"/>
              <a:t>(such as floods, cyclones and bush fires) and </a:t>
            </a:r>
            <a:r>
              <a:rPr lang="en-US" sz="2400" dirty="0">
                <a:solidFill>
                  <a:schemeClr val="tx2"/>
                </a:solidFill>
              </a:rPr>
              <a:t>efforts to mitigate, or adapt to, the effects of climate change</a:t>
            </a:r>
            <a:r>
              <a:rPr lang="en-US" sz="2400" dirty="0"/>
              <a:t>.” </a:t>
            </a:r>
          </a:p>
          <a:p>
            <a:pPr marL="7938" indent="0">
              <a:lnSpc>
                <a:spcPct val="90000"/>
              </a:lnSpc>
              <a:buNone/>
            </a:pPr>
            <a:r>
              <a:rPr lang="en-US" sz="2400" dirty="0"/>
              <a:t>         (SEEA-CF, Annex II, pages 307-308, </a:t>
            </a:r>
            <a:r>
              <a:rPr lang="en-US" sz="2400" dirty="0">
                <a:solidFill>
                  <a:schemeClr val="tx2"/>
                </a:solidFill>
              </a:rPr>
              <a:t>emphases added</a:t>
            </a:r>
            <a:r>
              <a:rPr lang="en-US" sz="2400" dirty="0"/>
              <a:t>)</a:t>
            </a:r>
          </a:p>
        </p:txBody>
      </p:sp>
      <p:sp>
        <p:nvSpPr>
          <p:cNvPr id="4" name="Date Placeholder 3">
            <a:extLst>
              <a:ext uri="{FF2B5EF4-FFF2-40B4-BE49-F238E27FC236}">
                <a16:creationId xmlns:a16="http://schemas.microsoft.com/office/drawing/2014/main" xmlns="" id="{68B9A250-8DCF-E3E2-5741-017349A62200}"/>
              </a:ext>
            </a:extLst>
          </p:cNvPr>
          <p:cNvSpPr>
            <a:spLocks noGrp="1"/>
          </p:cNvSpPr>
          <p:nvPr>
            <p:ph type="dt" sz="half" idx="10"/>
          </p:nvPr>
        </p:nvSpPr>
        <p:spPr>
          <a:xfrm>
            <a:off x="10261600" y="6613526"/>
            <a:ext cx="1320800" cy="168275"/>
          </a:xfrm>
        </p:spPr>
        <p:txBody>
          <a:bodyPr anchor="ctr">
            <a:normAutofit/>
          </a:bodyPr>
          <a:lstStyle/>
          <a:p>
            <a:pPr>
              <a:lnSpc>
                <a:spcPct val="90000"/>
              </a:lnSpc>
              <a:spcAft>
                <a:spcPts val="600"/>
              </a:spcAft>
            </a:pPr>
            <a:fld id="{2AD1B2E3-3E40-5040-904C-5D9B1F512E40}" type="datetime1">
              <a:rPr lang="en-US" sz="500" smtClean="0">
                <a:solidFill>
                  <a:srgbClr val="000000">
                    <a:tint val="75000"/>
                  </a:srgbClr>
                </a:solidFill>
              </a:rPr>
              <a:pPr>
                <a:lnSpc>
                  <a:spcPct val="90000"/>
                </a:lnSpc>
                <a:spcAft>
                  <a:spcPts val="600"/>
                </a:spcAft>
              </a:pPr>
              <a:t>10/24/2023</a:t>
            </a:fld>
            <a:endParaRPr lang="en-US" sz="500">
              <a:solidFill>
                <a:srgbClr val="000000">
                  <a:tint val="75000"/>
                </a:srgbClr>
              </a:solidFill>
            </a:endParaRPr>
          </a:p>
        </p:txBody>
      </p:sp>
      <p:sp>
        <p:nvSpPr>
          <p:cNvPr id="5" name="Slide Number Placeholder 4">
            <a:extLst>
              <a:ext uri="{FF2B5EF4-FFF2-40B4-BE49-F238E27FC236}">
                <a16:creationId xmlns:a16="http://schemas.microsoft.com/office/drawing/2014/main" xmlns="" id="{B6A6D93E-DB96-B951-6B62-7315BB76F18A}"/>
              </a:ext>
            </a:extLst>
          </p:cNvPr>
          <p:cNvSpPr>
            <a:spLocks noGrp="1"/>
          </p:cNvSpPr>
          <p:nvPr>
            <p:ph type="sldNum" sz="quarter" idx="12"/>
          </p:nvPr>
        </p:nvSpPr>
        <p:spPr>
          <a:xfrm>
            <a:off x="10871200" y="6340475"/>
            <a:ext cx="711200" cy="196850"/>
          </a:xfrm>
        </p:spPr>
        <p:txBody>
          <a:bodyPr anchor="ctr">
            <a:normAutofit/>
          </a:bodyPr>
          <a:lstStyle/>
          <a:p>
            <a:pPr>
              <a:lnSpc>
                <a:spcPct val="90000"/>
              </a:lnSpc>
              <a:spcAft>
                <a:spcPts val="600"/>
              </a:spcAft>
            </a:pPr>
            <a:fld id="{2F2C37F8-DB9F-4D58-B490-F5ECA928CAA2}" type="slidenum">
              <a:rPr lang="en-US" sz="700" smtClean="0">
                <a:solidFill>
                  <a:srgbClr val="000000">
                    <a:tint val="75000"/>
                  </a:srgbClr>
                </a:solidFill>
              </a:rPr>
              <a:pPr>
                <a:lnSpc>
                  <a:spcPct val="90000"/>
                </a:lnSpc>
                <a:spcAft>
                  <a:spcPts val="600"/>
                </a:spcAft>
              </a:pPr>
              <a:t>7</a:t>
            </a:fld>
            <a:endParaRPr lang="en-US" sz="700" dirty="0">
              <a:solidFill>
                <a:srgbClr val="000000">
                  <a:tint val="75000"/>
                </a:srgbClr>
              </a:solidFill>
            </a:endParaRPr>
          </a:p>
        </p:txBody>
      </p:sp>
    </p:spTree>
    <p:extLst>
      <p:ext uri="{BB962C8B-B14F-4D97-AF65-F5344CB8AC3E}">
        <p14:creationId xmlns:p14="http://schemas.microsoft.com/office/powerpoint/2010/main" val="6472583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EF61DD-CA9E-D6B1-BE1C-3DD7378316A2}"/>
              </a:ext>
            </a:extLst>
          </p:cNvPr>
          <p:cNvSpPr>
            <a:spLocks noGrp="1"/>
          </p:cNvSpPr>
          <p:nvPr>
            <p:ph type="title"/>
          </p:nvPr>
        </p:nvSpPr>
        <p:spPr/>
        <p:txBody>
          <a:bodyPr/>
          <a:lstStyle/>
          <a:p>
            <a:r>
              <a:rPr lang="en-US" dirty="0"/>
              <a:t>Work related to Climate Change Expenditures </a:t>
            </a:r>
          </a:p>
        </p:txBody>
      </p:sp>
      <p:sp>
        <p:nvSpPr>
          <p:cNvPr id="3" name="Content Placeholder 2">
            <a:extLst>
              <a:ext uri="{FF2B5EF4-FFF2-40B4-BE49-F238E27FC236}">
                <a16:creationId xmlns:a16="http://schemas.microsoft.com/office/drawing/2014/main" xmlns="" id="{1FD54B48-A687-5558-8235-8C2A7B3CD45C}"/>
              </a:ext>
            </a:extLst>
          </p:cNvPr>
          <p:cNvSpPr>
            <a:spLocks noGrp="1"/>
          </p:cNvSpPr>
          <p:nvPr>
            <p:ph sz="half" idx="1"/>
          </p:nvPr>
        </p:nvSpPr>
        <p:spPr/>
        <p:txBody>
          <a:bodyPr>
            <a:normAutofit fontScale="77500" lnSpcReduction="20000"/>
          </a:bodyPr>
          <a:lstStyle/>
          <a:p>
            <a:r>
              <a:rPr lang="en-US" dirty="0"/>
              <a:t>UNECE: CES CC related statistics</a:t>
            </a:r>
          </a:p>
          <a:p>
            <a:pPr lvl="1"/>
            <a:r>
              <a:rPr lang="en-US" dirty="0"/>
              <a:t>Indicators but no definitions</a:t>
            </a:r>
          </a:p>
          <a:p>
            <a:r>
              <a:rPr lang="en-US" dirty="0"/>
              <a:t>Eurostat:  </a:t>
            </a:r>
            <a:br>
              <a:rPr lang="en-US" dirty="0"/>
            </a:br>
            <a:r>
              <a:rPr lang="en-US" dirty="0"/>
              <a:t>EPE/RM statistics + CC statistics</a:t>
            </a:r>
          </a:p>
          <a:p>
            <a:pPr lvl="1"/>
            <a:r>
              <a:rPr lang="en-US" dirty="0"/>
              <a:t>Mitigation in EPE &amp; expanded definition of mitigation but no data</a:t>
            </a:r>
          </a:p>
          <a:p>
            <a:pPr lvl="1"/>
            <a:r>
              <a:rPr lang="en-US" dirty="0"/>
              <a:t>Ongoing project to delineate CC mitigation &amp; adaptation activities – produce EU estimates</a:t>
            </a:r>
          </a:p>
          <a:p>
            <a:r>
              <a:rPr lang="en-US" dirty="0"/>
              <a:t>OECD: CC Budget Tagging</a:t>
            </a:r>
          </a:p>
          <a:p>
            <a:pPr lvl="1"/>
            <a:r>
              <a:rPr lang="en-US" dirty="0"/>
              <a:t>Focus on projects and policy. Definitions no more specific than “principal objective” and descriptions of expected results</a:t>
            </a:r>
          </a:p>
          <a:p>
            <a:r>
              <a:rPr lang="en-US" dirty="0"/>
              <a:t>EU: Green Budgeting</a:t>
            </a:r>
          </a:p>
          <a:p>
            <a:pPr lvl="1"/>
            <a:r>
              <a:rPr lang="en-US" dirty="0"/>
              <a:t>Budgetary policymaking to achieve climate goals</a:t>
            </a:r>
          </a:p>
        </p:txBody>
      </p:sp>
      <p:sp>
        <p:nvSpPr>
          <p:cNvPr id="4" name="Content Placeholder 3">
            <a:extLst>
              <a:ext uri="{FF2B5EF4-FFF2-40B4-BE49-F238E27FC236}">
                <a16:creationId xmlns:a16="http://schemas.microsoft.com/office/drawing/2014/main" xmlns="" id="{F317994A-88AE-CB78-FFCA-EB967F91287A}"/>
              </a:ext>
            </a:extLst>
          </p:cNvPr>
          <p:cNvSpPr>
            <a:spLocks noGrp="1"/>
          </p:cNvSpPr>
          <p:nvPr>
            <p:ph sz="half" idx="2"/>
          </p:nvPr>
        </p:nvSpPr>
        <p:spPr/>
        <p:txBody>
          <a:bodyPr>
            <a:normAutofit fontScale="77500" lnSpcReduction="20000"/>
          </a:bodyPr>
          <a:lstStyle/>
          <a:p>
            <a:r>
              <a:rPr lang="en-US" dirty="0"/>
              <a:t>EU: Taxonomy for Sustainable Activities  </a:t>
            </a:r>
          </a:p>
          <a:p>
            <a:pPr lvl="1"/>
            <a:r>
              <a:rPr lang="en-US" dirty="0"/>
              <a:t>Unit of analysis is ‘projects’</a:t>
            </a:r>
          </a:p>
          <a:p>
            <a:pPr lvl="1"/>
            <a:r>
              <a:rPr lang="en-US" dirty="0"/>
              <a:t>Currently only Mitigation Economic Activities are described </a:t>
            </a:r>
          </a:p>
          <a:p>
            <a:r>
              <a:rPr lang="en-US" dirty="0"/>
              <a:t>IADB: Government CC Spending </a:t>
            </a:r>
          </a:p>
          <a:p>
            <a:pPr lvl="1"/>
            <a:r>
              <a:rPr lang="en-US" dirty="0"/>
              <a:t>Proposes both main purpose and secondary tags which have no CC intent stated but have a measurable impact or are responses to CC impacts</a:t>
            </a:r>
          </a:p>
          <a:p>
            <a:pPr lvl="1"/>
            <a:r>
              <a:rPr lang="en-US" dirty="0"/>
              <a:t>Proposes classification &amp; methodology</a:t>
            </a:r>
          </a:p>
          <a:p>
            <a:r>
              <a:rPr lang="en-US" dirty="0"/>
              <a:t>Austrian project: Federal Government current costs for CC Adaptation</a:t>
            </a:r>
          </a:p>
          <a:p>
            <a:pPr lvl="1"/>
            <a:r>
              <a:rPr lang="en-US" dirty="0"/>
              <a:t>Budget analysis &amp; expert interviews</a:t>
            </a:r>
          </a:p>
          <a:p>
            <a:pPr lvl="1"/>
            <a:r>
              <a:rPr lang="en-US" dirty="0"/>
              <a:t>Provides some figures for 2014</a:t>
            </a:r>
          </a:p>
        </p:txBody>
      </p:sp>
      <p:sp>
        <p:nvSpPr>
          <p:cNvPr id="5" name="Date Placeholder 4">
            <a:extLst>
              <a:ext uri="{FF2B5EF4-FFF2-40B4-BE49-F238E27FC236}">
                <a16:creationId xmlns:a16="http://schemas.microsoft.com/office/drawing/2014/main" xmlns="" id="{D5E1B0DC-8F76-5865-5A9A-342DFE5197CB}"/>
              </a:ext>
            </a:extLst>
          </p:cNvPr>
          <p:cNvSpPr>
            <a:spLocks noGrp="1"/>
          </p:cNvSpPr>
          <p:nvPr>
            <p:ph type="dt" sz="half" idx="10"/>
          </p:nvPr>
        </p:nvSpPr>
        <p:spPr/>
        <p:txBody>
          <a:bodyPr/>
          <a:lstStyle/>
          <a:p>
            <a:fld id="{B8CB230B-F642-8349-A125-BF1F59E38F31}" type="datetime1">
              <a:rPr lang="en-US" smtClean="0">
                <a:solidFill>
                  <a:srgbClr val="000000">
                    <a:tint val="75000"/>
                  </a:srgbClr>
                </a:solidFill>
              </a:rPr>
              <a:pPr/>
              <a:t>10/24/2023</a:t>
            </a:fld>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30F21F30-0F58-6984-D38E-6BF747935455}"/>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8</a:t>
            </a:fld>
            <a:endParaRPr lang="en-US">
              <a:solidFill>
                <a:srgbClr val="000000">
                  <a:tint val="75000"/>
                </a:srgbClr>
              </a:solidFill>
            </a:endParaRPr>
          </a:p>
        </p:txBody>
      </p:sp>
    </p:spTree>
    <p:extLst>
      <p:ext uri="{BB962C8B-B14F-4D97-AF65-F5344CB8AC3E}">
        <p14:creationId xmlns:p14="http://schemas.microsoft.com/office/powerpoint/2010/main" val="2472618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9D01B385-8AEA-6920-418A-9EF0A2C4B96B}"/>
              </a:ext>
            </a:extLst>
          </p:cNvPr>
          <p:cNvSpPr>
            <a:spLocks noGrp="1"/>
          </p:cNvSpPr>
          <p:nvPr>
            <p:ph type="title"/>
          </p:nvPr>
        </p:nvSpPr>
        <p:spPr/>
        <p:txBody>
          <a:bodyPr/>
          <a:lstStyle/>
          <a:p>
            <a:r>
              <a:rPr lang="en-US" dirty="0"/>
              <a:t>Conclusions from the review of current work</a:t>
            </a:r>
          </a:p>
        </p:txBody>
      </p:sp>
      <p:sp>
        <p:nvSpPr>
          <p:cNvPr id="8" name="Content Placeholder 7">
            <a:extLst>
              <a:ext uri="{FF2B5EF4-FFF2-40B4-BE49-F238E27FC236}">
                <a16:creationId xmlns:a16="http://schemas.microsoft.com/office/drawing/2014/main" xmlns="" id="{AAF5B71B-7F4A-DA71-73E4-3437269B8952}"/>
              </a:ext>
            </a:extLst>
          </p:cNvPr>
          <p:cNvSpPr>
            <a:spLocks noGrp="1"/>
          </p:cNvSpPr>
          <p:nvPr>
            <p:ph idx="1"/>
          </p:nvPr>
        </p:nvSpPr>
        <p:spPr>
          <a:xfrm>
            <a:off x="502394" y="1305231"/>
            <a:ext cx="11384806" cy="5089525"/>
          </a:xfrm>
        </p:spPr>
        <p:txBody>
          <a:bodyPr>
            <a:normAutofit fontScale="77500" lnSpcReduction="20000"/>
          </a:bodyPr>
          <a:lstStyle/>
          <a:p>
            <a:r>
              <a:rPr lang="en-US" dirty="0">
                <a:solidFill>
                  <a:schemeClr val="accent4"/>
                </a:solidFill>
              </a:rPr>
              <a:t>No consensus on definitions </a:t>
            </a:r>
            <a:r>
              <a:rPr lang="en-US" dirty="0"/>
              <a:t>or how to decided what is in/out</a:t>
            </a:r>
          </a:p>
          <a:p>
            <a:r>
              <a:rPr lang="en-US" dirty="0">
                <a:solidFill>
                  <a:schemeClr val="tx2"/>
                </a:solidFill>
              </a:rPr>
              <a:t>No clear classification scheme </a:t>
            </a:r>
            <a:r>
              <a:rPr lang="en-US" dirty="0"/>
              <a:t>for CC expenditures (economy-wide)</a:t>
            </a:r>
          </a:p>
          <a:p>
            <a:pPr lvl="1"/>
            <a:r>
              <a:rPr lang="en-US" dirty="0"/>
              <a:t>Most work focused on government budgets and not economy-wide statistics</a:t>
            </a:r>
            <a:br>
              <a:rPr lang="en-US" dirty="0"/>
            </a:br>
            <a:r>
              <a:rPr lang="en-US" dirty="0"/>
              <a:t>					------</a:t>
            </a:r>
          </a:p>
          <a:p>
            <a:r>
              <a:rPr lang="en-US" b="1" dirty="0"/>
              <a:t>IADB</a:t>
            </a:r>
            <a:r>
              <a:rPr lang="en-US" dirty="0"/>
              <a:t>: has the most developed framework</a:t>
            </a:r>
          </a:p>
          <a:p>
            <a:pPr lvl="1"/>
            <a:r>
              <a:rPr lang="en-US" dirty="0"/>
              <a:t>Developed definitions, evaluation criteria, and classifications for the climate related expenditures of government.</a:t>
            </a:r>
          </a:p>
          <a:p>
            <a:r>
              <a:rPr lang="en-US" b="1" dirty="0"/>
              <a:t>EU Taxonomy</a:t>
            </a:r>
            <a:r>
              <a:rPr lang="en-US" dirty="0"/>
              <a:t>: provides a list of private sector activities that qualify for CC mitigation. </a:t>
            </a:r>
          </a:p>
          <a:p>
            <a:pPr lvl="1"/>
            <a:r>
              <a:rPr lang="en-US" dirty="0"/>
              <a:t>CC adaptation list of economic activities to be developed.</a:t>
            </a:r>
          </a:p>
          <a:p>
            <a:r>
              <a:rPr lang="en-US" b="1" dirty="0"/>
              <a:t>Eurostat</a:t>
            </a:r>
            <a:r>
              <a:rPr lang="en-US" dirty="0"/>
              <a:t>: project identifying climate change activities, industries, and products is the most integrated attempt, as their statistics leverage EU supply and use tables to develop satellite accounts for climate change expenditures. </a:t>
            </a:r>
          </a:p>
          <a:p>
            <a:pPr lvl="1"/>
            <a:r>
              <a:rPr lang="en-US" dirty="0"/>
              <a:t>Product and services lists have not been released (to our knowledge).</a:t>
            </a:r>
          </a:p>
        </p:txBody>
      </p:sp>
      <p:sp>
        <p:nvSpPr>
          <p:cNvPr id="5" name="Date Placeholder 4">
            <a:extLst>
              <a:ext uri="{FF2B5EF4-FFF2-40B4-BE49-F238E27FC236}">
                <a16:creationId xmlns:a16="http://schemas.microsoft.com/office/drawing/2014/main" xmlns="" id="{AF94CB32-624C-55D5-46D9-E202CB0FCB53}"/>
              </a:ext>
            </a:extLst>
          </p:cNvPr>
          <p:cNvSpPr>
            <a:spLocks noGrp="1"/>
          </p:cNvSpPr>
          <p:nvPr>
            <p:ph type="dt" sz="half" idx="10"/>
          </p:nvPr>
        </p:nvSpPr>
        <p:spPr/>
        <p:txBody>
          <a:bodyPr/>
          <a:lstStyle/>
          <a:p>
            <a:fld id="{B8CB230B-F642-8349-A125-BF1F59E38F31}" type="datetime1">
              <a:rPr lang="en-US" smtClean="0">
                <a:solidFill>
                  <a:srgbClr val="000000">
                    <a:tint val="75000"/>
                  </a:srgbClr>
                </a:solidFill>
              </a:rPr>
              <a:pPr/>
              <a:t>10/24/2023</a:t>
            </a:fld>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xmlns="" id="{A80013DB-701A-4668-6710-58838E39AD06}"/>
              </a:ext>
            </a:extLst>
          </p:cNvPr>
          <p:cNvSpPr>
            <a:spLocks noGrp="1"/>
          </p:cNvSpPr>
          <p:nvPr>
            <p:ph type="sldNum" sz="quarter" idx="12"/>
          </p:nvPr>
        </p:nvSpPr>
        <p:spPr/>
        <p:txBody>
          <a:bodyPr/>
          <a:lstStyle/>
          <a:p>
            <a:fld id="{2F2C37F8-DB9F-4D58-B490-F5ECA928CAA2}" type="slidenum">
              <a:rPr lang="en-US" smtClean="0">
                <a:solidFill>
                  <a:srgbClr val="000000">
                    <a:tint val="75000"/>
                  </a:srgbClr>
                </a:solidFill>
              </a:rPr>
              <a:pPr/>
              <a:t>9</a:t>
            </a:fld>
            <a:endParaRPr lang="en-US">
              <a:solidFill>
                <a:srgbClr val="000000">
                  <a:tint val="75000"/>
                </a:srgbClr>
              </a:solidFill>
            </a:endParaRPr>
          </a:p>
        </p:txBody>
      </p:sp>
    </p:spTree>
    <p:extLst>
      <p:ext uri="{BB962C8B-B14F-4D97-AF65-F5344CB8AC3E}">
        <p14:creationId xmlns:p14="http://schemas.microsoft.com/office/powerpoint/2010/main" val="427753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EA-PPT-ArtDeco-Style">
  <a:themeElements>
    <a:clrScheme name="BEA-Colors-2016 1">
      <a:dk1>
        <a:srgbClr val="000000"/>
      </a:dk1>
      <a:lt1>
        <a:srgbClr val="FFFFFF"/>
      </a:lt1>
      <a:dk2>
        <a:srgbClr val="004C97"/>
      </a:dk2>
      <a:lt2>
        <a:srgbClr val="FFE9C3"/>
      </a:lt2>
      <a:accent1>
        <a:srgbClr val="004C97"/>
      </a:accent1>
      <a:accent2>
        <a:srgbClr val="0097A9"/>
      </a:accent2>
      <a:accent3>
        <a:srgbClr val="2DCCD3"/>
      </a:accent3>
      <a:accent4>
        <a:srgbClr val="D86018"/>
      </a:accent4>
      <a:accent5>
        <a:srgbClr val="F2A900"/>
      </a:accent5>
      <a:accent6>
        <a:srgbClr val="9EA2A2"/>
      </a:accent6>
      <a:hlink>
        <a:srgbClr val="6CACE4"/>
      </a:hlink>
      <a:folHlink>
        <a:srgbClr val="B5255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DBF52633-3455-B44F-8B2F-B841AE4E5D5D}" vid="{D50747F6-7093-5144-936F-CB3C0D1AC7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D9A8CC1-40B5-4E03-ABC8-DE572C3E79BC}"/>
</file>

<file path=customXml/itemProps2.xml><?xml version="1.0" encoding="utf-8"?>
<ds:datastoreItem xmlns:ds="http://schemas.openxmlformats.org/officeDocument/2006/customXml" ds:itemID="{EA622266-6482-4064-AD13-542A13C00A97}"/>
</file>

<file path=customXml/itemProps3.xml><?xml version="1.0" encoding="utf-8"?>
<ds:datastoreItem xmlns:ds="http://schemas.openxmlformats.org/officeDocument/2006/customXml" ds:itemID="{F24389FC-0C2A-4004-8CC6-C097413741E1}"/>
</file>

<file path=docProps/app.xml><?xml version="1.0" encoding="utf-8"?>
<Properties xmlns="http://schemas.openxmlformats.org/officeDocument/2006/extended-properties" xmlns:vt="http://schemas.openxmlformats.org/officeDocument/2006/docPropsVTypes">
  <TotalTime>3494</TotalTime>
  <Words>2551</Words>
  <Application>Microsoft Office PowerPoint</Application>
  <PresentationFormat>Widescreen</PresentationFormat>
  <Paragraphs>556</Paragraphs>
  <Slides>30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Calibri</vt:lpstr>
      <vt:lpstr>Constantia</vt:lpstr>
      <vt:lpstr>Mongolian Baiti</vt:lpstr>
      <vt:lpstr>Proxima-Nova_Bold</vt:lpstr>
      <vt:lpstr>Retina</vt:lpstr>
      <vt:lpstr>Source Sans Pro</vt:lpstr>
      <vt:lpstr>Times New Roman</vt:lpstr>
      <vt:lpstr>Wingdings</vt:lpstr>
      <vt:lpstr>BEA-PPT-ArtDeco-Style</vt:lpstr>
      <vt:lpstr>Measuring Climate Mitigation and Adaptation Expenditures in the Economy: Methodological Challenges   </vt:lpstr>
      <vt:lpstr>Overview</vt:lpstr>
      <vt:lpstr>Quick Review</vt:lpstr>
      <vt:lpstr>U.S. EGSS including partial categories</vt:lpstr>
      <vt:lpstr>2019 EGSS Breakdown</vt:lpstr>
      <vt:lpstr>U.S. EGSS – Public vs. Private (2019)</vt:lpstr>
      <vt:lpstr>Research Agenda of SEEA-CF (Annex II)</vt:lpstr>
      <vt:lpstr>Work related to Climate Change Expenditures </vt:lpstr>
      <vt:lpstr>Conclusions from the review of current work</vt:lpstr>
      <vt:lpstr>Where do we go from here?  look at definitions &amp; stories to avoid mistakes made with CEPA and energy</vt:lpstr>
      <vt:lpstr>U.S. Billion-Dollar Weather &amp; Climate Disasters</vt:lpstr>
      <vt:lpstr>Longer-term climate related impacts</vt:lpstr>
      <vt:lpstr>IPCC Definition of Climate Change</vt:lpstr>
      <vt:lpstr>Mitigation expenditures – included in EPE</vt:lpstr>
      <vt:lpstr>Mitigation:  “enhance the sinks of greenhouse gases”</vt:lpstr>
      <vt:lpstr>Climate Change mitigation and EPE/RM expenditures</vt:lpstr>
      <vt:lpstr>Climate Change Adaptation</vt:lpstr>
      <vt:lpstr>CC Adaptation – Nature-based solutions included in RM</vt:lpstr>
      <vt:lpstr>Human systems: Adaptation / Resilience</vt:lpstr>
      <vt:lpstr>EPE/RM + CC Mitigation + CC Adaptation</vt:lpstr>
      <vt:lpstr>Research Agenda of SEEA-CF (Annex II)</vt:lpstr>
      <vt:lpstr>Disaster Risk Reduction (DRR)</vt:lpstr>
      <vt:lpstr>Disaster Risk Reduction Expenditures - Philippines</vt:lpstr>
      <vt:lpstr>EPE/RM + Climate Change + Disaster Expenditures</vt:lpstr>
      <vt:lpstr>Challenging to put all 3 concepts together</vt:lpstr>
      <vt:lpstr>Next Steps – Internationally </vt:lpstr>
      <vt:lpstr>Next Steps</vt:lpstr>
      <vt:lpstr>Next steps for USA – Learning by doing</vt:lpstr>
      <vt:lpstr>Next steps for USA – Learning by doing</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Accounting for Environmental Activity</dc:title>
  <dc:creator>Scott</dc:creator>
  <cp:lastModifiedBy>Scott</cp:lastModifiedBy>
  <cp:revision>109</cp:revision>
  <dcterms:created xsi:type="dcterms:W3CDTF">2022-09-19T02:46:48Z</dcterms:created>
  <dcterms:modified xsi:type="dcterms:W3CDTF">2023-10-24T15:18:54Z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0x0101007070499787F7DF4FBC4BC74C3B0DF53A</vt:lpwstr>
  </property>
</Properties>
</file>