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78" r:id="rId2"/>
    <p:sldId id="397" r:id="rId3"/>
    <p:sldId id="386" r:id="rId4"/>
    <p:sldId id="418" r:id="rId5"/>
    <p:sldId id="395" r:id="rId6"/>
    <p:sldId id="406" r:id="rId7"/>
    <p:sldId id="391" r:id="rId8"/>
    <p:sldId id="263" r:id="rId9"/>
    <p:sldId id="413" r:id="rId10"/>
    <p:sldId id="260" r:id="rId11"/>
    <p:sldId id="416" r:id="rId12"/>
    <p:sldId id="417" r:id="rId13"/>
    <p:sldId id="400" r:id="rId14"/>
    <p:sldId id="410" r:id="rId15"/>
    <p:sldId id="281" r:id="rId16"/>
    <p:sldId id="278" r:id="rId17"/>
    <p:sldId id="276" r:id="rId18"/>
    <p:sldId id="283" r:id="rId19"/>
    <p:sldId id="412" r:id="rId20"/>
    <p:sldId id="411" r:id="rId21"/>
    <p:sldId id="384" r:id="rId22"/>
    <p:sldId id="4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3D8B"/>
    <a:srgbClr val="FFFFFF"/>
    <a:srgbClr val="339966"/>
    <a:srgbClr val="B4C7E7"/>
    <a:srgbClr val="FFE6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49AA9-8B3C-4071-9E2B-3DBFD5B254C9}" v="9" dt="2024-05-14T11:54:47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tone, Samuel A" userId="9f2fce6d-1fb2-4dca-9aec-35452e608320" providerId="ADAL" clId="{FBA49AA9-8B3C-4071-9E2B-3DBFD5B254C9}"/>
    <pc:docChg chg="undo custSel addSld delSld modSld sldOrd modShowInfo">
      <pc:chgData name="Johnstone, Samuel A" userId="9f2fce6d-1fb2-4dca-9aec-35452e608320" providerId="ADAL" clId="{FBA49AA9-8B3C-4071-9E2B-3DBFD5B254C9}" dt="2024-05-16T13:34:15.220" v="96" actId="1076"/>
      <pc:docMkLst>
        <pc:docMk/>
      </pc:docMkLst>
      <pc:sldChg chg="add">
        <pc:chgData name="Johnstone, Samuel A" userId="9f2fce6d-1fb2-4dca-9aec-35452e608320" providerId="ADAL" clId="{FBA49AA9-8B3C-4071-9E2B-3DBFD5B254C9}" dt="2024-05-12T20:40:31.706" v="3"/>
        <pc:sldMkLst>
          <pc:docMk/>
          <pc:sldMk cId="3442408462" sldId="260"/>
        </pc:sldMkLst>
      </pc:sldChg>
      <pc:sldChg chg="addSp modSp add mod">
        <pc:chgData name="Johnstone, Samuel A" userId="9f2fce6d-1fb2-4dca-9aec-35452e608320" providerId="ADAL" clId="{FBA49AA9-8B3C-4071-9E2B-3DBFD5B254C9}" dt="2024-05-12T20:46:28.241" v="38" actId="14861"/>
        <pc:sldMkLst>
          <pc:docMk/>
          <pc:sldMk cId="1463774610" sldId="263"/>
        </pc:sldMkLst>
        <pc:spChg chg="add mod">
          <ac:chgData name="Johnstone, Samuel A" userId="9f2fce6d-1fb2-4dca-9aec-35452e608320" providerId="ADAL" clId="{FBA49AA9-8B3C-4071-9E2B-3DBFD5B254C9}" dt="2024-05-12T20:46:13.758" v="35" actId="14838"/>
          <ac:spMkLst>
            <pc:docMk/>
            <pc:sldMk cId="1463774610" sldId="263"/>
            <ac:spMk id="6" creationId="{A2845F36-E7A4-8693-8BCB-33D23F8F6720}"/>
          </ac:spMkLst>
        </pc:spChg>
        <pc:picChg chg="add mod">
          <ac:chgData name="Johnstone, Samuel A" userId="9f2fce6d-1fb2-4dca-9aec-35452e608320" providerId="ADAL" clId="{FBA49AA9-8B3C-4071-9E2B-3DBFD5B254C9}" dt="2024-05-12T20:46:28.241" v="38" actId="14861"/>
          <ac:picMkLst>
            <pc:docMk/>
            <pc:sldMk cId="1463774610" sldId="263"/>
            <ac:picMk id="3" creationId="{2B813806-2747-4685-0C8A-E0B0CE42AF76}"/>
          </ac:picMkLst>
        </pc:picChg>
      </pc:sldChg>
      <pc:sldChg chg="del ord">
        <pc:chgData name="Johnstone, Samuel A" userId="9f2fce6d-1fb2-4dca-9aec-35452e608320" providerId="ADAL" clId="{FBA49AA9-8B3C-4071-9E2B-3DBFD5B254C9}" dt="2024-05-14T12:00:06.229" v="88" actId="47"/>
        <pc:sldMkLst>
          <pc:docMk/>
          <pc:sldMk cId="1502375156" sldId="268"/>
        </pc:sldMkLst>
      </pc:sldChg>
      <pc:sldChg chg="ord">
        <pc:chgData name="Johnstone, Samuel A" userId="9f2fce6d-1fb2-4dca-9aec-35452e608320" providerId="ADAL" clId="{FBA49AA9-8B3C-4071-9E2B-3DBFD5B254C9}" dt="2024-05-12T20:44:26.830" v="30"/>
        <pc:sldMkLst>
          <pc:docMk/>
          <pc:sldMk cId="2893502255" sldId="276"/>
        </pc:sldMkLst>
      </pc:sldChg>
      <pc:sldChg chg="ord">
        <pc:chgData name="Johnstone, Samuel A" userId="9f2fce6d-1fb2-4dca-9aec-35452e608320" providerId="ADAL" clId="{FBA49AA9-8B3C-4071-9E2B-3DBFD5B254C9}" dt="2024-05-12T20:44:26.830" v="30"/>
        <pc:sldMkLst>
          <pc:docMk/>
          <pc:sldMk cId="3397031280" sldId="278"/>
        </pc:sldMkLst>
      </pc:sldChg>
      <pc:sldChg chg="ord">
        <pc:chgData name="Johnstone, Samuel A" userId="9f2fce6d-1fb2-4dca-9aec-35452e608320" providerId="ADAL" clId="{FBA49AA9-8B3C-4071-9E2B-3DBFD5B254C9}" dt="2024-05-12T20:44:26.830" v="30"/>
        <pc:sldMkLst>
          <pc:docMk/>
          <pc:sldMk cId="1730286864" sldId="281"/>
        </pc:sldMkLst>
      </pc:sldChg>
      <pc:sldChg chg="add ord">
        <pc:chgData name="Johnstone, Samuel A" userId="9f2fce6d-1fb2-4dca-9aec-35452e608320" providerId="ADAL" clId="{FBA49AA9-8B3C-4071-9E2B-3DBFD5B254C9}" dt="2024-05-12T20:44:26.830" v="30"/>
        <pc:sldMkLst>
          <pc:docMk/>
          <pc:sldMk cId="3722210764" sldId="283"/>
        </pc:sldMkLst>
      </pc:sldChg>
      <pc:sldChg chg="add">
        <pc:chgData name="Johnstone, Samuel A" userId="9f2fce6d-1fb2-4dca-9aec-35452e608320" providerId="ADAL" clId="{FBA49AA9-8B3C-4071-9E2B-3DBFD5B254C9}" dt="2024-05-12T20:40:31.706" v="3"/>
        <pc:sldMkLst>
          <pc:docMk/>
          <pc:sldMk cId="3726774334" sldId="384"/>
        </pc:sldMkLst>
      </pc:sldChg>
      <pc:sldChg chg="add del">
        <pc:chgData name="Johnstone, Samuel A" userId="9f2fce6d-1fb2-4dca-9aec-35452e608320" providerId="ADAL" clId="{FBA49AA9-8B3C-4071-9E2B-3DBFD5B254C9}" dt="2024-05-14T11:54:47.957" v="86"/>
        <pc:sldMkLst>
          <pc:docMk/>
          <pc:sldMk cId="146042989" sldId="386"/>
        </pc:sldMkLst>
      </pc:sldChg>
      <pc:sldChg chg="add del">
        <pc:chgData name="Johnstone, Samuel A" userId="9f2fce6d-1fb2-4dca-9aec-35452e608320" providerId="ADAL" clId="{FBA49AA9-8B3C-4071-9E2B-3DBFD5B254C9}" dt="2024-05-14T11:54:47.957" v="86"/>
        <pc:sldMkLst>
          <pc:docMk/>
          <pc:sldMk cId="1682556446" sldId="395"/>
        </pc:sldMkLst>
      </pc:sldChg>
      <pc:sldChg chg="delSp add del mod">
        <pc:chgData name="Johnstone, Samuel A" userId="9f2fce6d-1fb2-4dca-9aec-35452e608320" providerId="ADAL" clId="{FBA49AA9-8B3C-4071-9E2B-3DBFD5B254C9}" dt="2024-05-13T17:42:18.529" v="84" actId="47"/>
        <pc:sldMkLst>
          <pc:docMk/>
          <pc:sldMk cId="1656129836" sldId="396"/>
        </pc:sldMkLst>
        <pc:spChg chg="del">
          <ac:chgData name="Johnstone, Samuel A" userId="9f2fce6d-1fb2-4dca-9aec-35452e608320" providerId="ADAL" clId="{FBA49AA9-8B3C-4071-9E2B-3DBFD5B254C9}" dt="2024-05-12T20:44:54.198" v="31" actId="21"/>
          <ac:spMkLst>
            <pc:docMk/>
            <pc:sldMk cId="1656129836" sldId="396"/>
            <ac:spMk id="5" creationId="{96CCF64E-7B61-C9B3-E1DF-5362E0161405}"/>
          </ac:spMkLst>
        </pc:spChg>
        <pc:picChg chg="del">
          <ac:chgData name="Johnstone, Samuel A" userId="9f2fce6d-1fb2-4dca-9aec-35452e608320" providerId="ADAL" clId="{FBA49AA9-8B3C-4071-9E2B-3DBFD5B254C9}" dt="2024-05-12T20:44:54.198" v="31" actId="21"/>
          <ac:picMkLst>
            <pc:docMk/>
            <pc:sldMk cId="1656129836" sldId="396"/>
            <ac:picMk id="4" creationId="{80279C10-FE4B-7342-2744-8D0E0F13E0ED}"/>
          </ac:picMkLst>
        </pc:picChg>
      </pc:sldChg>
      <pc:sldChg chg="add">
        <pc:chgData name="Johnstone, Samuel A" userId="9f2fce6d-1fb2-4dca-9aec-35452e608320" providerId="ADAL" clId="{FBA49AA9-8B3C-4071-9E2B-3DBFD5B254C9}" dt="2024-05-12T20:40:31.706" v="3"/>
        <pc:sldMkLst>
          <pc:docMk/>
          <pc:sldMk cId="2557205422" sldId="400"/>
        </pc:sldMkLst>
      </pc:sldChg>
      <pc:sldChg chg="add del">
        <pc:chgData name="Johnstone, Samuel A" userId="9f2fce6d-1fb2-4dca-9aec-35452e608320" providerId="ADAL" clId="{FBA49AA9-8B3C-4071-9E2B-3DBFD5B254C9}" dt="2024-05-12T20:44:02.596" v="28" actId="47"/>
        <pc:sldMkLst>
          <pc:docMk/>
          <pc:sldMk cId="3180716043" sldId="401"/>
        </pc:sldMkLst>
      </pc:sldChg>
      <pc:sldChg chg="del ord">
        <pc:chgData name="Johnstone, Samuel A" userId="9f2fce6d-1fb2-4dca-9aec-35452e608320" providerId="ADAL" clId="{FBA49AA9-8B3C-4071-9E2B-3DBFD5B254C9}" dt="2024-05-14T11:54:53.359" v="87" actId="47"/>
        <pc:sldMkLst>
          <pc:docMk/>
          <pc:sldMk cId="3611214481" sldId="402"/>
        </pc:sldMkLst>
      </pc:sldChg>
      <pc:sldChg chg="modSp mod">
        <pc:chgData name="Johnstone, Samuel A" userId="9f2fce6d-1fb2-4dca-9aec-35452e608320" providerId="ADAL" clId="{FBA49AA9-8B3C-4071-9E2B-3DBFD5B254C9}" dt="2024-05-12T20:41:59.797" v="14" actId="1076"/>
        <pc:sldMkLst>
          <pc:docMk/>
          <pc:sldMk cId="1262833549" sldId="406"/>
        </pc:sldMkLst>
        <pc:spChg chg="mod">
          <ac:chgData name="Johnstone, Samuel A" userId="9f2fce6d-1fb2-4dca-9aec-35452e608320" providerId="ADAL" clId="{FBA49AA9-8B3C-4071-9E2B-3DBFD5B254C9}" dt="2024-05-12T20:41:59.797" v="14" actId="1076"/>
          <ac:spMkLst>
            <pc:docMk/>
            <pc:sldMk cId="1262833549" sldId="406"/>
            <ac:spMk id="3" creationId="{E3649E73-E159-1046-2355-282CD9103F83}"/>
          </ac:spMkLst>
        </pc:spChg>
      </pc:sldChg>
      <pc:sldChg chg="del">
        <pc:chgData name="Johnstone, Samuel A" userId="9f2fce6d-1fb2-4dca-9aec-35452e608320" providerId="ADAL" clId="{FBA49AA9-8B3C-4071-9E2B-3DBFD5B254C9}" dt="2024-05-12T20:41:43.538" v="8" actId="47"/>
        <pc:sldMkLst>
          <pc:docMk/>
          <pc:sldMk cId="3062517308" sldId="408"/>
        </pc:sldMkLst>
      </pc:sldChg>
      <pc:sldChg chg="add del">
        <pc:chgData name="Johnstone, Samuel A" userId="9f2fce6d-1fb2-4dca-9aec-35452e608320" providerId="ADAL" clId="{FBA49AA9-8B3C-4071-9E2B-3DBFD5B254C9}" dt="2024-05-15T02:15:07.770" v="91" actId="47"/>
        <pc:sldMkLst>
          <pc:docMk/>
          <pc:sldMk cId="1744580472" sldId="409"/>
        </pc:sldMkLst>
      </pc:sldChg>
      <pc:sldChg chg="ord">
        <pc:chgData name="Johnstone, Samuel A" userId="9f2fce6d-1fb2-4dca-9aec-35452e608320" providerId="ADAL" clId="{FBA49AA9-8B3C-4071-9E2B-3DBFD5B254C9}" dt="2024-05-12T20:44:26.830" v="30"/>
        <pc:sldMkLst>
          <pc:docMk/>
          <pc:sldMk cId="3880832873" sldId="410"/>
        </pc:sldMkLst>
      </pc:sldChg>
      <pc:sldChg chg="addSp delSp modSp add mod">
        <pc:chgData name="Johnstone, Samuel A" userId="9f2fce6d-1fb2-4dca-9aec-35452e608320" providerId="ADAL" clId="{FBA49AA9-8B3C-4071-9E2B-3DBFD5B254C9}" dt="2024-05-12T20:43:57.912" v="27" actId="1076"/>
        <pc:sldMkLst>
          <pc:docMk/>
          <pc:sldMk cId="551455920" sldId="411"/>
        </pc:sldMkLst>
        <pc:spChg chg="add del mod">
          <ac:chgData name="Johnstone, Samuel A" userId="9f2fce6d-1fb2-4dca-9aec-35452e608320" providerId="ADAL" clId="{FBA49AA9-8B3C-4071-9E2B-3DBFD5B254C9}" dt="2024-05-12T20:43:36.471" v="21" actId="478"/>
          <ac:spMkLst>
            <pc:docMk/>
            <pc:sldMk cId="551455920" sldId="411"/>
            <ac:spMk id="4" creationId="{786E779A-010E-9758-8B90-E86D1D889272}"/>
          </ac:spMkLst>
        </pc:spChg>
        <pc:spChg chg="add mod">
          <ac:chgData name="Johnstone, Samuel A" userId="9f2fce6d-1fb2-4dca-9aec-35452e608320" providerId="ADAL" clId="{FBA49AA9-8B3C-4071-9E2B-3DBFD5B254C9}" dt="2024-05-12T20:43:49.214" v="25"/>
          <ac:spMkLst>
            <pc:docMk/>
            <pc:sldMk cId="551455920" sldId="411"/>
            <ac:spMk id="14" creationId="{D24F8B0F-31C1-8C23-5CB7-617B993CF679}"/>
          </ac:spMkLst>
        </pc:spChg>
        <pc:picChg chg="add mod">
          <ac:chgData name="Johnstone, Samuel A" userId="9f2fce6d-1fb2-4dca-9aec-35452e608320" providerId="ADAL" clId="{FBA49AA9-8B3C-4071-9E2B-3DBFD5B254C9}" dt="2024-05-12T20:43:43.166" v="24" actId="1076"/>
          <ac:picMkLst>
            <pc:docMk/>
            <pc:sldMk cId="551455920" sldId="411"/>
            <ac:picMk id="13" creationId="{DB2224DD-6691-F39B-5000-D5C3A0320FB7}"/>
          </ac:picMkLst>
        </pc:picChg>
        <pc:picChg chg="mod">
          <ac:chgData name="Johnstone, Samuel A" userId="9f2fce6d-1fb2-4dca-9aec-35452e608320" providerId="ADAL" clId="{FBA49AA9-8B3C-4071-9E2B-3DBFD5B254C9}" dt="2024-05-12T20:43:57.912" v="27" actId="1076"/>
          <ac:picMkLst>
            <pc:docMk/>
            <pc:sldMk cId="551455920" sldId="411"/>
            <ac:picMk id="2050" creationId="{28DA0E96-3C1A-4BE3-BBBA-6C99F13D4354}"/>
          </ac:picMkLst>
        </pc:picChg>
      </pc:sldChg>
      <pc:sldChg chg="add">
        <pc:chgData name="Johnstone, Samuel A" userId="9f2fce6d-1fb2-4dca-9aec-35452e608320" providerId="ADAL" clId="{FBA49AA9-8B3C-4071-9E2B-3DBFD5B254C9}" dt="2024-05-12T20:40:31.706" v="3"/>
        <pc:sldMkLst>
          <pc:docMk/>
          <pc:sldMk cId="4062169985" sldId="412"/>
        </pc:sldMkLst>
      </pc:sldChg>
      <pc:sldChg chg="add del">
        <pc:chgData name="Johnstone, Samuel A" userId="9f2fce6d-1fb2-4dca-9aec-35452e608320" providerId="ADAL" clId="{FBA49AA9-8B3C-4071-9E2B-3DBFD5B254C9}" dt="2024-05-12T20:40:31.706" v="3"/>
        <pc:sldMkLst>
          <pc:docMk/>
          <pc:sldMk cId="354762689" sldId="413"/>
        </pc:sldMkLst>
      </pc:sldChg>
      <pc:sldChg chg="add">
        <pc:chgData name="Johnstone, Samuel A" userId="9f2fce6d-1fb2-4dca-9aec-35452e608320" providerId="ADAL" clId="{FBA49AA9-8B3C-4071-9E2B-3DBFD5B254C9}" dt="2024-05-12T20:40:31.706" v="3"/>
        <pc:sldMkLst>
          <pc:docMk/>
          <pc:sldMk cId="3991730751" sldId="415"/>
        </pc:sldMkLst>
      </pc:sldChg>
      <pc:sldChg chg="modSp add mod">
        <pc:chgData name="Johnstone, Samuel A" userId="9f2fce6d-1fb2-4dca-9aec-35452e608320" providerId="ADAL" clId="{FBA49AA9-8B3C-4071-9E2B-3DBFD5B254C9}" dt="2024-05-16T13:34:15.220" v="96" actId="1076"/>
        <pc:sldMkLst>
          <pc:docMk/>
          <pc:sldMk cId="552149783" sldId="416"/>
        </pc:sldMkLst>
        <pc:spChg chg="mod">
          <ac:chgData name="Johnstone, Samuel A" userId="9f2fce6d-1fb2-4dca-9aec-35452e608320" providerId="ADAL" clId="{FBA49AA9-8B3C-4071-9E2B-3DBFD5B254C9}" dt="2024-05-16T13:34:12.698" v="95" actId="1076"/>
          <ac:spMkLst>
            <pc:docMk/>
            <pc:sldMk cId="552149783" sldId="416"/>
            <ac:spMk id="4" creationId="{187E57C6-28BE-BFD7-4651-D5BE140F20BE}"/>
          </ac:spMkLst>
        </pc:spChg>
        <pc:spChg chg="mod">
          <ac:chgData name="Johnstone, Samuel A" userId="9f2fce6d-1fb2-4dca-9aec-35452e608320" providerId="ADAL" clId="{FBA49AA9-8B3C-4071-9E2B-3DBFD5B254C9}" dt="2024-05-16T13:34:15.220" v="96" actId="1076"/>
          <ac:spMkLst>
            <pc:docMk/>
            <pc:sldMk cId="552149783" sldId="416"/>
            <ac:spMk id="5" creationId="{948DBE62-84BC-6F80-0650-64911CD17855}"/>
          </ac:spMkLst>
        </pc:spChg>
      </pc:sldChg>
      <pc:sldChg chg="add del">
        <pc:chgData name="Johnstone, Samuel A" userId="9f2fce6d-1fb2-4dca-9aec-35452e608320" providerId="ADAL" clId="{FBA49AA9-8B3C-4071-9E2B-3DBFD5B254C9}" dt="2024-05-12T20:40:31.706" v="3"/>
        <pc:sldMkLst>
          <pc:docMk/>
          <pc:sldMk cId="432574179" sldId="417"/>
        </pc:sldMkLst>
      </pc:sldChg>
      <pc:sldChg chg="add">
        <pc:chgData name="Johnstone, Samuel A" userId="9f2fce6d-1fb2-4dca-9aec-35452e608320" providerId="ADAL" clId="{FBA49AA9-8B3C-4071-9E2B-3DBFD5B254C9}" dt="2024-05-14T11:54:47.957" v="86"/>
        <pc:sldMkLst>
          <pc:docMk/>
          <pc:sldMk cId="2261479840" sldId="418"/>
        </pc:sldMkLst>
      </pc:sldChg>
      <pc:sldChg chg="modSp new del mod">
        <pc:chgData name="Johnstone, Samuel A" userId="9f2fce6d-1fb2-4dca-9aec-35452e608320" providerId="ADAL" clId="{FBA49AA9-8B3C-4071-9E2B-3DBFD5B254C9}" dt="2024-05-14T02:37:50.371" v="85" actId="47"/>
        <pc:sldMkLst>
          <pc:docMk/>
          <pc:sldMk cId="3224651206" sldId="418"/>
        </pc:sldMkLst>
        <pc:spChg chg="mod">
          <ac:chgData name="Johnstone, Samuel A" userId="9f2fce6d-1fb2-4dca-9aec-35452e608320" providerId="ADAL" clId="{FBA49AA9-8B3C-4071-9E2B-3DBFD5B254C9}" dt="2024-05-13T17:41:58.280" v="83" actId="20577"/>
          <ac:spMkLst>
            <pc:docMk/>
            <pc:sldMk cId="3224651206" sldId="418"/>
            <ac:spMk id="3" creationId="{3E844AFA-DB42-A58B-1904-7952A7B17F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ABFAA-357F-43A5-86D6-14C10DB9776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341A3-CFCD-4445-9E3B-6A86F37F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3 mound locations depicting ‘atypical’ mound behavior ~30 miles apart. Left is a few miles SE of The Dalles OR, right </a:t>
            </a:r>
            <a:r>
              <a:rPr lang="en-US" err="1"/>
              <a:t>img</a:t>
            </a:r>
            <a:r>
              <a:rPr lang="en-US"/>
              <a:t> is 30 miles east across the Columbia River in WA , middle image is 30 miles east of that a little farther north but still relatively close to the Columbia River. </a:t>
            </a:r>
          </a:p>
          <a:p>
            <a:endParaRPr lang="en-US"/>
          </a:p>
          <a:p>
            <a:r>
              <a:rPr lang="en-US"/>
              <a:t>‘Atypical Behaviors’</a:t>
            </a:r>
          </a:p>
          <a:p>
            <a:pPr lvl="1"/>
            <a:r>
              <a:rPr lang="en-US"/>
              <a:t>Left:: Not elongate on slopes</a:t>
            </a:r>
          </a:p>
          <a:p>
            <a:pPr lvl="1"/>
            <a:r>
              <a:rPr lang="en-US"/>
              <a:t>Middle: Odd compound mound behavior. Mounds on some kind of pediment surface aligned ~perpendicular to steep slopes.</a:t>
            </a:r>
          </a:p>
          <a:p>
            <a:pPr lvl="1"/>
            <a:r>
              <a:rPr lang="en-US"/>
              <a:t>Right: Uneven sized and irregularly spaced.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1225-2BDF-4DB4-B161-3ACFADE6C1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2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Right Fig: Shows general structure of CNNs- convolutions extract features and the tail classifies based on feature stacks</a:t>
            </a:r>
          </a:p>
          <a:p>
            <a:r>
              <a:rPr lang="en-US"/>
              <a:t>Bottom First Fig: Depicts how convolutions can extract features in images</a:t>
            </a:r>
          </a:p>
          <a:p>
            <a:r>
              <a:rPr lang="en-US"/>
              <a:t>Bottom Second Fig: Shows similar feature extraction for DEMs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1225-2BDF-4DB4-B161-3ACFADE6C1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2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1225-2BDF-4DB4-B161-3ACFADE6C1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8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1619-8CE0-4257-AEBA-489E36F07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984FE-3D0F-44FA-B8FD-0F43F0D21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A3698-6ABB-48BF-9F94-F4A58818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605CE-4E3D-4FEB-9ED8-628BBB88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B7FAE-0371-4608-A94F-0845D72F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3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5B3A-2ABE-4ABC-A5D9-995422ADD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FD4C2-6DEF-426B-9247-7459BD45B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DB52-380F-4FD1-905C-A33587FE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3A688-4C2C-423F-B09D-4C11A775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430B0-7F26-4F63-A2F5-25D550F5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6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C6DF0-4D08-471E-A97D-2AD16C726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B8A2F-DC5D-4285-BEC5-C52C44E6A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A7EF8-76DF-45C0-82A2-99197F6C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99680-9CCD-4CE7-AC16-C072597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ED461-2365-4A52-982A-AA73019A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1487-DB1B-453C-9429-69814D32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EB45-0D39-4A0E-8AD6-2C57A9946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FB3ED-0288-41FE-AA6A-DF02806E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7369E-A5F6-46E1-B1E1-DE5F06BC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CDD31-4686-4135-971D-C0E7BC8D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4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2688-ED56-4249-A987-864C3B5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753DC-770A-4B38-95FF-2B7D8DC23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1C2C-CDBF-4AB1-92B5-61C41ACD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55125-0604-4891-9E38-CF1F0EA9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DA228-859B-4623-952C-6A218D0A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3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08DA9-17BA-4EF7-8190-E1F0882E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5AB25-DC49-4704-9718-D06DC1FE0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87AE5-CF75-4B1A-ABE3-A3A234CE2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958DC-89B3-4BB4-8917-58597766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922B6-D194-4682-8716-905982D0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20C2E-C096-4208-9BB3-330751CB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9D0C-A703-4912-95D7-899B34CB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C22F6-B3CE-40F0-84AE-C03333923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054C6-250C-4232-B6E3-3A0449D35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0FEE3-EFE6-4323-82D8-C1E96BCB4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C3D5C-A1F3-4A57-B005-C00C7B10C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2000C1-81C9-41A5-844D-DB717258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74A06-3B6C-4A1B-AC55-75E34FC0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9A54-4BF9-44BE-94D5-08F21FD8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B4C5-7B50-414E-80F8-4D04082F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EC5F8-B044-43DF-87CB-6B3E1BBC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2D027-CE5B-4993-B57D-9A4BD6D9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2338F-26F5-4936-A195-9413935F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5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06169-8CEE-4A6C-B869-42F6A2A3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B86B9-B3F7-4C26-A504-F6609AB1A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CD233-B036-4BDF-A907-B803584B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2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57E29-1385-42BD-888D-2FF7802E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FCE0D-8832-4EFD-A4B0-2948A3A93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19E29-A9FF-48E8-88E8-5D65C8735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D28A0-2778-4CCF-9FC4-84ED6E37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81F25-E144-423B-9CF9-E50E303D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F84DA-5FF6-425C-A340-CB55B454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8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99131-3A83-4ADE-B0D3-4D00A834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84178C-ED1F-419C-8952-129C7AA56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CA59F-25A8-4E59-B196-241ED8A40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61F41-6FCC-4B7B-AB6A-4732D9B7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829AD-884B-4DDF-AA3A-A1D4E8A3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38574-8969-47F7-8F32-FEE6A86D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9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DBBD0-D59A-4A1C-860F-7BB597A0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1E0E7-7313-4997-9CBD-76FB5DE42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2047C-A799-40DF-B12D-D904232F7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1D96B-442B-45E7-B04F-8BF0E256F9A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371D-01FD-4D35-BD7E-BDCE402CA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93F90-F125-4226-9D31-4D5E19691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E240-B62F-4E04-A912-55EB0FC6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cpscott1@asu.edu" TargetMode="External"/><Relationship Id="rId3" Type="http://schemas.openxmlformats.org/officeDocument/2006/relationships/hyperlink" Target="mailto:sjohnstone@usgs.gov" TargetMode="External"/><Relationship Id="rId7" Type="http://schemas.openxmlformats.org/officeDocument/2006/relationships/hyperlink" Target="mailto:erahalski@contractor.usgs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fakrai@contractor.usgs.gov" TargetMode="External"/><Relationship Id="rId11" Type="http://schemas.openxmlformats.org/officeDocument/2006/relationships/hyperlink" Target="mailto:chris.crosby@earthscope.org" TargetMode="External"/><Relationship Id="rId5" Type="http://schemas.openxmlformats.org/officeDocument/2006/relationships/hyperlink" Target="mailto:osmith@contractor.usgs.gov" TargetMode="External"/><Relationship Id="rId10" Type="http://schemas.openxmlformats.org/officeDocument/2006/relationships/hyperlink" Target="mailto:zchen256@caltech.edu" TargetMode="External"/><Relationship Id="rId4" Type="http://schemas.openxmlformats.org/officeDocument/2006/relationships/hyperlink" Target="mailto:qmiller@contractor.usgs.gov" TargetMode="External"/><Relationship Id="rId9" Type="http://schemas.openxmlformats.org/officeDocument/2006/relationships/hyperlink" Target="mailto:cabrigha@as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hiangChen/sam_topo" TargetMode="Externa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johnstone@usgs.go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de.usgs.gov/atan/geologic_contact_fitter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code.usgs.gov/atan/dem_gette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C1B0A51-B2B5-A845-778D-E9BF648CFF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" y="0"/>
            <a:ext cx="1216151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294C4F-8B08-2277-5866-542961487E67}"/>
              </a:ext>
            </a:extLst>
          </p:cNvPr>
          <p:cNvSpPr/>
          <p:nvPr/>
        </p:nvSpPr>
        <p:spPr>
          <a:xfrm>
            <a:off x="-74428" y="0"/>
            <a:ext cx="1250388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rgbClr val="E0E5F7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DBEEE2-BA48-64AB-8D29-D798292C3532}"/>
              </a:ext>
            </a:extLst>
          </p:cNvPr>
          <p:cNvSpPr txBox="1">
            <a:spLocks/>
          </p:cNvSpPr>
          <p:nvPr/>
        </p:nvSpPr>
        <p:spPr>
          <a:xfrm>
            <a:off x="414183" y="444322"/>
            <a:ext cx="4388635" cy="2984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Advancing Topographic Analysis for</a:t>
            </a:r>
            <a:br>
              <a:rPr lang="en-US"/>
            </a:br>
            <a:r>
              <a:rPr lang="en-US"/>
              <a:t>NCGMP</a:t>
            </a:r>
            <a:br>
              <a:rPr lang="en-US"/>
            </a:br>
            <a:r>
              <a:rPr lang="en-US"/>
              <a:t>(ATAN)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F79B10F-8890-BCE3-DA5C-A05A956FAADA}"/>
              </a:ext>
            </a:extLst>
          </p:cNvPr>
          <p:cNvSpPr txBox="1">
            <a:spLocks/>
          </p:cNvSpPr>
          <p:nvPr/>
        </p:nvSpPr>
        <p:spPr>
          <a:xfrm>
            <a:off x="204952" y="3873322"/>
            <a:ext cx="4944097" cy="2984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Sam Johnstone, </a:t>
            </a:r>
            <a:r>
              <a:rPr lang="en-US" sz="2000">
                <a:hlinkClick r:id="rId3"/>
              </a:rPr>
              <a:t>sjohnstone@usgs.gov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Quinn Miller, </a:t>
            </a:r>
            <a:r>
              <a:rPr lang="en-US" sz="2000">
                <a:hlinkClick r:id="rId4"/>
              </a:rPr>
              <a:t>qmiller@contractor.usgs.gov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/>
              <a:t>Ollie Smith, </a:t>
            </a:r>
            <a:r>
              <a:rPr lang="en-US" sz="2000">
                <a:hlinkClick r:id="rId5"/>
              </a:rPr>
              <a:t>osmith@contractor.usgs.gov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/>
              <a:t>Nessa </a:t>
            </a:r>
            <a:r>
              <a:rPr lang="en-US" sz="2000" err="1"/>
              <a:t>Fakrai</a:t>
            </a:r>
            <a:r>
              <a:rPr lang="en-US" sz="2000"/>
              <a:t>, </a:t>
            </a:r>
            <a:r>
              <a:rPr lang="en-US" sz="2000">
                <a:hlinkClick r:id="rId6"/>
              </a:rPr>
              <a:t>nfakrai@contractor.usgs.gov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/>
              <a:t>Emma </a:t>
            </a:r>
            <a:r>
              <a:rPr lang="en-US" sz="2000" err="1"/>
              <a:t>Rahalski</a:t>
            </a:r>
            <a:r>
              <a:rPr lang="en-US" sz="2000"/>
              <a:t>, </a:t>
            </a:r>
            <a:r>
              <a:rPr lang="en-US" sz="2000">
                <a:hlinkClick r:id="rId7"/>
              </a:rPr>
              <a:t>erahalski@contractor.usgs.gov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/>
              <a:t>Chelsea Scott, </a:t>
            </a:r>
            <a:r>
              <a:rPr lang="en-US" sz="2000">
                <a:hlinkClick r:id="rId8"/>
              </a:rPr>
              <a:t>cpscott1@asu.edu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/>
              <a:t>Cassie Brigham, </a:t>
            </a:r>
            <a:r>
              <a:rPr lang="en-US" sz="2000">
                <a:hlinkClick r:id="rId9"/>
              </a:rPr>
              <a:t>cabrigha@asu.edu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 err="1"/>
              <a:t>Zhiang</a:t>
            </a:r>
            <a:r>
              <a:rPr lang="en-US" sz="2000"/>
              <a:t> Cheng, </a:t>
            </a:r>
            <a:r>
              <a:rPr lang="en-US" sz="1400" b="0" i="0" u="sng">
                <a:solidFill>
                  <a:srgbClr val="0097F1"/>
                </a:solidFill>
                <a:effectLst/>
                <a:latin typeface="Verdana" panose="020B0604030504040204" pitchFamily="34" charset="0"/>
                <a:hlinkClick r:id="rId10"/>
              </a:rPr>
              <a:t>zchen256@caltech.edu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Chris Crosby, </a:t>
            </a:r>
            <a:r>
              <a:rPr lang="en-US" sz="2000">
                <a:hlinkClick r:id="rId11"/>
              </a:rPr>
              <a:t>chris.crosby@earthscope.org</a:t>
            </a:r>
            <a:r>
              <a:rPr lang="en-US" sz="200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41A399-0394-2E77-86AB-40032C24A005}"/>
              </a:ext>
            </a:extLst>
          </p:cNvPr>
          <p:cNvCxnSpPr/>
          <p:nvPr/>
        </p:nvCxnSpPr>
        <p:spPr>
          <a:xfrm>
            <a:off x="542260" y="3753293"/>
            <a:ext cx="331735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5E9B9-B123-074E-4034-4CF3AE79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2CE0-549C-47AD-AFE7-082E1F664EB2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4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7086DB-7CD9-BDF4-161C-FFB83FCE8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" y="-771"/>
            <a:ext cx="3622303" cy="278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6096DA-E8EB-CAB9-45C4-5562B028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35" y="-1256"/>
            <a:ext cx="3630750" cy="2778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5B490-2EE2-B721-0C76-6EF7EECF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964" y="3220267"/>
            <a:ext cx="3630749" cy="2724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5BDB7-5BFC-25B9-AF30-801C38CD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028" y="32343"/>
            <a:ext cx="2852399" cy="2795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D17AF-59FE-00DE-DF2D-96ACED49B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996" y="3162637"/>
            <a:ext cx="2852399" cy="278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BC940-471A-2DCA-2C72-59332DB5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" y="3163865"/>
            <a:ext cx="3630750" cy="277851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16C9710-F84B-998E-69CA-47845ED156E5}"/>
              </a:ext>
            </a:extLst>
          </p:cNvPr>
          <p:cNvSpPr/>
          <p:nvPr/>
        </p:nvSpPr>
        <p:spPr>
          <a:xfrm>
            <a:off x="3676620" y="1208598"/>
            <a:ext cx="1089402" cy="755374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A2AE158-05A8-6FA7-09B8-369E5F2DC7BD}"/>
              </a:ext>
            </a:extLst>
          </p:cNvPr>
          <p:cNvSpPr/>
          <p:nvPr/>
        </p:nvSpPr>
        <p:spPr>
          <a:xfrm>
            <a:off x="7460139" y="1208598"/>
            <a:ext cx="1089402" cy="755374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D32021-D4E6-C096-7E2A-186A2003E0C4}"/>
              </a:ext>
            </a:extLst>
          </p:cNvPr>
          <p:cNvSpPr/>
          <p:nvPr/>
        </p:nvSpPr>
        <p:spPr>
          <a:xfrm>
            <a:off x="7460139" y="4358640"/>
            <a:ext cx="1089402" cy="755374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D62D3CE-EEDF-CD91-0D90-74AD60D93B70}"/>
              </a:ext>
            </a:extLst>
          </p:cNvPr>
          <p:cNvSpPr/>
          <p:nvPr/>
        </p:nvSpPr>
        <p:spPr>
          <a:xfrm>
            <a:off x="3626774" y="4358640"/>
            <a:ext cx="1089402" cy="755374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EAA96E9-EEBD-06B1-2545-4D07995A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5949660"/>
            <a:ext cx="12185650" cy="908818"/>
          </a:xfrm>
          <a:solidFill>
            <a:schemeClr val="bg1">
              <a:lumMod val="95000"/>
              <a:alpha val="76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/>
              <a:t>A set of tools in </a:t>
            </a:r>
            <a:r>
              <a:rPr lang="en-US" sz="3000" err="1"/>
              <a:t>ArcPro</a:t>
            </a:r>
            <a:r>
              <a:rPr lang="en-US" sz="3000"/>
              <a:t> make it easy to mask out ledged regions, march over large regions, and contour prominent ledges within regions</a:t>
            </a:r>
          </a:p>
        </p:txBody>
      </p:sp>
    </p:spTree>
    <p:extLst>
      <p:ext uri="{BB962C8B-B14F-4D97-AF65-F5344CB8AC3E}">
        <p14:creationId xmlns:p14="http://schemas.microsoft.com/office/powerpoint/2010/main" val="344240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E4E9-9434-6CD7-E9E3-E705FD18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6227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Directed graphs allow us to formalize and scale relative age relationships</a:t>
            </a:r>
          </a:p>
        </p:txBody>
      </p:sp>
      <p:pic>
        <p:nvPicPr>
          <p:cNvPr id="1026" name="Picture 2" descr="Cross-cutting relationships - Wikipedia">
            <a:extLst>
              <a:ext uri="{FF2B5EF4-FFF2-40B4-BE49-F238E27FC236}">
                <a16:creationId xmlns:a16="http://schemas.microsoft.com/office/drawing/2014/main" id="{4DEA364F-D576-4234-45D7-4B2CAD8D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7" y="3063619"/>
            <a:ext cx="4901184" cy="26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7E57C6-28BE-BFD7-4651-D5BE140F20BE}"/>
              </a:ext>
            </a:extLst>
          </p:cNvPr>
          <p:cNvSpPr/>
          <p:nvPr/>
        </p:nvSpPr>
        <p:spPr>
          <a:xfrm>
            <a:off x="10663749" y="5649426"/>
            <a:ext cx="374295" cy="3742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8DBE62-84BC-6F80-0650-64911CD17855}"/>
              </a:ext>
            </a:extLst>
          </p:cNvPr>
          <p:cNvSpPr/>
          <p:nvPr/>
        </p:nvSpPr>
        <p:spPr>
          <a:xfrm>
            <a:off x="10663749" y="5096779"/>
            <a:ext cx="374295" cy="3742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C43D31-DCC3-A205-915E-FA3126C30855}"/>
              </a:ext>
            </a:extLst>
          </p:cNvPr>
          <p:cNvSpPr/>
          <p:nvPr/>
        </p:nvSpPr>
        <p:spPr>
          <a:xfrm>
            <a:off x="10663751" y="4469369"/>
            <a:ext cx="374295" cy="3742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164EE3-9C62-7161-3B47-F13244FB1F3F}"/>
              </a:ext>
            </a:extLst>
          </p:cNvPr>
          <p:cNvSpPr/>
          <p:nvPr/>
        </p:nvSpPr>
        <p:spPr>
          <a:xfrm>
            <a:off x="10663752" y="3450949"/>
            <a:ext cx="374295" cy="3742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DF738A-C5F1-2852-9320-63F0F0892598}"/>
              </a:ext>
            </a:extLst>
          </p:cNvPr>
          <p:cNvSpPr/>
          <p:nvPr/>
        </p:nvSpPr>
        <p:spPr>
          <a:xfrm>
            <a:off x="10663752" y="2941739"/>
            <a:ext cx="374295" cy="3742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64F213-E92B-F967-F7F6-BD92138133ED}"/>
              </a:ext>
            </a:extLst>
          </p:cNvPr>
          <p:cNvSpPr/>
          <p:nvPr/>
        </p:nvSpPr>
        <p:spPr>
          <a:xfrm>
            <a:off x="10663752" y="3960159"/>
            <a:ext cx="374295" cy="3742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FF6858-1B49-D026-266A-1BA8ABCD7F05}"/>
              </a:ext>
            </a:extLst>
          </p:cNvPr>
          <p:cNvGrpSpPr/>
          <p:nvPr/>
        </p:nvGrpSpPr>
        <p:grpSpPr>
          <a:xfrm>
            <a:off x="6405320" y="2770507"/>
            <a:ext cx="2323056" cy="2582367"/>
            <a:chOff x="6390412" y="2953492"/>
            <a:chExt cx="2323056" cy="25823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CF41EF-7514-CE0C-EB88-99B20A71AC4B}"/>
                </a:ext>
              </a:extLst>
            </p:cNvPr>
            <p:cNvSpPr/>
            <p:nvPr/>
          </p:nvSpPr>
          <p:spPr>
            <a:xfrm>
              <a:off x="6390412" y="4514903"/>
              <a:ext cx="374295" cy="37429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94D36F-B89C-756B-F028-A4FA214141AD}"/>
                </a:ext>
              </a:extLst>
            </p:cNvPr>
            <p:cNvSpPr/>
            <p:nvPr/>
          </p:nvSpPr>
          <p:spPr>
            <a:xfrm>
              <a:off x="7252193" y="5161564"/>
              <a:ext cx="374295" cy="37429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378AC7-2243-07F7-B660-EF8CBC657776}"/>
                </a:ext>
              </a:extLst>
            </p:cNvPr>
            <p:cNvSpPr/>
            <p:nvPr/>
          </p:nvSpPr>
          <p:spPr>
            <a:xfrm>
              <a:off x="6437000" y="3530785"/>
              <a:ext cx="374295" cy="37429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2142BE-CB22-0038-69BD-DC417A161F44}"/>
                </a:ext>
              </a:extLst>
            </p:cNvPr>
            <p:cNvSpPr/>
            <p:nvPr/>
          </p:nvSpPr>
          <p:spPr>
            <a:xfrm>
              <a:off x="8339173" y="4630184"/>
              <a:ext cx="374295" cy="37429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F08CA2B-E5F0-7F79-7835-6041C98D7FDD}"/>
                </a:ext>
              </a:extLst>
            </p:cNvPr>
            <p:cNvSpPr/>
            <p:nvPr/>
          </p:nvSpPr>
          <p:spPr>
            <a:xfrm>
              <a:off x="7329751" y="2953492"/>
              <a:ext cx="374295" cy="37429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FCEE9-5ED2-11C4-963B-7D999D1F17BB}"/>
                </a:ext>
              </a:extLst>
            </p:cNvPr>
            <p:cNvSpPr/>
            <p:nvPr/>
          </p:nvSpPr>
          <p:spPr>
            <a:xfrm>
              <a:off x="8339172" y="3584463"/>
              <a:ext cx="374295" cy="374295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F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59CB201-C330-0E9E-127C-60F9FA5AF55E}"/>
                </a:ext>
              </a:extLst>
            </p:cNvPr>
            <p:cNvCxnSpPr>
              <a:cxnSpLocks/>
              <a:endCxn id="11" idx="7"/>
            </p:cNvCxnSpPr>
            <p:nvPr/>
          </p:nvCxnSpPr>
          <p:spPr>
            <a:xfrm flipH="1">
              <a:off x="7571674" y="3955997"/>
              <a:ext cx="814087" cy="126038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D317E42-75E4-856E-4A23-ED29A2D2B965}"/>
                </a:ext>
              </a:extLst>
            </p:cNvPr>
            <p:cNvCxnSpPr>
              <a:cxnSpLocks/>
              <a:endCxn id="12" idx="6"/>
            </p:cNvCxnSpPr>
            <p:nvPr/>
          </p:nvCxnSpPr>
          <p:spPr>
            <a:xfrm flipH="1" flipV="1">
              <a:off x="6811295" y="3717933"/>
              <a:ext cx="1468001" cy="5367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224D03A-5F6B-B758-3D21-FC0F478D6C87}"/>
                </a:ext>
              </a:extLst>
            </p:cNvPr>
            <p:cNvCxnSpPr>
              <a:cxnSpLocks/>
            </p:cNvCxnSpPr>
            <p:nvPr/>
          </p:nvCxnSpPr>
          <p:spPr>
            <a:xfrm>
              <a:off x="7704046" y="3284571"/>
              <a:ext cx="635126" cy="36266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DD3EA92-D502-7A3F-8EB3-CC530770C9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4114" y="4702050"/>
              <a:ext cx="1435182" cy="6936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F7CF8FF-4547-BC50-79C7-E9DE10A74FBB}"/>
                </a:ext>
              </a:extLst>
            </p:cNvPr>
            <p:cNvCxnSpPr>
              <a:cxnSpLocks/>
            </p:cNvCxnSpPr>
            <p:nvPr/>
          </p:nvCxnSpPr>
          <p:spPr>
            <a:xfrm>
              <a:off x="6755775" y="4842120"/>
              <a:ext cx="488192" cy="37312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55A1F2A-C04F-565B-A19A-12960C22799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6773994" y="3901495"/>
              <a:ext cx="665347" cy="126006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3289C9C-8A32-8A00-DA40-433E223AA733}"/>
                </a:ext>
              </a:extLst>
            </p:cNvPr>
            <p:cNvCxnSpPr>
              <a:cxnSpLocks/>
            </p:cNvCxnSpPr>
            <p:nvPr/>
          </p:nvCxnSpPr>
          <p:spPr>
            <a:xfrm>
              <a:off x="7578793" y="3395042"/>
              <a:ext cx="806968" cy="122624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C3322E8-FC06-3154-C738-96A01DF7AD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7844" y="4991993"/>
              <a:ext cx="611452" cy="2605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53B8189-24B8-9D17-6754-4E16DE9CC192}"/>
              </a:ext>
            </a:extLst>
          </p:cNvPr>
          <p:cNvSpPr txBox="1"/>
          <p:nvPr/>
        </p:nvSpPr>
        <p:spPr>
          <a:xfrm>
            <a:off x="6484015" y="223973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Directed graph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16A8D8-18A1-2652-B6CD-8B0ED98D2584}"/>
              </a:ext>
            </a:extLst>
          </p:cNvPr>
          <p:cNvSpPr txBox="1"/>
          <p:nvPr/>
        </p:nvSpPr>
        <p:spPr>
          <a:xfrm>
            <a:off x="9758300" y="5902541"/>
            <a:ext cx="218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Ordered list of events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D5844F-5A4E-809F-DCB7-3AD70E6F88D8}"/>
              </a:ext>
            </a:extLst>
          </p:cNvPr>
          <p:cNvSpPr txBox="1"/>
          <p:nvPr/>
        </p:nvSpPr>
        <p:spPr>
          <a:xfrm>
            <a:off x="1283535" y="6054941"/>
            <a:ext cx="218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relationships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21D340-3733-07F1-1559-947E80A29E2B}"/>
              </a:ext>
            </a:extLst>
          </p:cNvPr>
          <p:cNvSpPr txBox="1"/>
          <p:nvPr/>
        </p:nvSpPr>
        <p:spPr>
          <a:xfrm>
            <a:off x="9758300" y="2239730"/>
            <a:ext cx="218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Topological sorting</a:t>
            </a:r>
          </a:p>
        </p:txBody>
      </p:sp>
    </p:spTree>
    <p:extLst>
      <p:ext uri="{BB962C8B-B14F-4D97-AF65-F5344CB8AC3E}">
        <p14:creationId xmlns:p14="http://schemas.microsoft.com/office/powerpoint/2010/main" val="5521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FA4D81-8F53-3CC4-1284-46545C0C3B09}"/>
              </a:ext>
            </a:extLst>
          </p:cNvPr>
          <p:cNvSpPr/>
          <p:nvPr/>
        </p:nvSpPr>
        <p:spPr>
          <a:xfrm>
            <a:off x="-1" y="0"/>
            <a:ext cx="27386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79E6A-A9B1-34FA-092F-A0C23A791CA2}"/>
              </a:ext>
            </a:extLst>
          </p:cNvPr>
          <p:cNvSpPr txBox="1"/>
          <p:nvPr/>
        </p:nvSpPr>
        <p:spPr>
          <a:xfrm>
            <a:off x="36394" y="1137318"/>
            <a:ext cx="2656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Mapping Landslides in Big Sur, 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652B1E-168F-EE7D-427D-40A9EB40E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014" y="0"/>
            <a:ext cx="9697986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87D72-CE66-9C5B-6993-D3001DFBB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" t="1410"/>
          <a:stretch/>
        </p:blipFill>
        <p:spPr>
          <a:xfrm>
            <a:off x="2043030" y="2461042"/>
            <a:ext cx="5384079" cy="3895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55B28F-E589-A79E-40A6-8235BA9717AE}"/>
              </a:ext>
            </a:extLst>
          </p:cNvPr>
          <p:cNvGrpSpPr/>
          <p:nvPr/>
        </p:nvGrpSpPr>
        <p:grpSpPr>
          <a:xfrm>
            <a:off x="-32309" y="3938368"/>
            <a:ext cx="2526323" cy="2541412"/>
            <a:chOff x="253818" y="3494322"/>
            <a:chExt cx="2526323" cy="2541412"/>
          </a:xfrm>
          <a:effectLst>
            <a:glow rad="279400">
              <a:schemeClr val="bg1">
                <a:alpha val="75000"/>
              </a:schemeClr>
            </a:glow>
          </a:effectLst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1AEF199-A162-8A60-B3D5-4EB96422C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23" y="3928156"/>
              <a:ext cx="2107578" cy="210757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C73980-8F9D-A1B2-D5A0-0324EC35A334}"/>
                </a:ext>
              </a:extLst>
            </p:cNvPr>
            <p:cNvSpPr txBox="1"/>
            <p:nvPr/>
          </p:nvSpPr>
          <p:spPr>
            <a:xfrm>
              <a:off x="253818" y="3494322"/>
              <a:ext cx="2526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/>
                <a:t>Nessa </a:t>
              </a:r>
              <a:r>
                <a:rPr lang="en-US" b="1" u="sng" err="1"/>
                <a:t>Fakrai</a:t>
              </a:r>
              <a:endParaRPr lang="en-US" b="1" u="sng"/>
            </a:p>
          </p:txBody>
        </p:sp>
      </p:grpSp>
    </p:spTree>
    <p:extLst>
      <p:ext uri="{BB962C8B-B14F-4D97-AF65-F5344CB8AC3E}">
        <p14:creationId xmlns:p14="http://schemas.microsoft.com/office/powerpoint/2010/main" val="4325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25E-6 -4.07407E-6 L 0.11849 -0.53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-26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1F9765-3283-9AE0-7641-9DCC61B59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75"/>
          <a:stretch/>
        </p:blipFill>
        <p:spPr>
          <a:xfrm>
            <a:off x="5912459" y="1234629"/>
            <a:ext cx="6223970" cy="54889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6AB7CA-DB53-915B-235E-4817B50D8134}"/>
              </a:ext>
            </a:extLst>
          </p:cNvPr>
          <p:cNvSpPr txBox="1">
            <a:spLocks/>
          </p:cNvSpPr>
          <p:nvPr/>
        </p:nvSpPr>
        <p:spPr>
          <a:xfrm>
            <a:off x="6350" y="0"/>
            <a:ext cx="12185650" cy="1166997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Detailed mapping of stratigraphic horizons is aiding in correlations of new age controls on the Lower Atoka in Arkansas</a:t>
            </a:r>
          </a:p>
        </p:txBody>
      </p:sp>
      <p:pic>
        <p:nvPicPr>
          <p:cNvPr id="2050" name="Picture 2" descr="Hands On Graph Data Visualization, 44% OFF">
            <a:extLst>
              <a:ext uri="{FF2B5EF4-FFF2-40B4-BE49-F238E27FC236}">
                <a16:creationId xmlns:a16="http://schemas.microsoft.com/office/drawing/2014/main" id="{F3AB3D91-11BA-55C4-F029-F14648DA0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5096" r="3125" b="4630"/>
          <a:stretch/>
        </p:blipFill>
        <p:spPr bwMode="auto">
          <a:xfrm rot="16200000">
            <a:off x="97917" y="2710668"/>
            <a:ext cx="5657392" cy="259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0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1FE24F-E16E-2F09-9F48-49056FBB9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339" y="813224"/>
            <a:ext cx="3354362" cy="3156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34BF8-6973-78E4-9BDA-DF2F5CA9ED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84" y="3170120"/>
            <a:ext cx="3354361" cy="3158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D973E-EC98-E397-DDDC-384F3D4EC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755" y="978531"/>
            <a:ext cx="3354361" cy="3156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A2891-7415-C52D-9E36-974C66B95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378182"/>
            <a:ext cx="3354362" cy="3179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7EFAF4-2841-4974-2BCC-D3E0E77289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34405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 There are many landforms that we might like to efficiently inventory over large regions, without always needing to the exact extent of individual features 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80832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57515-1E87-E9E4-098B-A7E34ED7A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688D8FA-6A05-4706-9AB2-4C01D420E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0487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 Classifying Mima Mound Presence in the Pacific Northwest</a:t>
            </a:r>
            <a:endParaRPr lang="en-US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54B9E-E5C1-6A60-8098-37D93D5EC7CC}"/>
              </a:ext>
            </a:extLst>
          </p:cNvPr>
          <p:cNvGrpSpPr/>
          <p:nvPr/>
        </p:nvGrpSpPr>
        <p:grpSpPr>
          <a:xfrm>
            <a:off x="196840" y="4141551"/>
            <a:ext cx="2250219" cy="2571900"/>
            <a:chOff x="3762292" y="3163355"/>
            <a:chExt cx="2250219" cy="2571900"/>
          </a:xfrm>
          <a:effectLst>
            <a:glow rad="279400">
              <a:schemeClr val="bg1">
                <a:alpha val="75000"/>
              </a:schemeClr>
            </a:glow>
          </a:effectLst>
        </p:grpSpPr>
        <p:pic>
          <p:nvPicPr>
            <p:cNvPr id="3" name="Picture 2" descr="A person holding a fish&#10;&#10;Description automatically generated with medium confidence">
              <a:extLst>
                <a:ext uri="{FF2B5EF4-FFF2-40B4-BE49-F238E27FC236}">
                  <a16:creationId xmlns:a16="http://schemas.microsoft.com/office/drawing/2014/main" id="{6027B041-39CD-C00E-32DD-2F2A6FEDF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022" y="3627677"/>
              <a:ext cx="2104757" cy="210757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137BDB-103E-13A6-F419-AC9ECE9FBD36}"/>
                </a:ext>
              </a:extLst>
            </p:cNvPr>
            <p:cNvSpPr txBox="1"/>
            <p:nvPr/>
          </p:nvSpPr>
          <p:spPr>
            <a:xfrm>
              <a:off x="3762292" y="3163355"/>
              <a:ext cx="225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/>
                <a:t>Emma </a:t>
              </a:r>
              <a:r>
                <a:rPr lang="en-US" b="1" u="sng" err="1"/>
                <a:t>Rahalski</a:t>
              </a:r>
              <a:endParaRPr lang="en-US" b="1" u="sng"/>
            </a:p>
          </p:txBody>
        </p:sp>
      </p:grpSp>
    </p:spTree>
    <p:extLst>
      <p:ext uri="{BB962C8B-B14F-4D97-AF65-F5344CB8AC3E}">
        <p14:creationId xmlns:p14="http://schemas.microsoft.com/office/powerpoint/2010/main" val="173028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688D8FA-6A05-4706-9AB2-4C01D420E3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988205" cy="2214149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  <a:p>
            <a:r>
              <a:rPr lang="en-US"/>
              <a:t>Why Convolutional Neural Networks (CNNs)?</a:t>
            </a:r>
          </a:p>
          <a:p>
            <a:endParaRPr lang="en-US" sz="1800"/>
          </a:p>
          <a:p>
            <a:endParaRPr lang="en-US" sz="1800"/>
          </a:p>
          <a:p>
            <a:endParaRPr lang="en-US" sz="18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588DDE-E160-8AE8-B716-3FB2DEDF2ADC}"/>
              </a:ext>
            </a:extLst>
          </p:cNvPr>
          <p:cNvSpPr txBox="1"/>
          <p:nvPr/>
        </p:nvSpPr>
        <p:spPr>
          <a:xfrm>
            <a:off x="200503" y="2458503"/>
            <a:ext cx="3858322" cy="2031325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</a:rPr>
              <a:t>CNNs scan gridded input data, performing matrix operations to extract features.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</a:rPr>
              <a:t>Commonly used for object detection in images.</a:t>
            </a:r>
          </a:p>
          <a:p>
            <a:endParaRPr lang="en-US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79D4C8-9F36-A7EA-1847-0D0E0B7D0DCA}"/>
              </a:ext>
            </a:extLst>
          </p:cNvPr>
          <p:cNvSpPr txBox="1"/>
          <p:nvPr/>
        </p:nvSpPr>
        <p:spPr>
          <a:xfrm>
            <a:off x="200503" y="4489828"/>
            <a:ext cx="3858322" cy="2031325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</a:rPr>
              <a:t>DEMs share a structure similar to grayscale images.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</a:rPr>
              <a:t>This similarity allows for the application of CNN techniques to high-resolution elevation data.</a:t>
            </a:r>
          </a:p>
          <a:p>
            <a:endParaRPr lang="en-US"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E092D6-426B-27E7-5C60-5A4C4020A3D6}"/>
              </a:ext>
            </a:extLst>
          </p:cNvPr>
          <p:cNvSpPr txBox="1"/>
          <p:nvPr/>
        </p:nvSpPr>
        <p:spPr>
          <a:xfrm>
            <a:off x="9556595" y="6365249"/>
            <a:ext cx="2354657" cy="43088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/>
              <a:t>Source: </a:t>
            </a:r>
            <a:r>
              <a:rPr lang="en-US" sz="1100"/>
              <a:t>Explained Visually (</a:t>
            </a:r>
            <a:r>
              <a:rPr lang="en-US" sz="1100" err="1"/>
              <a:t>Setosa</a:t>
            </a:r>
            <a:r>
              <a:rPr lang="en-US" sz="1100"/>
              <a:t>) </a:t>
            </a:r>
          </a:p>
          <a:p>
            <a:r>
              <a:rPr lang="en-US" sz="1100"/>
              <a:t>https://setosa.io/ev/image-kernels/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C02A36-58CB-45E0-4321-16DC04EF91AD}"/>
              </a:ext>
            </a:extLst>
          </p:cNvPr>
          <p:cNvSpPr txBox="1"/>
          <p:nvPr/>
        </p:nvSpPr>
        <p:spPr>
          <a:xfrm>
            <a:off x="7491707" y="3468476"/>
            <a:ext cx="4419545" cy="41549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/>
              <a:t>Source: </a:t>
            </a:r>
            <a:r>
              <a:rPr lang="en-US" sz="1050" err="1"/>
              <a:t>LearnOpenCV</a:t>
            </a:r>
            <a:endParaRPr lang="en-US" sz="1050"/>
          </a:p>
          <a:p>
            <a:r>
              <a:rPr lang="en-US" sz="1050"/>
              <a:t>https://learnopencv.com/understanding-convolutional-neural-networks-cnn/</a:t>
            </a:r>
          </a:p>
        </p:txBody>
      </p:sp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AD05C678-D439-0BB2-BD27-93EB2FA17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562" y="90330"/>
            <a:ext cx="5536690" cy="3383835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8B0F73DE-F541-207A-E6A1-50DACCD05E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521" y="4002283"/>
            <a:ext cx="7452731" cy="2389734"/>
          </a:xfrm>
          <a:prstGeom prst="rect">
            <a:avLst/>
          </a:prstGeom>
        </p:spPr>
      </p:pic>
      <p:pic>
        <p:nvPicPr>
          <p:cNvPr id="58" name="Picture 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108B77-47A3-3D5E-944F-8E4D7BBE6E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20" y="3980498"/>
            <a:ext cx="7452731" cy="28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the land&#10;&#10;Description automatically generated with low confidence">
            <a:extLst>
              <a:ext uri="{FF2B5EF4-FFF2-40B4-BE49-F238E27FC236}">
                <a16:creationId xmlns:a16="http://schemas.microsoft.com/office/drawing/2014/main" id="{E49E6047-EBEF-08A2-A19A-C4D3B7EBD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8"/>
          <a:stretch/>
        </p:blipFill>
        <p:spPr>
          <a:xfrm>
            <a:off x="-426720" y="0"/>
            <a:ext cx="12641307" cy="6962632"/>
          </a:xfrm>
          <a:prstGeom prst="rect">
            <a:avLst/>
          </a:prstGeom>
        </p:spPr>
      </p:pic>
      <p:pic>
        <p:nvPicPr>
          <p:cNvPr id="18" name="Picture 17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A9838DB0-D5BB-94BA-D231-57B10FD93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184" y="0"/>
            <a:ext cx="12302772" cy="6906571"/>
          </a:xfrm>
          <a:prstGeom prst="rect">
            <a:avLst/>
          </a:prstGeom>
        </p:spPr>
      </p:pic>
      <p:pic>
        <p:nvPicPr>
          <p:cNvPr id="21" name="Picture 20" descr="A picture containing map&#10;&#10;Description automatically generated">
            <a:extLst>
              <a:ext uri="{FF2B5EF4-FFF2-40B4-BE49-F238E27FC236}">
                <a16:creationId xmlns:a16="http://schemas.microsoft.com/office/drawing/2014/main" id="{3C5FCC00-692A-EF50-76D3-3F3A3D776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184" y="0"/>
            <a:ext cx="12302772" cy="6906571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13A21F8A-993B-097A-7BA8-6BACDF1510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-1"/>
            <a:ext cx="12207491" cy="69065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688D8FA-6A05-4706-9AB2-4C01D420E324}"/>
              </a:ext>
            </a:extLst>
          </p:cNvPr>
          <p:cNvSpPr txBox="1">
            <a:spLocks/>
          </p:cNvSpPr>
          <p:nvPr/>
        </p:nvSpPr>
        <p:spPr>
          <a:xfrm>
            <a:off x="9240837" y="0"/>
            <a:ext cx="2951163" cy="6853056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  <a:p>
            <a:r>
              <a:rPr lang="en-US"/>
              <a:t>Lidar Label Builder</a:t>
            </a:r>
          </a:p>
          <a:p>
            <a:endParaRPr lang="en-US" sz="1800"/>
          </a:p>
          <a:p>
            <a:r>
              <a:rPr lang="en-US" sz="1800"/>
              <a:t>This tool streamlines the process of generating and labeling cropped areas to create training databases for object detection tasks </a:t>
            </a:r>
          </a:p>
          <a:p>
            <a:r>
              <a:rPr lang="en-US" sz="1800"/>
              <a:t>(e.g., detecting Mima mound presence)</a:t>
            </a:r>
          </a:p>
          <a:p>
            <a:endParaRPr lang="en-US" sz="180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532D665-C2A2-29A0-8E12-B64E2F1B8637}"/>
              </a:ext>
            </a:extLst>
          </p:cNvPr>
          <p:cNvSpPr txBox="1">
            <a:spLocks/>
          </p:cNvSpPr>
          <p:nvPr/>
        </p:nvSpPr>
        <p:spPr>
          <a:xfrm>
            <a:off x="9176359" y="3955226"/>
            <a:ext cx="2949852" cy="134447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/>
          </a:p>
          <a:p>
            <a:endParaRPr lang="en-US" sz="1800"/>
          </a:p>
          <a:p>
            <a:pPr marL="342900" indent="-342900">
              <a:buAutoNum type="arabicPeriod"/>
            </a:pPr>
            <a:r>
              <a:rPr lang="en-US" sz="1800"/>
              <a:t>Clips </a:t>
            </a:r>
            <a:r>
              <a:rPr lang="en-US" sz="1800" err="1"/>
              <a:t>rasters</a:t>
            </a:r>
            <a:r>
              <a:rPr lang="en-US" sz="1800"/>
              <a:t> to a grids or randomly placed squares</a:t>
            </a:r>
          </a:p>
          <a:p>
            <a:endParaRPr lang="en-US" sz="1800"/>
          </a:p>
          <a:p>
            <a:pPr lvl="1"/>
            <a:r>
              <a:rPr lang="en-US" sz="100"/>
              <a:t>	</a:t>
            </a:r>
          </a:p>
          <a:p>
            <a:pPr marL="800100" lvl="1" indent="-342900">
              <a:buAutoNum type="arabicPeriod"/>
            </a:pPr>
            <a:endParaRPr lang="en-US" sz="100"/>
          </a:p>
          <a:p>
            <a:pPr marL="342900" indent="-342900">
              <a:buAutoNum type="arabicPeriod"/>
            </a:pPr>
            <a:endParaRPr lang="en-US"/>
          </a:p>
          <a:p>
            <a:r>
              <a:rPr lang="en-US" sz="1800"/>
              <a:t>	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B7D26AA-FB32-7643-765C-154FEC55282F}"/>
              </a:ext>
            </a:extLst>
          </p:cNvPr>
          <p:cNvSpPr txBox="1">
            <a:spLocks/>
          </p:cNvSpPr>
          <p:nvPr/>
        </p:nvSpPr>
        <p:spPr>
          <a:xfrm>
            <a:off x="9187653" y="4627464"/>
            <a:ext cx="2949852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/>
          </a:p>
          <a:p>
            <a:endParaRPr lang="en-US" sz="1800"/>
          </a:p>
          <a:p>
            <a:r>
              <a:rPr lang="en-US" sz="1800"/>
              <a:t>2.   Prompts user to assign a label</a:t>
            </a:r>
          </a:p>
          <a:p>
            <a:r>
              <a:rPr lang="en-US" sz="1800"/>
              <a:t>	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F24B102-C617-921A-FB55-81A3C512489A}"/>
              </a:ext>
            </a:extLst>
          </p:cNvPr>
          <p:cNvSpPr txBox="1">
            <a:spLocks/>
          </p:cNvSpPr>
          <p:nvPr/>
        </p:nvSpPr>
        <p:spPr>
          <a:xfrm>
            <a:off x="9187653" y="5767017"/>
            <a:ext cx="2949852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/>
          </a:p>
          <a:p>
            <a:endParaRPr lang="en-US" sz="1800"/>
          </a:p>
          <a:p>
            <a:r>
              <a:rPr lang="en-US" sz="1800"/>
              <a:t>3.   Creates a database of    DEMs and associated labels</a:t>
            </a:r>
          </a:p>
          <a:p>
            <a:r>
              <a:rPr lang="en-US" sz="1800"/>
              <a:t>	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9BB41-C9D1-BFCF-9742-FE5774EFFFF2}"/>
              </a:ext>
            </a:extLst>
          </p:cNvPr>
          <p:cNvSpPr txBox="1">
            <a:spLocks/>
          </p:cNvSpPr>
          <p:nvPr/>
        </p:nvSpPr>
        <p:spPr>
          <a:xfrm>
            <a:off x="-88184" y="0"/>
            <a:ext cx="2782610" cy="265226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/>
              <a:t>Mima Prairie (Thurston County, WA)</a:t>
            </a:r>
          </a:p>
          <a:p>
            <a:endParaRPr lang="en-US" sz="1400"/>
          </a:p>
        </p:txBody>
      </p:sp>
      <p:pic>
        <p:nvPicPr>
          <p:cNvPr id="26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A278A3A2-09E1-04FE-5C15-BF1A385F5E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1" y="629829"/>
            <a:ext cx="3531318" cy="3039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151EC9-E502-580F-D5DA-5347376BA4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3" y="985260"/>
            <a:ext cx="3200644" cy="24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688D8FA-6A05-4706-9AB2-4C01D420E324}"/>
              </a:ext>
            </a:extLst>
          </p:cNvPr>
          <p:cNvSpPr txBox="1">
            <a:spLocks/>
          </p:cNvSpPr>
          <p:nvPr/>
        </p:nvSpPr>
        <p:spPr>
          <a:xfrm>
            <a:off x="153880" y="174164"/>
            <a:ext cx="11790470" cy="617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Auto-Mapped Mima Mounds, SW Washington</a:t>
            </a:r>
            <a:endParaRPr lang="en-US" sz="14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8D3CA17-FEA1-801D-365F-52AC32C19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7" y="917563"/>
            <a:ext cx="1954146" cy="13750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5CB3AE-B5D6-3DCB-610C-172052F338B2}"/>
              </a:ext>
            </a:extLst>
          </p:cNvPr>
          <p:cNvSpPr txBox="1">
            <a:spLocks/>
          </p:cNvSpPr>
          <p:nvPr/>
        </p:nvSpPr>
        <p:spPr>
          <a:xfrm>
            <a:off x="199707" y="2430877"/>
            <a:ext cx="1954147" cy="546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Deployment Area</a:t>
            </a:r>
            <a:endParaRPr lang="en-US" sz="2000" baseline="30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AEACC0-F96E-43BD-5F31-4DBD5674158D}"/>
              </a:ext>
            </a:extLst>
          </p:cNvPr>
          <p:cNvSpPr txBox="1">
            <a:spLocks/>
          </p:cNvSpPr>
          <p:nvPr/>
        </p:nvSpPr>
        <p:spPr>
          <a:xfrm>
            <a:off x="197557" y="2977529"/>
            <a:ext cx="1954146" cy="7578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32,092 km</a:t>
            </a:r>
            <a:r>
              <a:rPr lang="en-US" sz="2000" baseline="30000" dirty="0"/>
              <a:t>2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C26C71E-CC86-F205-14F6-8EE934E4FEBA}"/>
              </a:ext>
            </a:extLst>
          </p:cNvPr>
          <p:cNvSpPr txBox="1">
            <a:spLocks/>
          </p:cNvSpPr>
          <p:nvPr/>
        </p:nvSpPr>
        <p:spPr>
          <a:xfrm>
            <a:off x="199708" y="3690708"/>
            <a:ext cx="1954146" cy="546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Time To Deploy</a:t>
            </a:r>
            <a:endParaRPr lang="en-US" sz="2000" baseline="300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C1827F8-DC96-4481-3A45-4E87308A1429}"/>
              </a:ext>
            </a:extLst>
          </p:cNvPr>
          <p:cNvSpPr txBox="1">
            <a:spLocks/>
          </p:cNvSpPr>
          <p:nvPr/>
        </p:nvSpPr>
        <p:spPr>
          <a:xfrm>
            <a:off x="199708" y="4296770"/>
            <a:ext cx="1954146" cy="13222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3 hours 15 mins</a:t>
            </a:r>
          </a:p>
          <a:p>
            <a:pPr algn="ctr"/>
            <a:r>
              <a:rPr lang="en-US" sz="2000" dirty="0"/>
              <a:t>(Using parallel processing with 4 cores)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3E9777A-B004-B9E8-1F94-A46B1D3B1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38" y="594445"/>
            <a:ext cx="10482602" cy="77704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BC8A65-720F-642A-276F-2C2C96C35EA4}"/>
              </a:ext>
            </a:extLst>
          </p:cNvPr>
          <p:cNvGrpSpPr/>
          <p:nvPr/>
        </p:nvGrpSpPr>
        <p:grpSpPr>
          <a:xfrm>
            <a:off x="2146743" y="1526354"/>
            <a:ext cx="10018614" cy="3631144"/>
            <a:chOff x="2146743" y="1526354"/>
            <a:chExt cx="10018614" cy="36311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FF2344A-7246-1749-1C15-FD55E8CB0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770" y="1526354"/>
              <a:ext cx="5250587" cy="3431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1860B2B-583C-F3AC-49B7-015012A77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743" y="1526354"/>
              <a:ext cx="4765876" cy="363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22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9559439-55F2-8A0B-45EA-0B03D7C75243}"/>
              </a:ext>
            </a:extLst>
          </p:cNvPr>
          <p:cNvGrpSpPr/>
          <p:nvPr/>
        </p:nvGrpSpPr>
        <p:grpSpPr>
          <a:xfrm>
            <a:off x="162677" y="1878341"/>
            <a:ext cx="3131508" cy="3668767"/>
            <a:chOff x="162677" y="1878341"/>
            <a:chExt cx="3131508" cy="36687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A80CD4-A9DF-475D-1D59-7F60B8EBEEB2}"/>
                </a:ext>
              </a:extLst>
            </p:cNvPr>
            <p:cNvGrpSpPr/>
            <p:nvPr/>
          </p:nvGrpSpPr>
          <p:grpSpPr>
            <a:xfrm>
              <a:off x="162677" y="1878341"/>
              <a:ext cx="3003194" cy="2230712"/>
              <a:chOff x="1229292" y="4147285"/>
              <a:chExt cx="3003194" cy="2230712"/>
            </a:xfrm>
          </p:grpSpPr>
          <p:pic>
            <p:nvPicPr>
              <p:cNvPr id="2" name="Picture 6">
                <a:extLst>
                  <a:ext uri="{FF2B5EF4-FFF2-40B4-BE49-F238E27FC236}">
                    <a16:creationId xmlns:a16="http://schemas.microsoft.com/office/drawing/2014/main" id="{CC7BDEEE-F2B0-BBBC-DC98-91A06121E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82" t="11809" r="39231" b="67456"/>
              <a:stretch/>
            </p:blipFill>
            <p:spPr bwMode="auto">
              <a:xfrm>
                <a:off x="1229292" y="4147285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6">
                <a:extLst>
                  <a:ext uri="{FF2B5EF4-FFF2-40B4-BE49-F238E27FC236}">
                    <a16:creationId xmlns:a16="http://schemas.microsoft.com/office/drawing/2014/main" id="{896A26B3-FCD0-4B1F-1F99-700A27B725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74" t="21847" r="34139" b="57418"/>
              <a:stretch/>
            </p:blipFill>
            <p:spPr bwMode="auto">
              <a:xfrm>
                <a:off x="1381692" y="4281518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6">
                <a:extLst>
                  <a:ext uri="{FF2B5EF4-FFF2-40B4-BE49-F238E27FC236}">
                    <a16:creationId xmlns:a16="http://schemas.microsoft.com/office/drawing/2014/main" id="{BD28A8D2-7E9A-6EE3-C5B6-B354FA58C9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27" t="11558" r="31286" b="67707"/>
              <a:stretch/>
            </p:blipFill>
            <p:spPr bwMode="auto">
              <a:xfrm>
                <a:off x="1534092" y="4433918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6F1299B4-44F4-AC6F-8C3E-CBBD081F9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38" t="22233" r="30675" b="57032"/>
              <a:stretch/>
            </p:blipFill>
            <p:spPr bwMode="auto">
              <a:xfrm>
                <a:off x="1686492" y="4586318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>
                <a:extLst>
                  <a:ext uri="{FF2B5EF4-FFF2-40B4-BE49-F238E27FC236}">
                    <a16:creationId xmlns:a16="http://schemas.microsoft.com/office/drawing/2014/main" id="{85E16A1C-527C-C9E4-0EF8-2A0B78F3F2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82" t="11809" r="39231" b="67456"/>
              <a:stretch/>
            </p:blipFill>
            <p:spPr bwMode="auto">
              <a:xfrm>
                <a:off x="1813662" y="4693711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7E923DF-F3C1-48AE-BC2E-0D518749D3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74" t="21847" r="34139" b="57418"/>
              <a:stretch/>
            </p:blipFill>
            <p:spPr bwMode="auto">
              <a:xfrm>
                <a:off x="1940832" y="4846111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ADF68970-9A28-C0F2-EF26-721A349406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27" t="11558" r="31286" b="67707"/>
              <a:stretch/>
            </p:blipFill>
            <p:spPr bwMode="auto">
              <a:xfrm>
                <a:off x="2118462" y="4980344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436AA8C0-9CF9-7DD6-4ADD-DE673F17B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38" t="22233" r="30675" b="57032"/>
              <a:stretch/>
            </p:blipFill>
            <p:spPr bwMode="auto">
              <a:xfrm>
                <a:off x="2270862" y="5132744"/>
                <a:ext cx="1961624" cy="12452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819F3B-C2B5-943C-639E-6CB050788D82}"/>
                </a:ext>
              </a:extLst>
            </p:cNvPr>
            <p:cNvSpPr txBox="1"/>
            <p:nvPr/>
          </p:nvSpPr>
          <p:spPr>
            <a:xfrm>
              <a:off x="467477" y="4623778"/>
              <a:ext cx="2826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Create a large store of training data demarcating the geology of interest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E37F66-1EA6-8D5A-C70A-2B2879BD0010}"/>
              </a:ext>
            </a:extLst>
          </p:cNvPr>
          <p:cNvGrpSpPr/>
          <p:nvPr/>
        </p:nvGrpSpPr>
        <p:grpSpPr>
          <a:xfrm>
            <a:off x="3445441" y="1722907"/>
            <a:ext cx="3892970" cy="3962701"/>
            <a:chOff x="3445441" y="1722907"/>
            <a:chExt cx="3892970" cy="3962701"/>
          </a:xfrm>
        </p:grpSpPr>
        <p:pic>
          <p:nvPicPr>
            <p:cNvPr id="1028" name="Picture 4" descr="UNet — Line by Line Explanation. Example UNet Implementation | by Jeremy  Zhang | Towards Data Science">
              <a:extLst>
                <a:ext uri="{FF2B5EF4-FFF2-40B4-BE49-F238E27FC236}">
                  <a16:creationId xmlns:a16="http://schemas.microsoft.com/office/drawing/2014/main" id="{87D9FAE9-0F1D-2680-B575-286C1F39B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441" y="1722907"/>
              <a:ext cx="3892970" cy="2541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8C8FF9-ECE8-93AA-5A3B-293A6FE5008F}"/>
                </a:ext>
              </a:extLst>
            </p:cNvPr>
            <p:cNvSpPr txBox="1"/>
            <p:nvPr/>
          </p:nvSpPr>
          <p:spPr>
            <a:xfrm>
              <a:off x="3962399" y="4485279"/>
              <a:ext cx="26108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 that data to “train” a complex Neural Network like this “U-Net” architecture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E07DA6-0644-94B2-01BA-4175AD4DB791}"/>
              </a:ext>
            </a:extLst>
          </p:cNvPr>
          <p:cNvGrpSpPr/>
          <p:nvPr/>
        </p:nvGrpSpPr>
        <p:grpSpPr>
          <a:xfrm>
            <a:off x="7617981" y="2066271"/>
            <a:ext cx="4574019" cy="3480837"/>
            <a:chOff x="7617981" y="2066271"/>
            <a:chExt cx="4574019" cy="3480837"/>
          </a:xfrm>
        </p:grpSpPr>
        <p:pic>
          <p:nvPicPr>
            <p:cNvPr id="1026" name="Picture 2" descr="020 Overview of Semantic Segmentation methods - Master Data Science  08.11.2021">
              <a:extLst>
                <a:ext uri="{FF2B5EF4-FFF2-40B4-BE49-F238E27FC236}">
                  <a16:creationId xmlns:a16="http://schemas.microsoft.com/office/drawing/2014/main" id="{21F069BF-C385-D0C1-2747-9F5F4CC8C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981" y="2066271"/>
              <a:ext cx="4574019" cy="181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8537EE-0C94-1033-59C8-8CE33F5D473D}"/>
                </a:ext>
              </a:extLst>
            </p:cNvPr>
            <p:cNvSpPr txBox="1"/>
            <p:nvPr/>
          </p:nvSpPr>
          <p:spPr>
            <a:xfrm>
              <a:off x="8639908" y="4623778"/>
              <a:ext cx="26108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Deploy the trained model to new images to “segment” them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4A4A10A-754A-6FBF-549D-85FE4E0F9FA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0487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 How is machine learning typically applied to map distinct regions?</a:t>
            </a:r>
            <a:endParaRPr lang="en-US" sz="1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5CB84C-4A2F-EED1-E34D-F2968289680E}"/>
              </a:ext>
            </a:extLst>
          </p:cNvPr>
          <p:cNvSpPr/>
          <p:nvPr/>
        </p:nvSpPr>
        <p:spPr>
          <a:xfrm>
            <a:off x="-1" y="6288440"/>
            <a:ext cx="5205047" cy="578224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Work of </a:t>
            </a:r>
            <a:r>
              <a:rPr lang="en-US" err="1">
                <a:solidFill>
                  <a:schemeClr val="tx1"/>
                </a:solidFill>
              </a:rPr>
              <a:t>Zhiang</a:t>
            </a:r>
            <a:r>
              <a:rPr lang="en-US">
                <a:solidFill>
                  <a:schemeClr val="tx1"/>
                </a:solidFill>
              </a:rPr>
              <a:t> Chen, Chelsea Scott, Cassie Brigham (</a:t>
            </a:r>
            <a:r>
              <a:rPr lang="en-US" err="1">
                <a:solidFill>
                  <a:schemeClr val="tx1"/>
                </a:solidFill>
              </a:rPr>
              <a:t>OpenTopography</a:t>
            </a:r>
            <a:r>
              <a:rPr lang="en-US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21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5EA44-EDDC-2361-29B4-D247F8AA65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813" y="-45466"/>
            <a:ext cx="13037491" cy="6903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FC55B-FE95-0DC2-979F-36B584B4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64595"/>
            <a:ext cx="10515600" cy="1693406"/>
          </a:xfrm>
        </p:spPr>
        <p:txBody>
          <a:bodyPr>
            <a:noAutofit/>
          </a:bodyPr>
          <a:lstStyle/>
          <a:p>
            <a:r>
              <a:rPr lang="en-US" sz="2800"/>
              <a:t>Widely available lidar from 3DEP</a:t>
            </a:r>
            <a:br>
              <a:rPr lang="en-US" sz="2800"/>
            </a:br>
            <a:r>
              <a:rPr lang="en-US" sz="2800"/>
              <a:t>has transformed our ability to visualize</a:t>
            </a:r>
            <a:br>
              <a:rPr lang="en-US" sz="2800"/>
            </a:br>
            <a:r>
              <a:rPr lang="en-US" sz="2800"/>
              <a:t>geologic features on Earth’s surface. However,</a:t>
            </a:r>
            <a:br>
              <a:rPr lang="en-US" sz="2800"/>
            </a:br>
            <a:r>
              <a:rPr lang="en-US" sz="2800"/>
              <a:t>it can be time consuming to collate and process. </a:t>
            </a:r>
          </a:p>
        </p:txBody>
      </p:sp>
    </p:spTree>
    <p:extLst>
      <p:ext uri="{BB962C8B-B14F-4D97-AF65-F5344CB8AC3E}">
        <p14:creationId xmlns:p14="http://schemas.microsoft.com/office/powerpoint/2010/main" val="366570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8DA0E96-3C1A-4BE3-BBBA-6C99F13D4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0" y="1113691"/>
            <a:ext cx="5221455" cy="55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E0B76-E3D0-46FA-D10D-BEF9BD01D7C5}"/>
              </a:ext>
            </a:extLst>
          </p:cNvPr>
          <p:cNvSpPr txBox="1"/>
          <p:nvPr/>
        </p:nvSpPr>
        <p:spPr>
          <a:xfrm>
            <a:off x="7697962" y="6488668"/>
            <a:ext cx="4494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https://github.com/ZhiangChen/sam_topo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C7A6598-5542-82EA-A7B9-FC320AAE1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r="65362" b="22662"/>
          <a:stretch/>
        </p:blipFill>
        <p:spPr bwMode="auto">
          <a:xfrm>
            <a:off x="166705" y="2016868"/>
            <a:ext cx="2058735" cy="25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880FFF-C7DE-646F-028C-B40C943CEED4}"/>
              </a:ext>
            </a:extLst>
          </p:cNvPr>
          <p:cNvSpPr/>
          <p:nvPr/>
        </p:nvSpPr>
        <p:spPr>
          <a:xfrm>
            <a:off x="-1" y="6288440"/>
            <a:ext cx="5205047" cy="578224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Work of </a:t>
            </a:r>
            <a:r>
              <a:rPr lang="en-US" err="1">
                <a:solidFill>
                  <a:schemeClr val="tx1"/>
                </a:solidFill>
              </a:rPr>
              <a:t>Zhiang</a:t>
            </a:r>
            <a:r>
              <a:rPr lang="en-US">
                <a:solidFill>
                  <a:schemeClr val="tx1"/>
                </a:solidFill>
              </a:rPr>
              <a:t> Chen, Chelsea Scott, Cassie Brigham (</a:t>
            </a:r>
            <a:r>
              <a:rPr lang="en-US" err="1">
                <a:solidFill>
                  <a:schemeClr val="tx1"/>
                </a:solidFill>
              </a:rPr>
              <a:t>OpenTopography</a:t>
            </a:r>
            <a:r>
              <a:rPr lang="en-US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829E992-1EDE-821F-ED18-69600EAA6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1" t="43205" r="26191" b="23088"/>
          <a:stretch/>
        </p:blipFill>
        <p:spPr bwMode="auto">
          <a:xfrm>
            <a:off x="4911810" y="2629111"/>
            <a:ext cx="2058735" cy="128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69E6B1-B2D4-30E9-B61B-EC52883BD15E}"/>
              </a:ext>
            </a:extLst>
          </p:cNvPr>
          <p:cNvSpPr/>
          <p:nvPr/>
        </p:nvSpPr>
        <p:spPr>
          <a:xfrm>
            <a:off x="3148090" y="2763798"/>
            <a:ext cx="1074533" cy="817124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Segment</a:t>
            </a:r>
          </a:p>
          <a:p>
            <a:pPr algn="ctr"/>
            <a:r>
              <a:rPr lang="en-US"/>
              <a:t>Anything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AF94D61-89D5-0FEA-3807-87B25EB26906}"/>
              </a:ext>
            </a:extLst>
          </p:cNvPr>
          <p:cNvSpPr/>
          <p:nvPr/>
        </p:nvSpPr>
        <p:spPr>
          <a:xfrm rot="1620892">
            <a:off x="2148461" y="2660115"/>
            <a:ext cx="1076608" cy="454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E09759-F678-1E85-D343-7A2A6BDA71A0}"/>
              </a:ext>
            </a:extLst>
          </p:cNvPr>
          <p:cNvSpPr/>
          <p:nvPr/>
        </p:nvSpPr>
        <p:spPr>
          <a:xfrm rot="19800000">
            <a:off x="2145485" y="3411048"/>
            <a:ext cx="1076608" cy="454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4135DE-7CA4-8870-D08E-45B8D57C1130}"/>
              </a:ext>
            </a:extLst>
          </p:cNvPr>
          <p:cNvSpPr/>
          <p:nvPr/>
        </p:nvSpPr>
        <p:spPr>
          <a:xfrm>
            <a:off x="4162645" y="2964515"/>
            <a:ext cx="1076608" cy="454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34BC9-C0CD-3B58-1FBC-3C61198B75A7}"/>
              </a:ext>
            </a:extLst>
          </p:cNvPr>
          <p:cNvSpPr txBox="1"/>
          <p:nvPr/>
        </p:nvSpPr>
        <p:spPr>
          <a:xfrm>
            <a:off x="303002" y="1173805"/>
            <a:ext cx="178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Prompting the model based on existing mapping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53895-CD52-D94B-855D-6BEB2A0F7AAD}"/>
              </a:ext>
            </a:extLst>
          </p:cNvPr>
          <p:cNvSpPr txBox="1"/>
          <p:nvPr/>
        </p:nvSpPr>
        <p:spPr>
          <a:xfrm>
            <a:off x="317770" y="4473016"/>
            <a:ext cx="178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Prompting the model based on user 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E09D5-B3FA-FAC7-E015-E8815F6A2A2F}"/>
              </a:ext>
            </a:extLst>
          </p:cNvPr>
          <p:cNvSpPr txBox="1"/>
          <p:nvPr/>
        </p:nvSpPr>
        <p:spPr>
          <a:xfrm>
            <a:off x="4897042" y="2016868"/>
            <a:ext cx="205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Newly segmented geology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224DD-6691-F39B-5000-D5C3A0320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505" y="4110881"/>
            <a:ext cx="4990797" cy="95367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24F8B0F-31C1-8C23-5CB7-617B993CF6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3691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 New developments in segmentation provide a glimpse of a different workflow that places a geologist ‘in the loop’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14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975C-0078-DD92-8EA0-DAF8BCCD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2455B056-49FC-AD48-71CF-62DF09A6B3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30" y="-12010"/>
            <a:ext cx="12073270" cy="6870010"/>
          </a:xfr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D6694A-6C72-B51F-8FF7-02159BA67F00}"/>
              </a:ext>
            </a:extLst>
          </p:cNvPr>
          <p:cNvSpPr/>
          <p:nvPr/>
        </p:nvSpPr>
        <p:spPr>
          <a:xfrm>
            <a:off x="1245782" y="-12010"/>
            <a:ext cx="10946218" cy="6852683"/>
          </a:xfrm>
          <a:custGeom>
            <a:avLst/>
            <a:gdLst>
              <a:gd name="connsiteX0" fmla="*/ 547577 w 10946218"/>
              <a:gd name="connsiteY0" fmla="*/ 0 h 6852683"/>
              <a:gd name="connsiteX1" fmla="*/ 478465 w 10946218"/>
              <a:gd name="connsiteY1" fmla="*/ 63795 h 6852683"/>
              <a:gd name="connsiteX2" fmla="*/ 398721 w 10946218"/>
              <a:gd name="connsiteY2" fmla="*/ 143539 h 6852683"/>
              <a:gd name="connsiteX3" fmla="*/ 377456 w 10946218"/>
              <a:gd name="connsiteY3" fmla="*/ 186069 h 6852683"/>
              <a:gd name="connsiteX4" fmla="*/ 334925 w 10946218"/>
              <a:gd name="connsiteY4" fmla="*/ 249865 h 6852683"/>
              <a:gd name="connsiteX5" fmla="*/ 313660 w 10946218"/>
              <a:gd name="connsiteY5" fmla="*/ 377456 h 6852683"/>
              <a:gd name="connsiteX6" fmla="*/ 308344 w 10946218"/>
              <a:gd name="connsiteY6" fmla="*/ 430618 h 6852683"/>
              <a:gd name="connsiteX7" fmla="*/ 303028 w 10946218"/>
              <a:gd name="connsiteY7" fmla="*/ 552893 h 6852683"/>
              <a:gd name="connsiteX8" fmla="*/ 308344 w 10946218"/>
              <a:gd name="connsiteY8" fmla="*/ 606056 h 6852683"/>
              <a:gd name="connsiteX9" fmla="*/ 313660 w 10946218"/>
              <a:gd name="connsiteY9" fmla="*/ 685800 h 6852683"/>
              <a:gd name="connsiteX10" fmla="*/ 324293 w 10946218"/>
              <a:gd name="connsiteY10" fmla="*/ 760228 h 6852683"/>
              <a:gd name="connsiteX11" fmla="*/ 324293 w 10946218"/>
              <a:gd name="connsiteY11" fmla="*/ 839972 h 6852683"/>
              <a:gd name="connsiteX12" fmla="*/ 324293 w 10946218"/>
              <a:gd name="connsiteY12" fmla="*/ 898451 h 6852683"/>
              <a:gd name="connsiteX13" fmla="*/ 324293 w 10946218"/>
              <a:gd name="connsiteY13" fmla="*/ 940981 h 6852683"/>
              <a:gd name="connsiteX14" fmla="*/ 324293 w 10946218"/>
              <a:gd name="connsiteY14" fmla="*/ 1010093 h 6852683"/>
              <a:gd name="connsiteX15" fmla="*/ 287079 w 10946218"/>
              <a:gd name="connsiteY15" fmla="*/ 1127051 h 6852683"/>
              <a:gd name="connsiteX16" fmla="*/ 276446 w 10946218"/>
              <a:gd name="connsiteY16" fmla="*/ 1190846 h 6852683"/>
              <a:gd name="connsiteX17" fmla="*/ 271130 w 10946218"/>
              <a:gd name="connsiteY17" fmla="*/ 1275907 h 6852683"/>
              <a:gd name="connsiteX18" fmla="*/ 265814 w 10946218"/>
              <a:gd name="connsiteY18" fmla="*/ 1360967 h 6852683"/>
              <a:gd name="connsiteX19" fmla="*/ 255181 w 10946218"/>
              <a:gd name="connsiteY19" fmla="*/ 1414130 h 6852683"/>
              <a:gd name="connsiteX20" fmla="*/ 233916 w 10946218"/>
              <a:gd name="connsiteY20" fmla="*/ 1477925 h 6852683"/>
              <a:gd name="connsiteX21" fmla="*/ 223284 w 10946218"/>
              <a:gd name="connsiteY21" fmla="*/ 1520456 h 6852683"/>
              <a:gd name="connsiteX22" fmla="*/ 207335 w 10946218"/>
              <a:gd name="connsiteY22" fmla="*/ 1562986 h 6852683"/>
              <a:gd name="connsiteX23" fmla="*/ 180753 w 10946218"/>
              <a:gd name="connsiteY23" fmla="*/ 1632097 h 6852683"/>
              <a:gd name="connsiteX24" fmla="*/ 164804 w 10946218"/>
              <a:gd name="connsiteY24" fmla="*/ 1690576 h 6852683"/>
              <a:gd name="connsiteX25" fmla="*/ 148856 w 10946218"/>
              <a:gd name="connsiteY25" fmla="*/ 1780953 h 6852683"/>
              <a:gd name="connsiteX26" fmla="*/ 148856 w 10946218"/>
              <a:gd name="connsiteY26" fmla="*/ 1850065 h 6852683"/>
              <a:gd name="connsiteX27" fmla="*/ 111642 w 10946218"/>
              <a:gd name="connsiteY27" fmla="*/ 1935125 h 6852683"/>
              <a:gd name="connsiteX28" fmla="*/ 58479 w 10946218"/>
              <a:gd name="connsiteY28" fmla="*/ 2036135 h 6852683"/>
              <a:gd name="connsiteX29" fmla="*/ 26581 w 10946218"/>
              <a:gd name="connsiteY29" fmla="*/ 2094614 h 6852683"/>
              <a:gd name="connsiteX30" fmla="*/ 0 w 10946218"/>
              <a:gd name="connsiteY30" fmla="*/ 2147776 h 6852683"/>
              <a:gd name="connsiteX31" fmla="*/ 15949 w 10946218"/>
              <a:gd name="connsiteY31" fmla="*/ 2227521 h 6852683"/>
              <a:gd name="connsiteX32" fmla="*/ 21265 w 10946218"/>
              <a:gd name="connsiteY32" fmla="*/ 2413590 h 6852683"/>
              <a:gd name="connsiteX33" fmla="*/ 15949 w 10946218"/>
              <a:gd name="connsiteY33" fmla="*/ 2472069 h 6852683"/>
              <a:gd name="connsiteX34" fmla="*/ 21265 w 10946218"/>
              <a:gd name="connsiteY34" fmla="*/ 2594344 h 6852683"/>
              <a:gd name="connsiteX35" fmla="*/ 21265 w 10946218"/>
              <a:gd name="connsiteY35" fmla="*/ 2727251 h 6852683"/>
              <a:gd name="connsiteX36" fmla="*/ 21265 w 10946218"/>
              <a:gd name="connsiteY36" fmla="*/ 2775097 h 6852683"/>
              <a:gd name="connsiteX37" fmla="*/ 31897 w 10946218"/>
              <a:gd name="connsiteY37" fmla="*/ 2838893 h 6852683"/>
              <a:gd name="connsiteX38" fmla="*/ 15949 w 10946218"/>
              <a:gd name="connsiteY38" fmla="*/ 2918637 h 6852683"/>
              <a:gd name="connsiteX39" fmla="*/ 58479 w 10946218"/>
              <a:gd name="connsiteY39" fmla="*/ 3083442 h 6852683"/>
              <a:gd name="connsiteX40" fmla="*/ 90377 w 10946218"/>
              <a:gd name="connsiteY40" fmla="*/ 3269511 h 6852683"/>
              <a:gd name="connsiteX41" fmla="*/ 85060 w 10946218"/>
              <a:gd name="connsiteY41" fmla="*/ 3317358 h 6852683"/>
              <a:gd name="connsiteX42" fmla="*/ 74428 w 10946218"/>
              <a:gd name="connsiteY42" fmla="*/ 3423683 h 6852683"/>
              <a:gd name="connsiteX43" fmla="*/ 69111 w 10946218"/>
              <a:gd name="connsiteY43" fmla="*/ 3498111 h 6852683"/>
              <a:gd name="connsiteX44" fmla="*/ 143539 w 10946218"/>
              <a:gd name="connsiteY44" fmla="*/ 3694814 h 6852683"/>
              <a:gd name="connsiteX45" fmla="*/ 170121 w 10946218"/>
              <a:gd name="connsiteY45" fmla="*/ 3732028 h 6852683"/>
              <a:gd name="connsiteX46" fmla="*/ 313660 w 10946218"/>
              <a:gd name="connsiteY46" fmla="*/ 3949995 h 6852683"/>
              <a:gd name="connsiteX47" fmla="*/ 483781 w 10946218"/>
              <a:gd name="connsiteY47" fmla="*/ 4152014 h 6852683"/>
              <a:gd name="connsiteX48" fmla="*/ 691116 w 10946218"/>
              <a:gd name="connsiteY48" fmla="*/ 4295553 h 6852683"/>
              <a:gd name="connsiteX49" fmla="*/ 834656 w 10946218"/>
              <a:gd name="connsiteY49" fmla="*/ 4428460 h 6852683"/>
              <a:gd name="connsiteX50" fmla="*/ 930349 w 10946218"/>
              <a:gd name="connsiteY50" fmla="*/ 4502888 h 6852683"/>
              <a:gd name="connsiteX51" fmla="*/ 1105786 w 10946218"/>
              <a:gd name="connsiteY51" fmla="*/ 4641111 h 6852683"/>
              <a:gd name="connsiteX52" fmla="*/ 1180214 w 10946218"/>
              <a:gd name="connsiteY52" fmla="*/ 4704907 h 6852683"/>
              <a:gd name="connsiteX53" fmla="*/ 1376916 w 10946218"/>
              <a:gd name="connsiteY53" fmla="*/ 4827181 h 6852683"/>
              <a:gd name="connsiteX54" fmla="*/ 1430079 w 10946218"/>
              <a:gd name="connsiteY54" fmla="*/ 4859079 h 6852683"/>
              <a:gd name="connsiteX55" fmla="*/ 1573618 w 10946218"/>
              <a:gd name="connsiteY55" fmla="*/ 4949456 h 6852683"/>
              <a:gd name="connsiteX56" fmla="*/ 1637414 w 10946218"/>
              <a:gd name="connsiteY56" fmla="*/ 4991986 h 6852683"/>
              <a:gd name="connsiteX57" fmla="*/ 1812851 w 10946218"/>
              <a:gd name="connsiteY57" fmla="*/ 5108944 h 6852683"/>
              <a:gd name="connsiteX58" fmla="*/ 1967023 w 10946218"/>
              <a:gd name="connsiteY58" fmla="*/ 5204637 h 6852683"/>
              <a:gd name="connsiteX59" fmla="*/ 2110563 w 10946218"/>
              <a:gd name="connsiteY59" fmla="*/ 5326911 h 6852683"/>
              <a:gd name="connsiteX60" fmla="*/ 2153093 w 10946218"/>
              <a:gd name="connsiteY60" fmla="*/ 5364125 h 6852683"/>
              <a:gd name="connsiteX61" fmla="*/ 2323214 w 10946218"/>
              <a:gd name="connsiteY61" fmla="*/ 5443869 h 6852683"/>
              <a:gd name="connsiteX62" fmla="*/ 2376377 w 10946218"/>
              <a:gd name="connsiteY62" fmla="*/ 5465135 h 6852683"/>
              <a:gd name="connsiteX63" fmla="*/ 2488018 w 10946218"/>
              <a:gd name="connsiteY63" fmla="*/ 5512981 h 6852683"/>
              <a:gd name="connsiteX64" fmla="*/ 2567763 w 10946218"/>
              <a:gd name="connsiteY64" fmla="*/ 5534246 h 6852683"/>
              <a:gd name="connsiteX65" fmla="*/ 2668772 w 10946218"/>
              <a:gd name="connsiteY65" fmla="*/ 5560828 h 6852683"/>
              <a:gd name="connsiteX66" fmla="*/ 2775097 w 10946218"/>
              <a:gd name="connsiteY66" fmla="*/ 5592725 h 6852683"/>
              <a:gd name="connsiteX67" fmla="*/ 2838893 w 10946218"/>
              <a:gd name="connsiteY67" fmla="*/ 5619307 h 6852683"/>
              <a:gd name="connsiteX68" fmla="*/ 2945218 w 10946218"/>
              <a:gd name="connsiteY68" fmla="*/ 5683102 h 6852683"/>
              <a:gd name="connsiteX69" fmla="*/ 3024963 w 10946218"/>
              <a:gd name="connsiteY69" fmla="*/ 5768163 h 6852683"/>
              <a:gd name="connsiteX70" fmla="*/ 3051544 w 10946218"/>
              <a:gd name="connsiteY70" fmla="*/ 5805376 h 6852683"/>
              <a:gd name="connsiteX71" fmla="*/ 3099390 w 10946218"/>
              <a:gd name="connsiteY71" fmla="*/ 5874488 h 6852683"/>
              <a:gd name="connsiteX72" fmla="*/ 3115339 w 10946218"/>
              <a:gd name="connsiteY72" fmla="*/ 5975497 h 6852683"/>
              <a:gd name="connsiteX73" fmla="*/ 3099390 w 10946218"/>
              <a:gd name="connsiteY73" fmla="*/ 6023344 h 6852683"/>
              <a:gd name="connsiteX74" fmla="*/ 3088758 w 10946218"/>
              <a:gd name="connsiteY74" fmla="*/ 6055242 h 6852683"/>
              <a:gd name="connsiteX75" fmla="*/ 3078125 w 10946218"/>
              <a:gd name="connsiteY75" fmla="*/ 6188149 h 6852683"/>
              <a:gd name="connsiteX76" fmla="*/ 3088758 w 10946218"/>
              <a:gd name="connsiteY76" fmla="*/ 6241311 h 6852683"/>
              <a:gd name="connsiteX77" fmla="*/ 3083442 w 10946218"/>
              <a:gd name="connsiteY77" fmla="*/ 6342321 h 6852683"/>
              <a:gd name="connsiteX78" fmla="*/ 3062177 w 10946218"/>
              <a:gd name="connsiteY78" fmla="*/ 6400800 h 6852683"/>
              <a:gd name="connsiteX79" fmla="*/ 3035595 w 10946218"/>
              <a:gd name="connsiteY79" fmla="*/ 6469911 h 6852683"/>
              <a:gd name="connsiteX80" fmla="*/ 3019646 w 10946218"/>
              <a:gd name="connsiteY80" fmla="*/ 6539023 h 6852683"/>
              <a:gd name="connsiteX81" fmla="*/ 3003697 w 10946218"/>
              <a:gd name="connsiteY81" fmla="*/ 6602818 h 6852683"/>
              <a:gd name="connsiteX82" fmla="*/ 2987749 w 10946218"/>
              <a:gd name="connsiteY82" fmla="*/ 6655981 h 6852683"/>
              <a:gd name="connsiteX83" fmla="*/ 2971800 w 10946218"/>
              <a:gd name="connsiteY83" fmla="*/ 6725093 h 6852683"/>
              <a:gd name="connsiteX84" fmla="*/ 2945218 w 10946218"/>
              <a:gd name="connsiteY84" fmla="*/ 6831418 h 6852683"/>
              <a:gd name="connsiteX85" fmla="*/ 2945218 w 10946218"/>
              <a:gd name="connsiteY85" fmla="*/ 6852683 h 6852683"/>
              <a:gd name="connsiteX86" fmla="*/ 3120656 w 10946218"/>
              <a:gd name="connsiteY86" fmla="*/ 6842051 h 6852683"/>
              <a:gd name="connsiteX87" fmla="*/ 3221665 w 10946218"/>
              <a:gd name="connsiteY87" fmla="*/ 6842051 h 6852683"/>
              <a:gd name="connsiteX88" fmla="*/ 3285460 w 10946218"/>
              <a:gd name="connsiteY88" fmla="*/ 6730409 h 6852683"/>
              <a:gd name="connsiteX89" fmla="*/ 3359888 w 10946218"/>
              <a:gd name="connsiteY89" fmla="*/ 6634716 h 6852683"/>
              <a:gd name="connsiteX90" fmla="*/ 3381153 w 10946218"/>
              <a:gd name="connsiteY90" fmla="*/ 6586869 h 6852683"/>
              <a:gd name="connsiteX91" fmla="*/ 3402418 w 10946218"/>
              <a:gd name="connsiteY91" fmla="*/ 6464595 h 6852683"/>
              <a:gd name="connsiteX92" fmla="*/ 3423684 w 10946218"/>
              <a:gd name="connsiteY92" fmla="*/ 6321056 h 6852683"/>
              <a:gd name="connsiteX93" fmla="*/ 3455581 w 10946218"/>
              <a:gd name="connsiteY93" fmla="*/ 6182832 h 6852683"/>
              <a:gd name="connsiteX94" fmla="*/ 3524693 w 10946218"/>
              <a:gd name="connsiteY94" fmla="*/ 6060558 h 6852683"/>
              <a:gd name="connsiteX95" fmla="*/ 3588488 w 10946218"/>
              <a:gd name="connsiteY95" fmla="*/ 5970181 h 6852683"/>
              <a:gd name="connsiteX96" fmla="*/ 3694814 w 10946218"/>
              <a:gd name="connsiteY96" fmla="*/ 5954232 h 6852683"/>
              <a:gd name="connsiteX97" fmla="*/ 3742660 w 10946218"/>
              <a:gd name="connsiteY97" fmla="*/ 5986130 h 6852683"/>
              <a:gd name="connsiteX98" fmla="*/ 3774558 w 10946218"/>
              <a:gd name="connsiteY98" fmla="*/ 6033976 h 6852683"/>
              <a:gd name="connsiteX99" fmla="*/ 3827721 w 10946218"/>
              <a:gd name="connsiteY99" fmla="*/ 6071190 h 6852683"/>
              <a:gd name="connsiteX100" fmla="*/ 3934046 w 10946218"/>
              <a:gd name="connsiteY100" fmla="*/ 6018028 h 6852683"/>
              <a:gd name="connsiteX101" fmla="*/ 4024423 w 10946218"/>
              <a:gd name="connsiteY101" fmla="*/ 5948916 h 6852683"/>
              <a:gd name="connsiteX102" fmla="*/ 4114800 w 10946218"/>
              <a:gd name="connsiteY102" fmla="*/ 5879804 h 6852683"/>
              <a:gd name="connsiteX103" fmla="*/ 4173279 w 10946218"/>
              <a:gd name="connsiteY103" fmla="*/ 5869172 h 6852683"/>
              <a:gd name="connsiteX104" fmla="*/ 4311502 w 10946218"/>
              <a:gd name="connsiteY104" fmla="*/ 5842590 h 6852683"/>
              <a:gd name="connsiteX105" fmla="*/ 4481623 w 10946218"/>
              <a:gd name="connsiteY105" fmla="*/ 5784111 h 6852683"/>
              <a:gd name="connsiteX106" fmla="*/ 4556051 w 10946218"/>
              <a:gd name="connsiteY106" fmla="*/ 5736265 h 6852683"/>
              <a:gd name="connsiteX107" fmla="*/ 4657060 w 10946218"/>
              <a:gd name="connsiteY107" fmla="*/ 5640572 h 6852683"/>
              <a:gd name="connsiteX108" fmla="*/ 4694274 w 10946218"/>
              <a:gd name="connsiteY108" fmla="*/ 5603358 h 6852683"/>
              <a:gd name="connsiteX109" fmla="*/ 4805916 w 10946218"/>
              <a:gd name="connsiteY109" fmla="*/ 5523614 h 6852683"/>
              <a:gd name="connsiteX110" fmla="*/ 4848446 w 10946218"/>
              <a:gd name="connsiteY110" fmla="*/ 5491716 h 6852683"/>
              <a:gd name="connsiteX111" fmla="*/ 4991986 w 10946218"/>
              <a:gd name="connsiteY111" fmla="*/ 5348176 h 6852683"/>
              <a:gd name="connsiteX112" fmla="*/ 5050465 w 10946218"/>
              <a:gd name="connsiteY112" fmla="*/ 5305646 h 6852683"/>
              <a:gd name="connsiteX113" fmla="*/ 5225902 w 10946218"/>
              <a:gd name="connsiteY113" fmla="*/ 5162107 h 6852683"/>
              <a:gd name="connsiteX114" fmla="*/ 5374758 w 10946218"/>
              <a:gd name="connsiteY114" fmla="*/ 5039832 h 6852683"/>
              <a:gd name="connsiteX115" fmla="*/ 5539563 w 10946218"/>
              <a:gd name="connsiteY115" fmla="*/ 4912242 h 6852683"/>
              <a:gd name="connsiteX116" fmla="*/ 5725632 w 10946218"/>
              <a:gd name="connsiteY116" fmla="*/ 4694274 h 6852683"/>
              <a:gd name="connsiteX117" fmla="*/ 5858539 w 10946218"/>
              <a:gd name="connsiteY117" fmla="*/ 4582632 h 6852683"/>
              <a:gd name="connsiteX118" fmla="*/ 5959549 w 10946218"/>
              <a:gd name="connsiteY118" fmla="*/ 4455042 h 6852683"/>
              <a:gd name="connsiteX119" fmla="*/ 6039293 w 10946218"/>
              <a:gd name="connsiteY119" fmla="*/ 4199860 h 6852683"/>
              <a:gd name="connsiteX120" fmla="*/ 6055242 w 10946218"/>
              <a:gd name="connsiteY120" fmla="*/ 4141381 h 6852683"/>
              <a:gd name="connsiteX121" fmla="*/ 6134986 w 10946218"/>
              <a:gd name="connsiteY121" fmla="*/ 3859618 h 6852683"/>
              <a:gd name="connsiteX122" fmla="*/ 6177516 w 10946218"/>
              <a:gd name="connsiteY122" fmla="*/ 3652283 h 6852683"/>
              <a:gd name="connsiteX123" fmla="*/ 6241311 w 10946218"/>
              <a:gd name="connsiteY123" fmla="*/ 3450265 h 6852683"/>
              <a:gd name="connsiteX124" fmla="*/ 6337004 w 10946218"/>
              <a:gd name="connsiteY124" fmla="*/ 3285460 h 6852683"/>
              <a:gd name="connsiteX125" fmla="*/ 6544339 w 10946218"/>
              <a:gd name="connsiteY125" fmla="*/ 3205716 h 6852683"/>
              <a:gd name="connsiteX126" fmla="*/ 6735725 w 10946218"/>
              <a:gd name="connsiteY126" fmla="*/ 3173818 h 6852683"/>
              <a:gd name="connsiteX127" fmla="*/ 6788888 w 10946218"/>
              <a:gd name="connsiteY127" fmla="*/ 3157869 h 6852683"/>
              <a:gd name="connsiteX128" fmla="*/ 6900530 w 10946218"/>
              <a:gd name="connsiteY128" fmla="*/ 3115339 h 6852683"/>
              <a:gd name="connsiteX129" fmla="*/ 7060018 w 10946218"/>
              <a:gd name="connsiteY129" fmla="*/ 3030279 h 6852683"/>
              <a:gd name="connsiteX130" fmla="*/ 7150395 w 10946218"/>
              <a:gd name="connsiteY130" fmla="*/ 2982432 h 6852683"/>
              <a:gd name="connsiteX131" fmla="*/ 7288618 w 10946218"/>
              <a:gd name="connsiteY131" fmla="*/ 2929269 h 6852683"/>
              <a:gd name="connsiteX132" fmla="*/ 7511902 w 10946218"/>
              <a:gd name="connsiteY132" fmla="*/ 2876107 h 6852683"/>
              <a:gd name="connsiteX133" fmla="*/ 7650125 w 10946218"/>
              <a:gd name="connsiteY133" fmla="*/ 2806995 h 6852683"/>
              <a:gd name="connsiteX134" fmla="*/ 7713921 w 10946218"/>
              <a:gd name="connsiteY134" fmla="*/ 2791046 h 6852683"/>
              <a:gd name="connsiteX135" fmla="*/ 7777716 w 10946218"/>
              <a:gd name="connsiteY135" fmla="*/ 2743200 h 6852683"/>
              <a:gd name="connsiteX136" fmla="*/ 7921256 w 10946218"/>
              <a:gd name="connsiteY136" fmla="*/ 2647507 h 6852683"/>
              <a:gd name="connsiteX137" fmla="*/ 7985051 w 10946218"/>
              <a:gd name="connsiteY137" fmla="*/ 2615609 h 6852683"/>
              <a:gd name="connsiteX138" fmla="*/ 8133907 w 10946218"/>
              <a:gd name="connsiteY138" fmla="*/ 2530549 h 6852683"/>
              <a:gd name="connsiteX139" fmla="*/ 8266814 w 10946218"/>
              <a:gd name="connsiteY139" fmla="*/ 2440172 h 6852683"/>
              <a:gd name="connsiteX140" fmla="*/ 8367823 w 10946218"/>
              <a:gd name="connsiteY140" fmla="*/ 2402958 h 6852683"/>
              <a:gd name="connsiteX141" fmla="*/ 8458200 w 10946218"/>
              <a:gd name="connsiteY141" fmla="*/ 2376376 h 6852683"/>
              <a:gd name="connsiteX142" fmla="*/ 8521995 w 10946218"/>
              <a:gd name="connsiteY142" fmla="*/ 2456121 h 6852683"/>
              <a:gd name="connsiteX143" fmla="*/ 8553893 w 10946218"/>
              <a:gd name="connsiteY143" fmla="*/ 2488018 h 6852683"/>
              <a:gd name="connsiteX144" fmla="*/ 8617688 w 10946218"/>
              <a:gd name="connsiteY144" fmla="*/ 2503967 h 6852683"/>
              <a:gd name="connsiteX145" fmla="*/ 8686800 w 10946218"/>
              <a:gd name="connsiteY145" fmla="*/ 2519916 h 6852683"/>
              <a:gd name="connsiteX146" fmla="*/ 8787809 w 10946218"/>
              <a:gd name="connsiteY146" fmla="*/ 2519916 h 6852683"/>
              <a:gd name="connsiteX147" fmla="*/ 8979195 w 10946218"/>
              <a:gd name="connsiteY147" fmla="*/ 2514600 h 6852683"/>
              <a:gd name="connsiteX148" fmla="*/ 9048307 w 10946218"/>
              <a:gd name="connsiteY148" fmla="*/ 2509283 h 6852683"/>
              <a:gd name="connsiteX149" fmla="*/ 9186530 w 10946218"/>
              <a:gd name="connsiteY149" fmla="*/ 2498651 h 6852683"/>
              <a:gd name="connsiteX150" fmla="*/ 9255642 w 10946218"/>
              <a:gd name="connsiteY150" fmla="*/ 2493335 h 6852683"/>
              <a:gd name="connsiteX151" fmla="*/ 9452344 w 10946218"/>
              <a:gd name="connsiteY151" fmla="*/ 2477386 h 6852683"/>
              <a:gd name="connsiteX152" fmla="*/ 9500190 w 10946218"/>
              <a:gd name="connsiteY152" fmla="*/ 2477386 h 6852683"/>
              <a:gd name="connsiteX153" fmla="*/ 9707525 w 10946218"/>
              <a:gd name="connsiteY153" fmla="*/ 2434856 h 6852683"/>
              <a:gd name="connsiteX154" fmla="*/ 9973339 w 10946218"/>
              <a:gd name="connsiteY154" fmla="*/ 2387009 h 6852683"/>
              <a:gd name="connsiteX155" fmla="*/ 10159409 w 10946218"/>
              <a:gd name="connsiteY155" fmla="*/ 2355111 h 6852683"/>
              <a:gd name="connsiteX156" fmla="*/ 10350795 w 10946218"/>
              <a:gd name="connsiteY156" fmla="*/ 2301949 h 6852683"/>
              <a:gd name="connsiteX157" fmla="*/ 10467753 w 10946218"/>
              <a:gd name="connsiteY157" fmla="*/ 2259418 h 6852683"/>
              <a:gd name="connsiteX158" fmla="*/ 10563446 w 10946218"/>
              <a:gd name="connsiteY158" fmla="*/ 2227521 h 6852683"/>
              <a:gd name="connsiteX159" fmla="*/ 10611293 w 10946218"/>
              <a:gd name="connsiteY159" fmla="*/ 2222204 h 6852683"/>
              <a:gd name="connsiteX160" fmla="*/ 10696353 w 10946218"/>
              <a:gd name="connsiteY160" fmla="*/ 2216888 h 6852683"/>
              <a:gd name="connsiteX161" fmla="*/ 10744200 w 10946218"/>
              <a:gd name="connsiteY161" fmla="*/ 2238153 h 6852683"/>
              <a:gd name="connsiteX162" fmla="*/ 10802679 w 10946218"/>
              <a:gd name="connsiteY162" fmla="*/ 2270051 h 6852683"/>
              <a:gd name="connsiteX163" fmla="*/ 10845209 w 10946218"/>
              <a:gd name="connsiteY163" fmla="*/ 2307265 h 6852683"/>
              <a:gd name="connsiteX164" fmla="*/ 10909004 w 10946218"/>
              <a:gd name="connsiteY164" fmla="*/ 2339163 h 6852683"/>
              <a:gd name="connsiteX165" fmla="*/ 10924953 w 10946218"/>
              <a:gd name="connsiteY165" fmla="*/ 2312581 h 6852683"/>
              <a:gd name="connsiteX166" fmla="*/ 10946218 w 10946218"/>
              <a:gd name="connsiteY166" fmla="*/ 2153093 h 6852683"/>
              <a:gd name="connsiteX167" fmla="*/ 10930270 w 10946218"/>
              <a:gd name="connsiteY167" fmla="*/ 1733107 h 6852683"/>
              <a:gd name="connsiteX168" fmla="*/ 10770781 w 10946218"/>
              <a:gd name="connsiteY168" fmla="*/ 1685260 h 6852683"/>
              <a:gd name="connsiteX169" fmla="*/ 10675088 w 10946218"/>
              <a:gd name="connsiteY169" fmla="*/ 1653363 h 6852683"/>
              <a:gd name="connsiteX170" fmla="*/ 10616609 w 10946218"/>
              <a:gd name="connsiteY170" fmla="*/ 1701209 h 6852683"/>
              <a:gd name="connsiteX171" fmla="*/ 10590028 w 10946218"/>
              <a:gd name="connsiteY171" fmla="*/ 1738423 h 6852683"/>
              <a:gd name="connsiteX172" fmla="*/ 10499651 w 10946218"/>
              <a:gd name="connsiteY172" fmla="*/ 1786269 h 6852683"/>
              <a:gd name="connsiteX173" fmla="*/ 10457121 w 10946218"/>
              <a:gd name="connsiteY173" fmla="*/ 1802218 h 6852683"/>
              <a:gd name="connsiteX174" fmla="*/ 10356111 w 10946218"/>
              <a:gd name="connsiteY174" fmla="*/ 1828800 h 6852683"/>
              <a:gd name="connsiteX175" fmla="*/ 10239153 w 10946218"/>
              <a:gd name="connsiteY175" fmla="*/ 1881963 h 6852683"/>
              <a:gd name="connsiteX176" fmla="*/ 10143460 w 10946218"/>
              <a:gd name="connsiteY176" fmla="*/ 1924493 h 6852683"/>
              <a:gd name="connsiteX177" fmla="*/ 10015870 w 10946218"/>
              <a:gd name="connsiteY177" fmla="*/ 1993604 h 6852683"/>
              <a:gd name="connsiteX178" fmla="*/ 9898911 w 10946218"/>
              <a:gd name="connsiteY178" fmla="*/ 2078665 h 6852683"/>
              <a:gd name="connsiteX179" fmla="*/ 9766004 w 10946218"/>
              <a:gd name="connsiteY179" fmla="*/ 2110563 h 6852683"/>
              <a:gd name="connsiteX180" fmla="*/ 9627781 w 10946218"/>
              <a:gd name="connsiteY180" fmla="*/ 2142460 h 6852683"/>
              <a:gd name="connsiteX181" fmla="*/ 9574618 w 10946218"/>
              <a:gd name="connsiteY181" fmla="*/ 2153093 h 6852683"/>
              <a:gd name="connsiteX182" fmla="*/ 9478925 w 10946218"/>
              <a:gd name="connsiteY182" fmla="*/ 2158409 h 6852683"/>
              <a:gd name="connsiteX183" fmla="*/ 9324753 w 10946218"/>
              <a:gd name="connsiteY183" fmla="*/ 2179674 h 6852683"/>
              <a:gd name="connsiteX184" fmla="*/ 9165265 w 10946218"/>
              <a:gd name="connsiteY184" fmla="*/ 2200939 h 6852683"/>
              <a:gd name="connsiteX185" fmla="*/ 9000460 w 10946218"/>
              <a:gd name="connsiteY185" fmla="*/ 2179674 h 6852683"/>
              <a:gd name="connsiteX186" fmla="*/ 8878186 w 10946218"/>
              <a:gd name="connsiteY186" fmla="*/ 2158409 h 6852683"/>
              <a:gd name="connsiteX187" fmla="*/ 8755911 w 10946218"/>
              <a:gd name="connsiteY187" fmla="*/ 2158409 h 6852683"/>
              <a:gd name="connsiteX188" fmla="*/ 8681484 w 10946218"/>
              <a:gd name="connsiteY188" fmla="*/ 2163725 h 6852683"/>
              <a:gd name="connsiteX189" fmla="*/ 8607056 w 10946218"/>
              <a:gd name="connsiteY189" fmla="*/ 2153093 h 6852683"/>
              <a:gd name="connsiteX190" fmla="*/ 8654902 w 10946218"/>
              <a:gd name="connsiteY190" fmla="*/ 2036135 h 6852683"/>
              <a:gd name="connsiteX191" fmla="*/ 8692116 w 10946218"/>
              <a:gd name="connsiteY191" fmla="*/ 1998921 h 6852683"/>
              <a:gd name="connsiteX192" fmla="*/ 8766544 w 10946218"/>
              <a:gd name="connsiteY192" fmla="*/ 1892595 h 6852683"/>
              <a:gd name="connsiteX193" fmla="*/ 8798442 w 10946218"/>
              <a:gd name="connsiteY193" fmla="*/ 1722474 h 6852683"/>
              <a:gd name="connsiteX194" fmla="*/ 8798442 w 10946218"/>
              <a:gd name="connsiteY194" fmla="*/ 1658679 h 6852683"/>
              <a:gd name="connsiteX195" fmla="*/ 8777177 w 10946218"/>
              <a:gd name="connsiteY195" fmla="*/ 1557669 h 6852683"/>
              <a:gd name="connsiteX196" fmla="*/ 8793125 w 10946218"/>
              <a:gd name="connsiteY196" fmla="*/ 1430079 h 6852683"/>
              <a:gd name="connsiteX197" fmla="*/ 8830339 w 10946218"/>
              <a:gd name="connsiteY197" fmla="*/ 1318437 h 6852683"/>
              <a:gd name="connsiteX198" fmla="*/ 8766544 w 10946218"/>
              <a:gd name="connsiteY198" fmla="*/ 1238693 h 6852683"/>
              <a:gd name="connsiteX199" fmla="*/ 8734646 w 10946218"/>
              <a:gd name="connsiteY199" fmla="*/ 1174897 h 6852683"/>
              <a:gd name="connsiteX200" fmla="*/ 8755911 w 10946218"/>
              <a:gd name="connsiteY200" fmla="*/ 1132367 h 6852683"/>
              <a:gd name="connsiteX201" fmla="*/ 8782493 w 10946218"/>
              <a:gd name="connsiteY201" fmla="*/ 1041990 h 6852683"/>
              <a:gd name="connsiteX202" fmla="*/ 8835656 w 10946218"/>
              <a:gd name="connsiteY202" fmla="*/ 877186 h 6852683"/>
              <a:gd name="connsiteX203" fmla="*/ 8819707 w 10946218"/>
              <a:gd name="connsiteY203" fmla="*/ 749595 h 6852683"/>
              <a:gd name="connsiteX204" fmla="*/ 8697432 w 10946218"/>
              <a:gd name="connsiteY204" fmla="*/ 680483 h 6852683"/>
              <a:gd name="connsiteX205" fmla="*/ 8575158 w 10946218"/>
              <a:gd name="connsiteY205" fmla="*/ 595423 h 6852683"/>
              <a:gd name="connsiteX206" fmla="*/ 8521995 w 10946218"/>
              <a:gd name="connsiteY206" fmla="*/ 568842 h 6852683"/>
              <a:gd name="connsiteX207" fmla="*/ 8405037 w 10946218"/>
              <a:gd name="connsiteY207" fmla="*/ 478465 h 6852683"/>
              <a:gd name="connsiteX208" fmla="*/ 8298711 w 10946218"/>
              <a:gd name="connsiteY208" fmla="*/ 361507 h 6852683"/>
              <a:gd name="connsiteX209" fmla="*/ 8187070 w 10946218"/>
              <a:gd name="connsiteY209" fmla="*/ 212651 h 6852683"/>
              <a:gd name="connsiteX210" fmla="*/ 8059479 w 10946218"/>
              <a:gd name="connsiteY210" fmla="*/ 106325 h 6852683"/>
              <a:gd name="connsiteX211" fmla="*/ 7953153 w 10946218"/>
              <a:gd name="connsiteY211" fmla="*/ 21265 h 6852683"/>
              <a:gd name="connsiteX212" fmla="*/ 7421525 w 10946218"/>
              <a:gd name="connsiteY212" fmla="*/ 10632 h 6852683"/>
              <a:gd name="connsiteX213" fmla="*/ 7480004 w 10946218"/>
              <a:gd name="connsiteY213" fmla="*/ 101009 h 6852683"/>
              <a:gd name="connsiteX214" fmla="*/ 7522535 w 10946218"/>
              <a:gd name="connsiteY214" fmla="*/ 122274 h 6852683"/>
              <a:gd name="connsiteX215" fmla="*/ 7618228 w 10946218"/>
              <a:gd name="connsiteY215" fmla="*/ 154172 h 6852683"/>
              <a:gd name="connsiteX216" fmla="*/ 7676707 w 10946218"/>
              <a:gd name="connsiteY216" fmla="*/ 191386 h 6852683"/>
              <a:gd name="connsiteX217" fmla="*/ 7751135 w 10946218"/>
              <a:gd name="connsiteY217" fmla="*/ 244549 h 6852683"/>
              <a:gd name="connsiteX218" fmla="*/ 7798981 w 10946218"/>
              <a:gd name="connsiteY218" fmla="*/ 281763 h 6852683"/>
              <a:gd name="connsiteX219" fmla="*/ 7814930 w 10946218"/>
              <a:gd name="connsiteY219" fmla="*/ 297711 h 6852683"/>
              <a:gd name="connsiteX220" fmla="*/ 7873409 w 10946218"/>
              <a:gd name="connsiteY220" fmla="*/ 345558 h 6852683"/>
              <a:gd name="connsiteX221" fmla="*/ 7931888 w 10946218"/>
              <a:gd name="connsiteY221" fmla="*/ 393404 h 6852683"/>
              <a:gd name="connsiteX222" fmla="*/ 7979735 w 10946218"/>
              <a:gd name="connsiteY222" fmla="*/ 451883 h 6852683"/>
              <a:gd name="connsiteX223" fmla="*/ 8022265 w 10946218"/>
              <a:gd name="connsiteY223" fmla="*/ 510363 h 6852683"/>
              <a:gd name="connsiteX224" fmla="*/ 8102009 w 10946218"/>
              <a:gd name="connsiteY224" fmla="*/ 579474 h 6852683"/>
              <a:gd name="connsiteX225" fmla="*/ 8165804 w 10946218"/>
              <a:gd name="connsiteY225" fmla="*/ 622004 h 6852683"/>
              <a:gd name="connsiteX226" fmla="*/ 8266814 w 10946218"/>
              <a:gd name="connsiteY226" fmla="*/ 717697 h 6852683"/>
              <a:gd name="connsiteX227" fmla="*/ 8298711 w 10946218"/>
              <a:gd name="connsiteY227" fmla="*/ 760228 h 6852683"/>
              <a:gd name="connsiteX228" fmla="*/ 8335925 w 10946218"/>
              <a:gd name="connsiteY228" fmla="*/ 824023 h 6852683"/>
              <a:gd name="connsiteX229" fmla="*/ 8367823 w 10946218"/>
              <a:gd name="connsiteY229" fmla="*/ 903767 h 6852683"/>
              <a:gd name="connsiteX230" fmla="*/ 8399721 w 10946218"/>
              <a:gd name="connsiteY230" fmla="*/ 983511 h 6852683"/>
              <a:gd name="connsiteX231" fmla="*/ 8426302 w 10946218"/>
              <a:gd name="connsiteY231" fmla="*/ 1057939 h 6852683"/>
              <a:gd name="connsiteX232" fmla="*/ 8436935 w 10946218"/>
              <a:gd name="connsiteY232" fmla="*/ 1111102 h 6852683"/>
              <a:gd name="connsiteX233" fmla="*/ 8436935 w 10946218"/>
              <a:gd name="connsiteY233" fmla="*/ 1169581 h 6852683"/>
              <a:gd name="connsiteX234" fmla="*/ 8420986 w 10946218"/>
              <a:gd name="connsiteY234" fmla="*/ 1249325 h 6852683"/>
              <a:gd name="connsiteX235" fmla="*/ 8410353 w 10946218"/>
              <a:gd name="connsiteY235" fmla="*/ 1318437 h 6852683"/>
              <a:gd name="connsiteX236" fmla="*/ 8341242 w 10946218"/>
              <a:gd name="connsiteY236" fmla="*/ 1408814 h 6852683"/>
              <a:gd name="connsiteX237" fmla="*/ 8309344 w 10946218"/>
              <a:gd name="connsiteY237" fmla="*/ 1451344 h 6852683"/>
              <a:gd name="connsiteX238" fmla="*/ 8234916 w 10946218"/>
              <a:gd name="connsiteY238" fmla="*/ 1531088 h 6852683"/>
              <a:gd name="connsiteX239" fmla="*/ 8139223 w 10946218"/>
              <a:gd name="connsiteY239" fmla="*/ 1600200 h 6852683"/>
              <a:gd name="connsiteX240" fmla="*/ 8038214 w 10946218"/>
              <a:gd name="connsiteY240" fmla="*/ 1648046 h 6852683"/>
              <a:gd name="connsiteX241" fmla="*/ 7958470 w 10946218"/>
              <a:gd name="connsiteY241" fmla="*/ 1695893 h 6852683"/>
              <a:gd name="connsiteX242" fmla="*/ 7894674 w 10946218"/>
              <a:gd name="connsiteY242" fmla="*/ 1802218 h 6852683"/>
              <a:gd name="connsiteX243" fmla="*/ 7841511 w 10946218"/>
              <a:gd name="connsiteY243" fmla="*/ 1892595 h 6852683"/>
              <a:gd name="connsiteX244" fmla="*/ 7788349 w 10946218"/>
              <a:gd name="connsiteY244" fmla="*/ 1982972 h 6852683"/>
              <a:gd name="connsiteX245" fmla="*/ 7756451 w 10946218"/>
              <a:gd name="connsiteY245" fmla="*/ 2025502 h 6852683"/>
              <a:gd name="connsiteX246" fmla="*/ 7708604 w 10946218"/>
              <a:gd name="connsiteY246" fmla="*/ 2094614 h 6852683"/>
              <a:gd name="connsiteX247" fmla="*/ 7570381 w 10946218"/>
              <a:gd name="connsiteY247" fmla="*/ 2163725 h 6852683"/>
              <a:gd name="connsiteX248" fmla="*/ 7527851 w 10946218"/>
              <a:gd name="connsiteY248" fmla="*/ 2190307 h 6852683"/>
              <a:gd name="connsiteX249" fmla="*/ 7469372 w 10946218"/>
              <a:gd name="connsiteY249" fmla="*/ 2222204 h 6852683"/>
              <a:gd name="connsiteX250" fmla="*/ 7405577 w 10946218"/>
              <a:gd name="connsiteY250" fmla="*/ 2286000 h 6852683"/>
              <a:gd name="connsiteX251" fmla="*/ 7347097 w 10946218"/>
              <a:gd name="connsiteY251" fmla="*/ 2381693 h 6852683"/>
              <a:gd name="connsiteX252" fmla="*/ 7299251 w 10946218"/>
              <a:gd name="connsiteY252" fmla="*/ 2434856 h 6852683"/>
              <a:gd name="connsiteX253" fmla="*/ 7224823 w 10946218"/>
              <a:gd name="connsiteY253" fmla="*/ 2493335 h 6852683"/>
              <a:gd name="connsiteX254" fmla="*/ 7123814 w 10946218"/>
              <a:gd name="connsiteY254" fmla="*/ 2562446 h 6852683"/>
              <a:gd name="connsiteX255" fmla="*/ 7028121 w 10946218"/>
              <a:gd name="connsiteY255" fmla="*/ 2615609 h 6852683"/>
              <a:gd name="connsiteX256" fmla="*/ 6959009 w 10946218"/>
              <a:gd name="connsiteY256" fmla="*/ 2663456 h 6852683"/>
              <a:gd name="connsiteX257" fmla="*/ 6873949 w 10946218"/>
              <a:gd name="connsiteY257" fmla="*/ 2700669 h 6852683"/>
              <a:gd name="connsiteX258" fmla="*/ 6772939 w 10946218"/>
              <a:gd name="connsiteY258" fmla="*/ 2700669 h 6852683"/>
              <a:gd name="connsiteX259" fmla="*/ 6661297 w 10946218"/>
              <a:gd name="connsiteY259" fmla="*/ 2700669 h 6852683"/>
              <a:gd name="connsiteX260" fmla="*/ 6549656 w 10946218"/>
              <a:gd name="connsiteY260" fmla="*/ 2737883 h 6852683"/>
              <a:gd name="connsiteX261" fmla="*/ 6416749 w 10946218"/>
              <a:gd name="connsiteY261" fmla="*/ 2844209 h 6852683"/>
              <a:gd name="connsiteX262" fmla="*/ 6374218 w 10946218"/>
              <a:gd name="connsiteY262" fmla="*/ 2908004 h 6852683"/>
              <a:gd name="connsiteX263" fmla="*/ 6230679 w 10946218"/>
              <a:gd name="connsiteY263" fmla="*/ 3035595 h 6852683"/>
              <a:gd name="connsiteX264" fmla="*/ 6103088 w 10946218"/>
              <a:gd name="connsiteY264" fmla="*/ 3179135 h 6852683"/>
              <a:gd name="connsiteX265" fmla="*/ 6044609 w 10946218"/>
              <a:gd name="connsiteY265" fmla="*/ 3242930 h 6852683"/>
              <a:gd name="connsiteX266" fmla="*/ 6012711 w 10946218"/>
              <a:gd name="connsiteY266" fmla="*/ 3280144 h 6852683"/>
              <a:gd name="connsiteX267" fmla="*/ 5932967 w 10946218"/>
              <a:gd name="connsiteY267" fmla="*/ 3349256 h 6852683"/>
              <a:gd name="connsiteX268" fmla="*/ 5831958 w 10946218"/>
              <a:gd name="connsiteY268" fmla="*/ 3444949 h 6852683"/>
              <a:gd name="connsiteX269" fmla="*/ 5762846 w 10946218"/>
              <a:gd name="connsiteY269" fmla="*/ 3514060 h 6852683"/>
              <a:gd name="connsiteX270" fmla="*/ 5661837 w 10946218"/>
              <a:gd name="connsiteY270" fmla="*/ 3604437 h 6852683"/>
              <a:gd name="connsiteX271" fmla="*/ 5534246 w 10946218"/>
              <a:gd name="connsiteY271" fmla="*/ 3705446 h 6852683"/>
              <a:gd name="connsiteX272" fmla="*/ 5459818 w 10946218"/>
              <a:gd name="connsiteY272" fmla="*/ 3779874 h 6852683"/>
              <a:gd name="connsiteX273" fmla="*/ 5310963 w 10946218"/>
              <a:gd name="connsiteY273" fmla="*/ 3838353 h 6852683"/>
              <a:gd name="connsiteX274" fmla="*/ 5194004 w 10946218"/>
              <a:gd name="connsiteY274" fmla="*/ 3880883 h 6852683"/>
              <a:gd name="connsiteX275" fmla="*/ 5082363 w 10946218"/>
              <a:gd name="connsiteY275" fmla="*/ 3902149 h 6852683"/>
              <a:gd name="connsiteX276" fmla="*/ 5039832 w 10946218"/>
              <a:gd name="connsiteY276" fmla="*/ 3902149 h 6852683"/>
              <a:gd name="connsiteX277" fmla="*/ 4965404 w 10946218"/>
              <a:gd name="connsiteY277" fmla="*/ 3843669 h 6852683"/>
              <a:gd name="connsiteX278" fmla="*/ 4896293 w 10946218"/>
              <a:gd name="connsiteY278" fmla="*/ 3758609 h 6852683"/>
              <a:gd name="connsiteX279" fmla="*/ 4843130 w 10946218"/>
              <a:gd name="connsiteY279" fmla="*/ 3710763 h 6852683"/>
              <a:gd name="connsiteX280" fmla="*/ 4726172 w 10946218"/>
              <a:gd name="connsiteY280" fmla="*/ 3646967 h 6852683"/>
              <a:gd name="connsiteX281" fmla="*/ 4715539 w 10946218"/>
              <a:gd name="connsiteY281" fmla="*/ 3726711 h 6852683"/>
              <a:gd name="connsiteX282" fmla="*/ 4747437 w 10946218"/>
              <a:gd name="connsiteY282" fmla="*/ 3769242 h 6852683"/>
              <a:gd name="connsiteX283" fmla="*/ 4784651 w 10946218"/>
              <a:gd name="connsiteY283" fmla="*/ 3838353 h 6852683"/>
              <a:gd name="connsiteX284" fmla="*/ 4784651 w 10946218"/>
              <a:gd name="connsiteY284" fmla="*/ 3891516 h 6852683"/>
              <a:gd name="connsiteX285" fmla="*/ 4784651 w 10946218"/>
              <a:gd name="connsiteY285" fmla="*/ 3976576 h 6852683"/>
              <a:gd name="connsiteX286" fmla="*/ 4768702 w 10946218"/>
              <a:gd name="connsiteY286" fmla="*/ 4072269 h 6852683"/>
              <a:gd name="connsiteX287" fmla="*/ 4678325 w 10946218"/>
              <a:gd name="connsiteY287" fmla="*/ 4221125 h 6852683"/>
              <a:gd name="connsiteX288" fmla="*/ 4582632 w 10946218"/>
              <a:gd name="connsiteY288" fmla="*/ 4284921 h 6852683"/>
              <a:gd name="connsiteX289" fmla="*/ 4396563 w 10946218"/>
              <a:gd name="connsiteY289" fmla="*/ 4455042 h 6852683"/>
              <a:gd name="connsiteX290" fmla="*/ 4284921 w 10946218"/>
              <a:gd name="connsiteY290" fmla="*/ 4524153 h 6852683"/>
              <a:gd name="connsiteX291" fmla="*/ 4231758 w 10946218"/>
              <a:gd name="connsiteY291" fmla="*/ 4556051 h 6852683"/>
              <a:gd name="connsiteX292" fmla="*/ 4066953 w 10946218"/>
              <a:gd name="connsiteY292" fmla="*/ 4619846 h 6852683"/>
              <a:gd name="connsiteX293" fmla="*/ 4013790 w 10946218"/>
              <a:gd name="connsiteY293" fmla="*/ 4630479 h 6852683"/>
              <a:gd name="connsiteX294" fmla="*/ 3907465 w 10946218"/>
              <a:gd name="connsiteY294" fmla="*/ 4641111 h 6852683"/>
              <a:gd name="connsiteX295" fmla="*/ 3854302 w 10946218"/>
              <a:gd name="connsiteY295" fmla="*/ 4673009 h 6852683"/>
              <a:gd name="connsiteX296" fmla="*/ 3710763 w 10946218"/>
              <a:gd name="connsiteY296" fmla="*/ 4758069 h 6852683"/>
              <a:gd name="connsiteX297" fmla="*/ 3657600 w 10946218"/>
              <a:gd name="connsiteY297" fmla="*/ 4795283 h 6852683"/>
              <a:gd name="connsiteX298" fmla="*/ 3498111 w 10946218"/>
              <a:gd name="connsiteY298" fmla="*/ 4954772 h 6852683"/>
              <a:gd name="connsiteX299" fmla="*/ 3349256 w 10946218"/>
              <a:gd name="connsiteY299" fmla="*/ 5167423 h 6852683"/>
              <a:gd name="connsiteX300" fmla="*/ 3221665 w 10946218"/>
              <a:gd name="connsiteY300" fmla="*/ 5231218 h 6852683"/>
              <a:gd name="connsiteX301" fmla="*/ 2998381 w 10946218"/>
              <a:gd name="connsiteY301" fmla="*/ 5252483 h 6852683"/>
              <a:gd name="connsiteX302" fmla="*/ 2769781 w 10946218"/>
              <a:gd name="connsiteY302" fmla="*/ 5199321 h 6852683"/>
              <a:gd name="connsiteX303" fmla="*/ 2535865 w 10946218"/>
              <a:gd name="connsiteY303" fmla="*/ 5114260 h 6852683"/>
              <a:gd name="connsiteX304" fmla="*/ 2339163 w 10946218"/>
              <a:gd name="connsiteY304" fmla="*/ 5029200 h 6852683"/>
              <a:gd name="connsiteX305" fmla="*/ 2227521 w 10946218"/>
              <a:gd name="connsiteY305" fmla="*/ 4949456 h 6852683"/>
              <a:gd name="connsiteX306" fmla="*/ 2089297 w 10946218"/>
              <a:gd name="connsiteY306" fmla="*/ 4864395 h 6852683"/>
              <a:gd name="connsiteX307" fmla="*/ 2073349 w 10946218"/>
              <a:gd name="connsiteY307" fmla="*/ 4805916 h 6852683"/>
              <a:gd name="connsiteX308" fmla="*/ 2004237 w 10946218"/>
              <a:gd name="connsiteY308" fmla="*/ 4736804 h 6852683"/>
              <a:gd name="connsiteX309" fmla="*/ 1903228 w 10946218"/>
              <a:gd name="connsiteY309" fmla="*/ 4625163 h 6852683"/>
              <a:gd name="connsiteX310" fmla="*/ 1866014 w 10946218"/>
              <a:gd name="connsiteY310" fmla="*/ 4598581 h 6852683"/>
              <a:gd name="connsiteX311" fmla="*/ 1738423 w 10946218"/>
              <a:gd name="connsiteY311" fmla="*/ 4524153 h 6852683"/>
              <a:gd name="connsiteX312" fmla="*/ 1690577 w 10946218"/>
              <a:gd name="connsiteY312" fmla="*/ 4486939 h 6852683"/>
              <a:gd name="connsiteX313" fmla="*/ 1616149 w 10946218"/>
              <a:gd name="connsiteY313" fmla="*/ 4449725 h 6852683"/>
              <a:gd name="connsiteX314" fmla="*/ 1557670 w 10946218"/>
              <a:gd name="connsiteY314" fmla="*/ 4423144 h 6852683"/>
              <a:gd name="connsiteX315" fmla="*/ 1504507 w 10946218"/>
              <a:gd name="connsiteY315" fmla="*/ 4380614 h 6852683"/>
              <a:gd name="connsiteX316" fmla="*/ 1446028 w 10946218"/>
              <a:gd name="connsiteY316" fmla="*/ 4306186 h 6852683"/>
              <a:gd name="connsiteX317" fmla="*/ 1355651 w 10946218"/>
              <a:gd name="connsiteY317" fmla="*/ 4221125 h 6852683"/>
              <a:gd name="connsiteX318" fmla="*/ 1259958 w 10946218"/>
              <a:gd name="connsiteY318" fmla="*/ 4146697 h 6852683"/>
              <a:gd name="connsiteX319" fmla="*/ 1169581 w 10946218"/>
              <a:gd name="connsiteY319" fmla="*/ 4066953 h 6852683"/>
              <a:gd name="connsiteX320" fmla="*/ 1127051 w 10946218"/>
              <a:gd name="connsiteY320" fmla="*/ 4051004 h 6852683"/>
              <a:gd name="connsiteX321" fmla="*/ 1047307 w 10946218"/>
              <a:gd name="connsiteY321" fmla="*/ 4029739 h 6852683"/>
              <a:gd name="connsiteX322" fmla="*/ 999460 w 10946218"/>
              <a:gd name="connsiteY322" fmla="*/ 4013790 h 6852683"/>
              <a:gd name="connsiteX323" fmla="*/ 903767 w 10946218"/>
              <a:gd name="connsiteY323" fmla="*/ 3965944 h 6852683"/>
              <a:gd name="connsiteX324" fmla="*/ 855921 w 10946218"/>
              <a:gd name="connsiteY324" fmla="*/ 3928730 h 6852683"/>
              <a:gd name="connsiteX325" fmla="*/ 802758 w 10946218"/>
              <a:gd name="connsiteY325" fmla="*/ 3880883 h 6852683"/>
              <a:gd name="connsiteX326" fmla="*/ 754911 w 10946218"/>
              <a:gd name="connsiteY326" fmla="*/ 3817088 h 6852683"/>
              <a:gd name="connsiteX327" fmla="*/ 707065 w 10946218"/>
              <a:gd name="connsiteY327" fmla="*/ 3710763 h 6852683"/>
              <a:gd name="connsiteX328" fmla="*/ 627321 w 10946218"/>
              <a:gd name="connsiteY328" fmla="*/ 3599121 h 6852683"/>
              <a:gd name="connsiteX329" fmla="*/ 558209 w 10946218"/>
              <a:gd name="connsiteY329" fmla="*/ 3567223 h 6852683"/>
              <a:gd name="connsiteX330" fmla="*/ 478465 w 10946218"/>
              <a:gd name="connsiteY330" fmla="*/ 3540642 h 6852683"/>
              <a:gd name="connsiteX331" fmla="*/ 430618 w 10946218"/>
              <a:gd name="connsiteY331" fmla="*/ 3524693 h 6852683"/>
              <a:gd name="connsiteX332" fmla="*/ 398721 w 10946218"/>
              <a:gd name="connsiteY332" fmla="*/ 3482163 h 6852683"/>
              <a:gd name="connsiteX333" fmla="*/ 361507 w 10946218"/>
              <a:gd name="connsiteY333" fmla="*/ 3407735 h 6852683"/>
              <a:gd name="connsiteX334" fmla="*/ 356190 w 10946218"/>
              <a:gd name="connsiteY334" fmla="*/ 3354572 h 6852683"/>
              <a:gd name="connsiteX335" fmla="*/ 350874 w 10946218"/>
              <a:gd name="connsiteY335" fmla="*/ 3242930 h 6852683"/>
              <a:gd name="connsiteX336" fmla="*/ 340242 w 10946218"/>
              <a:gd name="connsiteY336" fmla="*/ 3056860 h 6852683"/>
              <a:gd name="connsiteX337" fmla="*/ 350874 w 10946218"/>
              <a:gd name="connsiteY337" fmla="*/ 2743200 h 6852683"/>
              <a:gd name="connsiteX338" fmla="*/ 366823 w 10946218"/>
              <a:gd name="connsiteY338" fmla="*/ 2530549 h 6852683"/>
              <a:gd name="connsiteX339" fmla="*/ 414670 w 10946218"/>
              <a:gd name="connsiteY339" fmla="*/ 2328530 h 6852683"/>
              <a:gd name="connsiteX340" fmla="*/ 430618 w 10946218"/>
              <a:gd name="connsiteY340" fmla="*/ 2286000 h 6852683"/>
              <a:gd name="connsiteX341" fmla="*/ 467832 w 10946218"/>
              <a:gd name="connsiteY341" fmla="*/ 2052083 h 6852683"/>
              <a:gd name="connsiteX342" fmla="*/ 536944 w 10946218"/>
              <a:gd name="connsiteY342" fmla="*/ 1759688 h 6852683"/>
              <a:gd name="connsiteX343" fmla="*/ 590107 w 10946218"/>
              <a:gd name="connsiteY343" fmla="*/ 1376916 h 6852683"/>
              <a:gd name="connsiteX344" fmla="*/ 616688 w 10946218"/>
              <a:gd name="connsiteY344" fmla="*/ 1222744 h 6852683"/>
              <a:gd name="connsiteX345" fmla="*/ 643270 w 10946218"/>
              <a:gd name="connsiteY345" fmla="*/ 1164265 h 6852683"/>
              <a:gd name="connsiteX346" fmla="*/ 669851 w 10946218"/>
              <a:gd name="connsiteY346" fmla="*/ 1031358 h 6852683"/>
              <a:gd name="connsiteX347" fmla="*/ 691116 w 10946218"/>
              <a:gd name="connsiteY347" fmla="*/ 882502 h 6852683"/>
              <a:gd name="connsiteX348" fmla="*/ 691116 w 10946218"/>
              <a:gd name="connsiteY348" fmla="*/ 802758 h 6852683"/>
              <a:gd name="connsiteX349" fmla="*/ 691116 w 10946218"/>
              <a:gd name="connsiteY349" fmla="*/ 616688 h 6852683"/>
              <a:gd name="connsiteX350" fmla="*/ 770860 w 10946218"/>
              <a:gd name="connsiteY350" fmla="*/ 382772 h 6852683"/>
              <a:gd name="connsiteX351" fmla="*/ 834656 w 10946218"/>
              <a:gd name="connsiteY351" fmla="*/ 239232 h 6852683"/>
              <a:gd name="connsiteX352" fmla="*/ 946297 w 10946218"/>
              <a:gd name="connsiteY352" fmla="*/ 127590 h 6852683"/>
              <a:gd name="connsiteX353" fmla="*/ 1111102 w 10946218"/>
              <a:gd name="connsiteY353" fmla="*/ 0 h 6852683"/>
              <a:gd name="connsiteX354" fmla="*/ 547577 w 10946218"/>
              <a:gd name="connsiteY354" fmla="*/ 0 h 685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</a:cxnLst>
            <a:rect l="l" t="t" r="r" b="b"/>
            <a:pathLst>
              <a:path w="10946218" h="6852683">
                <a:moveTo>
                  <a:pt x="547577" y="0"/>
                </a:moveTo>
                <a:lnTo>
                  <a:pt x="478465" y="63795"/>
                </a:lnTo>
                <a:lnTo>
                  <a:pt x="398721" y="143539"/>
                </a:lnTo>
                <a:lnTo>
                  <a:pt x="377456" y="186069"/>
                </a:lnTo>
                <a:lnTo>
                  <a:pt x="334925" y="249865"/>
                </a:lnTo>
                <a:lnTo>
                  <a:pt x="313660" y="377456"/>
                </a:lnTo>
                <a:lnTo>
                  <a:pt x="308344" y="430618"/>
                </a:lnTo>
                <a:lnTo>
                  <a:pt x="303028" y="552893"/>
                </a:lnTo>
                <a:cubicBezTo>
                  <a:pt x="308540" y="602500"/>
                  <a:pt x="308344" y="584692"/>
                  <a:pt x="308344" y="606056"/>
                </a:cubicBezTo>
                <a:lnTo>
                  <a:pt x="313660" y="685800"/>
                </a:lnTo>
                <a:cubicBezTo>
                  <a:pt x="326215" y="742296"/>
                  <a:pt x="324293" y="717308"/>
                  <a:pt x="324293" y="760228"/>
                </a:cubicBezTo>
                <a:lnTo>
                  <a:pt x="324293" y="839972"/>
                </a:lnTo>
                <a:lnTo>
                  <a:pt x="324293" y="898451"/>
                </a:lnTo>
                <a:lnTo>
                  <a:pt x="324293" y="940981"/>
                </a:lnTo>
                <a:lnTo>
                  <a:pt x="324293" y="1010093"/>
                </a:lnTo>
                <a:lnTo>
                  <a:pt x="287079" y="1127051"/>
                </a:lnTo>
                <a:cubicBezTo>
                  <a:pt x="276129" y="1187273"/>
                  <a:pt x="276446" y="1165717"/>
                  <a:pt x="276446" y="1190846"/>
                </a:cubicBezTo>
                <a:lnTo>
                  <a:pt x="271130" y="1275907"/>
                </a:lnTo>
                <a:cubicBezTo>
                  <a:pt x="265012" y="1343210"/>
                  <a:pt x="265814" y="1314813"/>
                  <a:pt x="265814" y="1360967"/>
                </a:cubicBezTo>
                <a:lnTo>
                  <a:pt x="255181" y="1414130"/>
                </a:lnTo>
                <a:lnTo>
                  <a:pt x="233916" y="1477925"/>
                </a:lnTo>
                <a:lnTo>
                  <a:pt x="223284" y="1520456"/>
                </a:lnTo>
                <a:lnTo>
                  <a:pt x="207335" y="1562986"/>
                </a:lnTo>
                <a:lnTo>
                  <a:pt x="180753" y="1632097"/>
                </a:lnTo>
                <a:lnTo>
                  <a:pt x="164804" y="1690576"/>
                </a:lnTo>
                <a:lnTo>
                  <a:pt x="148856" y="1780953"/>
                </a:lnTo>
                <a:lnTo>
                  <a:pt x="148856" y="1850065"/>
                </a:lnTo>
                <a:lnTo>
                  <a:pt x="111642" y="1935125"/>
                </a:lnTo>
                <a:lnTo>
                  <a:pt x="58479" y="2036135"/>
                </a:lnTo>
                <a:lnTo>
                  <a:pt x="26581" y="2094614"/>
                </a:lnTo>
                <a:lnTo>
                  <a:pt x="0" y="2147776"/>
                </a:lnTo>
                <a:lnTo>
                  <a:pt x="15949" y="2227521"/>
                </a:lnTo>
                <a:lnTo>
                  <a:pt x="21265" y="2413590"/>
                </a:lnTo>
                <a:lnTo>
                  <a:pt x="15949" y="2472069"/>
                </a:lnTo>
                <a:lnTo>
                  <a:pt x="21265" y="2594344"/>
                </a:lnTo>
                <a:lnTo>
                  <a:pt x="21265" y="2727251"/>
                </a:lnTo>
                <a:lnTo>
                  <a:pt x="21265" y="2775097"/>
                </a:lnTo>
                <a:lnTo>
                  <a:pt x="31897" y="2838893"/>
                </a:lnTo>
                <a:lnTo>
                  <a:pt x="15949" y="2918637"/>
                </a:lnTo>
                <a:lnTo>
                  <a:pt x="58479" y="3083442"/>
                </a:lnTo>
                <a:lnTo>
                  <a:pt x="90377" y="3269511"/>
                </a:lnTo>
                <a:lnTo>
                  <a:pt x="85060" y="3317358"/>
                </a:lnTo>
                <a:lnTo>
                  <a:pt x="74428" y="3423683"/>
                </a:lnTo>
                <a:cubicBezTo>
                  <a:pt x="68975" y="3494562"/>
                  <a:pt x="69111" y="3469690"/>
                  <a:pt x="69111" y="3498111"/>
                </a:cubicBezTo>
                <a:lnTo>
                  <a:pt x="143539" y="3694814"/>
                </a:lnTo>
                <a:lnTo>
                  <a:pt x="170121" y="3732028"/>
                </a:lnTo>
                <a:lnTo>
                  <a:pt x="313660" y="3949995"/>
                </a:lnTo>
                <a:lnTo>
                  <a:pt x="483781" y="4152014"/>
                </a:lnTo>
                <a:lnTo>
                  <a:pt x="691116" y="4295553"/>
                </a:lnTo>
                <a:lnTo>
                  <a:pt x="834656" y="4428460"/>
                </a:lnTo>
                <a:cubicBezTo>
                  <a:pt x="916051" y="4492413"/>
                  <a:pt x="883843" y="4468008"/>
                  <a:pt x="930349" y="4502888"/>
                </a:cubicBezTo>
                <a:lnTo>
                  <a:pt x="1105786" y="4641111"/>
                </a:lnTo>
                <a:cubicBezTo>
                  <a:pt x="1170084" y="4693719"/>
                  <a:pt x="1146456" y="4671149"/>
                  <a:pt x="1180214" y="4704907"/>
                </a:cubicBezTo>
                <a:lnTo>
                  <a:pt x="1376916" y="4827181"/>
                </a:lnTo>
                <a:lnTo>
                  <a:pt x="1430079" y="4859079"/>
                </a:lnTo>
                <a:lnTo>
                  <a:pt x="1573618" y="4949456"/>
                </a:lnTo>
                <a:lnTo>
                  <a:pt x="1637414" y="4991986"/>
                </a:lnTo>
                <a:lnTo>
                  <a:pt x="1812851" y="5108944"/>
                </a:lnTo>
                <a:cubicBezTo>
                  <a:pt x="1931333" y="5183775"/>
                  <a:pt x="1879712" y="5152250"/>
                  <a:pt x="1967023" y="5204637"/>
                </a:cubicBezTo>
                <a:lnTo>
                  <a:pt x="2110563" y="5326911"/>
                </a:lnTo>
                <a:cubicBezTo>
                  <a:pt x="2151001" y="5355796"/>
                  <a:pt x="2140960" y="5339858"/>
                  <a:pt x="2153093" y="5364125"/>
                </a:cubicBezTo>
                <a:lnTo>
                  <a:pt x="2323214" y="5443869"/>
                </a:lnTo>
                <a:lnTo>
                  <a:pt x="2376377" y="5465135"/>
                </a:lnTo>
                <a:lnTo>
                  <a:pt x="2488018" y="5512981"/>
                </a:lnTo>
                <a:cubicBezTo>
                  <a:pt x="2556858" y="5535927"/>
                  <a:pt x="2529398" y="5534246"/>
                  <a:pt x="2567763" y="5534246"/>
                </a:cubicBezTo>
                <a:lnTo>
                  <a:pt x="2668772" y="5560828"/>
                </a:lnTo>
                <a:cubicBezTo>
                  <a:pt x="2772204" y="5588047"/>
                  <a:pt x="2745162" y="5562790"/>
                  <a:pt x="2775097" y="5592725"/>
                </a:cubicBezTo>
                <a:lnTo>
                  <a:pt x="2838893" y="5619307"/>
                </a:lnTo>
                <a:lnTo>
                  <a:pt x="2945218" y="5683102"/>
                </a:lnTo>
                <a:lnTo>
                  <a:pt x="3024963" y="5768163"/>
                </a:lnTo>
                <a:lnTo>
                  <a:pt x="3051544" y="5805376"/>
                </a:lnTo>
                <a:lnTo>
                  <a:pt x="3099390" y="5874488"/>
                </a:lnTo>
                <a:lnTo>
                  <a:pt x="3115339" y="5975497"/>
                </a:lnTo>
                <a:cubicBezTo>
                  <a:pt x="3110023" y="5991446"/>
                  <a:pt x="3105044" y="6007512"/>
                  <a:pt x="3099390" y="6023344"/>
                </a:cubicBezTo>
                <a:cubicBezTo>
                  <a:pt x="3088100" y="6054957"/>
                  <a:pt x="3088758" y="6039753"/>
                  <a:pt x="3088758" y="6055242"/>
                </a:cubicBezTo>
                <a:lnTo>
                  <a:pt x="3078125" y="6188149"/>
                </a:lnTo>
                <a:cubicBezTo>
                  <a:pt x="3089142" y="6237725"/>
                  <a:pt x="3088758" y="6219657"/>
                  <a:pt x="3088758" y="6241311"/>
                </a:cubicBezTo>
                <a:lnTo>
                  <a:pt x="3083442" y="6342321"/>
                </a:lnTo>
                <a:cubicBezTo>
                  <a:pt x="3067027" y="6402510"/>
                  <a:pt x="3087698" y="6400800"/>
                  <a:pt x="3062177" y="6400800"/>
                </a:cubicBezTo>
                <a:lnTo>
                  <a:pt x="3035595" y="6469911"/>
                </a:lnTo>
                <a:cubicBezTo>
                  <a:pt x="3024254" y="6532289"/>
                  <a:pt x="3033824" y="6510669"/>
                  <a:pt x="3019646" y="6539023"/>
                </a:cubicBezTo>
                <a:lnTo>
                  <a:pt x="3003697" y="6602818"/>
                </a:lnTo>
                <a:lnTo>
                  <a:pt x="2987749" y="6655981"/>
                </a:lnTo>
                <a:lnTo>
                  <a:pt x="2971800" y="6725093"/>
                </a:lnTo>
                <a:lnTo>
                  <a:pt x="2945218" y="6831418"/>
                </a:lnTo>
                <a:lnTo>
                  <a:pt x="2945218" y="6852683"/>
                </a:lnTo>
                <a:lnTo>
                  <a:pt x="3120656" y="6842051"/>
                </a:lnTo>
                <a:lnTo>
                  <a:pt x="3221665" y="6842051"/>
                </a:lnTo>
                <a:lnTo>
                  <a:pt x="3285460" y="6730409"/>
                </a:lnTo>
                <a:lnTo>
                  <a:pt x="3359888" y="6634716"/>
                </a:lnTo>
                <a:lnTo>
                  <a:pt x="3381153" y="6586869"/>
                </a:lnTo>
                <a:lnTo>
                  <a:pt x="3402418" y="6464595"/>
                </a:lnTo>
                <a:lnTo>
                  <a:pt x="3423684" y="6321056"/>
                </a:lnTo>
                <a:lnTo>
                  <a:pt x="3455581" y="6182832"/>
                </a:lnTo>
                <a:lnTo>
                  <a:pt x="3524693" y="6060558"/>
                </a:lnTo>
                <a:lnTo>
                  <a:pt x="3588488" y="5970181"/>
                </a:lnTo>
                <a:lnTo>
                  <a:pt x="3694814" y="5954232"/>
                </a:lnTo>
                <a:cubicBezTo>
                  <a:pt x="3739469" y="5982142"/>
                  <a:pt x="3725523" y="5968993"/>
                  <a:pt x="3742660" y="5986130"/>
                </a:cubicBezTo>
                <a:lnTo>
                  <a:pt x="3774558" y="6033976"/>
                </a:lnTo>
                <a:lnTo>
                  <a:pt x="3827721" y="6071190"/>
                </a:lnTo>
                <a:lnTo>
                  <a:pt x="3934046" y="6018028"/>
                </a:lnTo>
                <a:lnTo>
                  <a:pt x="4024423" y="5948916"/>
                </a:lnTo>
                <a:lnTo>
                  <a:pt x="4114800" y="5879804"/>
                </a:lnTo>
                <a:lnTo>
                  <a:pt x="4173279" y="5869172"/>
                </a:lnTo>
                <a:lnTo>
                  <a:pt x="4311502" y="5842590"/>
                </a:lnTo>
                <a:lnTo>
                  <a:pt x="4481623" y="5784111"/>
                </a:lnTo>
                <a:cubicBezTo>
                  <a:pt x="4542384" y="5747655"/>
                  <a:pt x="4518253" y="5764614"/>
                  <a:pt x="4556051" y="5736265"/>
                </a:cubicBezTo>
                <a:lnTo>
                  <a:pt x="4657060" y="5640572"/>
                </a:lnTo>
                <a:lnTo>
                  <a:pt x="4694274" y="5603358"/>
                </a:lnTo>
                <a:lnTo>
                  <a:pt x="4805916" y="5523614"/>
                </a:lnTo>
                <a:lnTo>
                  <a:pt x="4848446" y="5491716"/>
                </a:lnTo>
                <a:lnTo>
                  <a:pt x="4991986" y="5348176"/>
                </a:lnTo>
                <a:lnTo>
                  <a:pt x="5050465" y="5305646"/>
                </a:lnTo>
                <a:lnTo>
                  <a:pt x="5225902" y="5162107"/>
                </a:lnTo>
                <a:lnTo>
                  <a:pt x="5374758" y="5039832"/>
                </a:lnTo>
                <a:lnTo>
                  <a:pt x="5539563" y="4912242"/>
                </a:lnTo>
                <a:lnTo>
                  <a:pt x="5725632" y="4694274"/>
                </a:lnTo>
                <a:lnTo>
                  <a:pt x="5858539" y="4582632"/>
                </a:lnTo>
                <a:lnTo>
                  <a:pt x="5959549" y="4455042"/>
                </a:lnTo>
                <a:lnTo>
                  <a:pt x="6039293" y="4199860"/>
                </a:lnTo>
                <a:lnTo>
                  <a:pt x="6055242" y="4141381"/>
                </a:lnTo>
                <a:lnTo>
                  <a:pt x="6134986" y="3859618"/>
                </a:lnTo>
                <a:lnTo>
                  <a:pt x="6177516" y="3652283"/>
                </a:lnTo>
                <a:lnTo>
                  <a:pt x="6241311" y="3450265"/>
                </a:lnTo>
                <a:lnTo>
                  <a:pt x="6337004" y="3285460"/>
                </a:lnTo>
                <a:lnTo>
                  <a:pt x="6544339" y="3205716"/>
                </a:lnTo>
                <a:lnTo>
                  <a:pt x="6735725" y="3173818"/>
                </a:lnTo>
                <a:lnTo>
                  <a:pt x="6788888" y="3157869"/>
                </a:lnTo>
                <a:lnTo>
                  <a:pt x="6900530" y="3115339"/>
                </a:lnTo>
                <a:lnTo>
                  <a:pt x="7060018" y="3030279"/>
                </a:lnTo>
                <a:lnTo>
                  <a:pt x="7150395" y="2982432"/>
                </a:lnTo>
                <a:lnTo>
                  <a:pt x="7288618" y="2929269"/>
                </a:lnTo>
                <a:lnTo>
                  <a:pt x="7511902" y="2876107"/>
                </a:lnTo>
                <a:lnTo>
                  <a:pt x="7650125" y="2806995"/>
                </a:lnTo>
                <a:lnTo>
                  <a:pt x="7713921" y="2791046"/>
                </a:lnTo>
                <a:lnTo>
                  <a:pt x="7777716" y="2743200"/>
                </a:lnTo>
                <a:lnTo>
                  <a:pt x="7921256" y="2647507"/>
                </a:lnTo>
                <a:cubicBezTo>
                  <a:pt x="7974001" y="2618203"/>
                  <a:pt x="7951793" y="2626694"/>
                  <a:pt x="7985051" y="2615609"/>
                </a:cubicBezTo>
                <a:lnTo>
                  <a:pt x="8133907" y="2530549"/>
                </a:lnTo>
                <a:lnTo>
                  <a:pt x="8266814" y="2440172"/>
                </a:lnTo>
                <a:lnTo>
                  <a:pt x="8367823" y="2402958"/>
                </a:lnTo>
                <a:lnTo>
                  <a:pt x="8458200" y="2376376"/>
                </a:lnTo>
                <a:lnTo>
                  <a:pt x="8521995" y="2456121"/>
                </a:lnTo>
                <a:lnTo>
                  <a:pt x="8553893" y="2488018"/>
                </a:lnTo>
                <a:lnTo>
                  <a:pt x="8617688" y="2503967"/>
                </a:lnTo>
                <a:lnTo>
                  <a:pt x="8686800" y="2519916"/>
                </a:lnTo>
                <a:lnTo>
                  <a:pt x="8787809" y="2519916"/>
                </a:lnTo>
                <a:lnTo>
                  <a:pt x="8979195" y="2514600"/>
                </a:lnTo>
                <a:lnTo>
                  <a:pt x="9048307" y="2509283"/>
                </a:lnTo>
                <a:lnTo>
                  <a:pt x="9186530" y="2498651"/>
                </a:lnTo>
                <a:cubicBezTo>
                  <a:pt x="9248539" y="2493014"/>
                  <a:pt x="9225436" y="2493335"/>
                  <a:pt x="9255642" y="2493335"/>
                </a:cubicBezTo>
                <a:lnTo>
                  <a:pt x="9452344" y="2477386"/>
                </a:lnTo>
                <a:lnTo>
                  <a:pt x="9500190" y="2477386"/>
                </a:lnTo>
                <a:lnTo>
                  <a:pt x="9707525" y="2434856"/>
                </a:lnTo>
                <a:lnTo>
                  <a:pt x="9973339" y="2387009"/>
                </a:lnTo>
                <a:lnTo>
                  <a:pt x="10159409" y="2355111"/>
                </a:lnTo>
                <a:lnTo>
                  <a:pt x="10350795" y="2301949"/>
                </a:lnTo>
                <a:lnTo>
                  <a:pt x="10467753" y="2259418"/>
                </a:lnTo>
                <a:lnTo>
                  <a:pt x="10563446" y="2227521"/>
                </a:lnTo>
                <a:lnTo>
                  <a:pt x="10611293" y="2222204"/>
                </a:lnTo>
                <a:lnTo>
                  <a:pt x="10696353" y="2216888"/>
                </a:lnTo>
                <a:cubicBezTo>
                  <a:pt x="10741230" y="2233717"/>
                  <a:pt x="10728178" y="2222131"/>
                  <a:pt x="10744200" y="2238153"/>
                </a:cubicBezTo>
                <a:lnTo>
                  <a:pt x="10802679" y="2270051"/>
                </a:lnTo>
                <a:lnTo>
                  <a:pt x="10845209" y="2307265"/>
                </a:lnTo>
                <a:lnTo>
                  <a:pt x="10909004" y="2339163"/>
                </a:lnTo>
                <a:lnTo>
                  <a:pt x="10924953" y="2312581"/>
                </a:lnTo>
                <a:lnTo>
                  <a:pt x="10946218" y="2153093"/>
                </a:lnTo>
                <a:lnTo>
                  <a:pt x="10930270" y="1733107"/>
                </a:lnTo>
                <a:lnTo>
                  <a:pt x="10770781" y="1685260"/>
                </a:lnTo>
                <a:lnTo>
                  <a:pt x="10675088" y="1653363"/>
                </a:lnTo>
                <a:lnTo>
                  <a:pt x="10616609" y="1701209"/>
                </a:lnTo>
                <a:lnTo>
                  <a:pt x="10590028" y="1738423"/>
                </a:lnTo>
                <a:lnTo>
                  <a:pt x="10499651" y="1786269"/>
                </a:lnTo>
                <a:lnTo>
                  <a:pt x="10457121" y="1802218"/>
                </a:lnTo>
                <a:lnTo>
                  <a:pt x="10356111" y="1828800"/>
                </a:lnTo>
                <a:lnTo>
                  <a:pt x="10239153" y="1881963"/>
                </a:lnTo>
                <a:lnTo>
                  <a:pt x="10143460" y="1924493"/>
                </a:lnTo>
                <a:lnTo>
                  <a:pt x="10015870" y="1993604"/>
                </a:lnTo>
                <a:lnTo>
                  <a:pt x="9898911" y="2078665"/>
                </a:lnTo>
                <a:lnTo>
                  <a:pt x="9766004" y="2110563"/>
                </a:lnTo>
                <a:lnTo>
                  <a:pt x="9627781" y="2142460"/>
                </a:lnTo>
                <a:cubicBezTo>
                  <a:pt x="9578205" y="2153477"/>
                  <a:pt x="9596273" y="2153093"/>
                  <a:pt x="9574618" y="2153093"/>
                </a:cubicBezTo>
                <a:lnTo>
                  <a:pt x="9478925" y="2158409"/>
                </a:lnTo>
                <a:lnTo>
                  <a:pt x="9324753" y="2179674"/>
                </a:lnTo>
                <a:lnTo>
                  <a:pt x="9165265" y="2200939"/>
                </a:lnTo>
                <a:lnTo>
                  <a:pt x="9000460" y="2179674"/>
                </a:lnTo>
                <a:lnTo>
                  <a:pt x="8878186" y="2158409"/>
                </a:lnTo>
                <a:lnTo>
                  <a:pt x="8755911" y="2158409"/>
                </a:lnTo>
                <a:lnTo>
                  <a:pt x="8681484" y="2163725"/>
                </a:lnTo>
                <a:lnTo>
                  <a:pt x="8607056" y="2153093"/>
                </a:lnTo>
                <a:lnTo>
                  <a:pt x="8654902" y="2036135"/>
                </a:lnTo>
                <a:lnTo>
                  <a:pt x="8692116" y="1998921"/>
                </a:lnTo>
                <a:lnTo>
                  <a:pt x="8766544" y="1892595"/>
                </a:lnTo>
                <a:lnTo>
                  <a:pt x="8798442" y="1722474"/>
                </a:lnTo>
                <a:lnTo>
                  <a:pt x="8798442" y="1658679"/>
                </a:lnTo>
                <a:lnTo>
                  <a:pt x="8777177" y="1557669"/>
                </a:lnTo>
                <a:lnTo>
                  <a:pt x="8793125" y="1430079"/>
                </a:lnTo>
                <a:lnTo>
                  <a:pt x="8830339" y="1318437"/>
                </a:lnTo>
                <a:lnTo>
                  <a:pt x="8766544" y="1238693"/>
                </a:lnTo>
                <a:lnTo>
                  <a:pt x="8734646" y="1174897"/>
                </a:lnTo>
                <a:lnTo>
                  <a:pt x="8755911" y="1132367"/>
                </a:lnTo>
                <a:lnTo>
                  <a:pt x="8782493" y="1041990"/>
                </a:lnTo>
                <a:lnTo>
                  <a:pt x="8835656" y="877186"/>
                </a:lnTo>
                <a:lnTo>
                  <a:pt x="8819707" y="749595"/>
                </a:lnTo>
                <a:lnTo>
                  <a:pt x="8697432" y="680483"/>
                </a:lnTo>
                <a:lnTo>
                  <a:pt x="8575158" y="595423"/>
                </a:lnTo>
                <a:lnTo>
                  <a:pt x="8521995" y="568842"/>
                </a:lnTo>
                <a:lnTo>
                  <a:pt x="8405037" y="478465"/>
                </a:lnTo>
                <a:lnTo>
                  <a:pt x="8298711" y="361507"/>
                </a:lnTo>
                <a:lnTo>
                  <a:pt x="8187070" y="212651"/>
                </a:lnTo>
                <a:lnTo>
                  <a:pt x="8059479" y="106325"/>
                </a:lnTo>
                <a:lnTo>
                  <a:pt x="7953153" y="21265"/>
                </a:lnTo>
                <a:lnTo>
                  <a:pt x="7421525" y="10632"/>
                </a:lnTo>
                <a:lnTo>
                  <a:pt x="7480004" y="101009"/>
                </a:lnTo>
                <a:lnTo>
                  <a:pt x="7522535" y="122274"/>
                </a:lnTo>
                <a:lnTo>
                  <a:pt x="7618228" y="154172"/>
                </a:lnTo>
                <a:cubicBezTo>
                  <a:pt x="7672842" y="192402"/>
                  <a:pt x="7649759" y="191386"/>
                  <a:pt x="7676707" y="191386"/>
                </a:cubicBezTo>
                <a:lnTo>
                  <a:pt x="7751135" y="244549"/>
                </a:lnTo>
                <a:cubicBezTo>
                  <a:pt x="7767084" y="256954"/>
                  <a:pt x="7783459" y="268828"/>
                  <a:pt x="7798981" y="281763"/>
                </a:cubicBezTo>
                <a:cubicBezTo>
                  <a:pt x="7804757" y="286576"/>
                  <a:pt x="7814930" y="297711"/>
                  <a:pt x="7814930" y="297711"/>
                </a:cubicBezTo>
                <a:lnTo>
                  <a:pt x="7873409" y="345558"/>
                </a:lnTo>
                <a:cubicBezTo>
                  <a:pt x="7928529" y="389653"/>
                  <a:pt x="7910525" y="372041"/>
                  <a:pt x="7931888" y="393404"/>
                </a:cubicBezTo>
                <a:lnTo>
                  <a:pt x="7979735" y="451883"/>
                </a:lnTo>
                <a:lnTo>
                  <a:pt x="8022265" y="510363"/>
                </a:lnTo>
                <a:lnTo>
                  <a:pt x="8102009" y="579474"/>
                </a:lnTo>
                <a:cubicBezTo>
                  <a:pt x="8158418" y="618960"/>
                  <a:pt x="8135824" y="607014"/>
                  <a:pt x="8165804" y="622004"/>
                </a:cubicBezTo>
                <a:lnTo>
                  <a:pt x="8266814" y="717697"/>
                </a:lnTo>
                <a:cubicBezTo>
                  <a:pt x="8294852" y="756950"/>
                  <a:pt x="8282617" y="744131"/>
                  <a:pt x="8298711" y="760228"/>
                </a:cubicBezTo>
                <a:lnTo>
                  <a:pt x="8335925" y="824023"/>
                </a:lnTo>
                <a:cubicBezTo>
                  <a:pt x="8369308" y="896353"/>
                  <a:pt x="8367823" y="867762"/>
                  <a:pt x="8367823" y="903767"/>
                </a:cubicBezTo>
                <a:lnTo>
                  <a:pt x="8399721" y="983511"/>
                </a:lnTo>
                <a:cubicBezTo>
                  <a:pt x="8423700" y="1043458"/>
                  <a:pt x="8416357" y="1018158"/>
                  <a:pt x="8426302" y="1057939"/>
                </a:cubicBezTo>
                <a:lnTo>
                  <a:pt x="8436935" y="1111102"/>
                </a:lnTo>
                <a:lnTo>
                  <a:pt x="8436935" y="1169581"/>
                </a:lnTo>
                <a:lnTo>
                  <a:pt x="8420986" y="1249325"/>
                </a:lnTo>
                <a:cubicBezTo>
                  <a:pt x="8409310" y="1307701"/>
                  <a:pt x="8410353" y="1284416"/>
                  <a:pt x="8410353" y="1318437"/>
                </a:cubicBezTo>
                <a:lnTo>
                  <a:pt x="8341242" y="1408814"/>
                </a:lnTo>
                <a:lnTo>
                  <a:pt x="8309344" y="1451344"/>
                </a:lnTo>
                <a:lnTo>
                  <a:pt x="8234916" y="1531088"/>
                </a:lnTo>
                <a:lnTo>
                  <a:pt x="8139223" y="1600200"/>
                </a:lnTo>
                <a:lnTo>
                  <a:pt x="8038214" y="1648046"/>
                </a:lnTo>
                <a:lnTo>
                  <a:pt x="7958470" y="1695893"/>
                </a:lnTo>
                <a:lnTo>
                  <a:pt x="7894674" y="1802218"/>
                </a:lnTo>
                <a:lnTo>
                  <a:pt x="7841511" y="1892595"/>
                </a:lnTo>
                <a:lnTo>
                  <a:pt x="7788349" y="1982972"/>
                </a:lnTo>
                <a:cubicBezTo>
                  <a:pt x="7760310" y="2022225"/>
                  <a:pt x="7772546" y="2009407"/>
                  <a:pt x="7756451" y="2025502"/>
                </a:cubicBezTo>
                <a:lnTo>
                  <a:pt x="7708604" y="2094614"/>
                </a:lnTo>
                <a:lnTo>
                  <a:pt x="7570381" y="2163725"/>
                </a:lnTo>
                <a:lnTo>
                  <a:pt x="7527851" y="2190307"/>
                </a:lnTo>
                <a:lnTo>
                  <a:pt x="7469372" y="2222204"/>
                </a:lnTo>
                <a:lnTo>
                  <a:pt x="7405577" y="2286000"/>
                </a:lnTo>
                <a:lnTo>
                  <a:pt x="7347097" y="2381693"/>
                </a:lnTo>
                <a:lnTo>
                  <a:pt x="7299251" y="2434856"/>
                </a:lnTo>
                <a:lnTo>
                  <a:pt x="7224823" y="2493335"/>
                </a:lnTo>
                <a:lnTo>
                  <a:pt x="7123814" y="2562446"/>
                </a:lnTo>
                <a:lnTo>
                  <a:pt x="7028121" y="2615609"/>
                </a:lnTo>
                <a:lnTo>
                  <a:pt x="6959009" y="2663456"/>
                </a:lnTo>
                <a:lnTo>
                  <a:pt x="6873949" y="2700669"/>
                </a:lnTo>
                <a:lnTo>
                  <a:pt x="6772939" y="2700669"/>
                </a:lnTo>
                <a:lnTo>
                  <a:pt x="6661297" y="2700669"/>
                </a:lnTo>
                <a:lnTo>
                  <a:pt x="6549656" y="2737883"/>
                </a:lnTo>
                <a:lnTo>
                  <a:pt x="6416749" y="2844209"/>
                </a:lnTo>
                <a:cubicBezTo>
                  <a:pt x="6391001" y="2895705"/>
                  <a:pt x="6406692" y="2875532"/>
                  <a:pt x="6374218" y="2908004"/>
                </a:cubicBezTo>
                <a:lnTo>
                  <a:pt x="6230679" y="3035595"/>
                </a:lnTo>
                <a:lnTo>
                  <a:pt x="6103088" y="3179135"/>
                </a:lnTo>
                <a:lnTo>
                  <a:pt x="6044609" y="3242930"/>
                </a:lnTo>
                <a:lnTo>
                  <a:pt x="6012711" y="3280144"/>
                </a:lnTo>
                <a:lnTo>
                  <a:pt x="5932967" y="3349256"/>
                </a:lnTo>
                <a:lnTo>
                  <a:pt x="5831958" y="3444949"/>
                </a:lnTo>
                <a:lnTo>
                  <a:pt x="5762846" y="3514060"/>
                </a:lnTo>
                <a:lnTo>
                  <a:pt x="5661837" y="3604437"/>
                </a:lnTo>
                <a:lnTo>
                  <a:pt x="5534246" y="3705446"/>
                </a:lnTo>
                <a:lnTo>
                  <a:pt x="5459818" y="3779874"/>
                </a:lnTo>
                <a:lnTo>
                  <a:pt x="5310963" y="3838353"/>
                </a:lnTo>
                <a:lnTo>
                  <a:pt x="5194004" y="3880883"/>
                </a:lnTo>
                <a:lnTo>
                  <a:pt x="5082363" y="3902149"/>
                </a:lnTo>
                <a:lnTo>
                  <a:pt x="5039832" y="3902149"/>
                </a:lnTo>
                <a:lnTo>
                  <a:pt x="4965404" y="3843669"/>
                </a:lnTo>
                <a:lnTo>
                  <a:pt x="4896293" y="3758609"/>
                </a:lnTo>
                <a:lnTo>
                  <a:pt x="4843130" y="3710763"/>
                </a:lnTo>
                <a:lnTo>
                  <a:pt x="4726172" y="3646967"/>
                </a:lnTo>
                <a:lnTo>
                  <a:pt x="4715539" y="3726711"/>
                </a:lnTo>
                <a:lnTo>
                  <a:pt x="4747437" y="3769242"/>
                </a:lnTo>
                <a:lnTo>
                  <a:pt x="4784651" y="3838353"/>
                </a:lnTo>
                <a:lnTo>
                  <a:pt x="4784651" y="3891516"/>
                </a:lnTo>
                <a:lnTo>
                  <a:pt x="4784651" y="3976576"/>
                </a:lnTo>
                <a:lnTo>
                  <a:pt x="4768702" y="4072269"/>
                </a:lnTo>
                <a:lnTo>
                  <a:pt x="4678325" y="4221125"/>
                </a:lnTo>
                <a:lnTo>
                  <a:pt x="4582632" y="4284921"/>
                </a:lnTo>
                <a:lnTo>
                  <a:pt x="4396563" y="4455042"/>
                </a:lnTo>
                <a:lnTo>
                  <a:pt x="4284921" y="4524153"/>
                </a:lnTo>
                <a:lnTo>
                  <a:pt x="4231758" y="4556051"/>
                </a:lnTo>
                <a:lnTo>
                  <a:pt x="4066953" y="4619846"/>
                </a:lnTo>
                <a:lnTo>
                  <a:pt x="4013790" y="4630479"/>
                </a:lnTo>
                <a:lnTo>
                  <a:pt x="3907465" y="4641111"/>
                </a:lnTo>
                <a:cubicBezTo>
                  <a:pt x="3861575" y="4669793"/>
                  <a:pt x="3879888" y="4660217"/>
                  <a:pt x="3854302" y="4673009"/>
                </a:cubicBezTo>
                <a:lnTo>
                  <a:pt x="3710763" y="4758069"/>
                </a:lnTo>
                <a:cubicBezTo>
                  <a:pt x="3665062" y="4792344"/>
                  <a:pt x="3684082" y="4782042"/>
                  <a:pt x="3657600" y="4795283"/>
                </a:cubicBezTo>
                <a:lnTo>
                  <a:pt x="3498111" y="4954772"/>
                </a:lnTo>
                <a:lnTo>
                  <a:pt x="3349256" y="5167423"/>
                </a:lnTo>
                <a:lnTo>
                  <a:pt x="3221665" y="5231218"/>
                </a:lnTo>
                <a:lnTo>
                  <a:pt x="2998381" y="5252483"/>
                </a:lnTo>
                <a:lnTo>
                  <a:pt x="2769781" y="5199321"/>
                </a:lnTo>
                <a:lnTo>
                  <a:pt x="2535865" y="5114260"/>
                </a:lnTo>
                <a:lnTo>
                  <a:pt x="2339163" y="5029200"/>
                </a:lnTo>
                <a:lnTo>
                  <a:pt x="2227521" y="4949456"/>
                </a:lnTo>
                <a:lnTo>
                  <a:pt x="2089297" y="4864395"/>
                </a:lnTo>
                <a:lnTo>
                  <a:pt x="2073349" y="4805916"/>
                </a:lnTo>
                <a:lnTo>
                  <a:pt x="2004237" y="4736804"/>
                </a:lnTo>
                <a:lnTo>
                  <a:pt x="1903228" y="4625163"/>
                </a:lnTo>
                <a:lnTo>
                  <a:pt x="1866014" y="4598581"/>
                </a:lnTo>
                <a:lnTo>
                  <a:pt x="1738423" y="4524153"/>
                </a:lnTo>
                <a:lnTo>
                  <a:pt x="1690577" y="4486939"/>
                </a:lnTo>
                <a:lnTo>
                  <a:pt x="1616149" y="4449725"/>
                </a:lnTo>
                <a:lnTo>
                  <a:pt x="1557670" y="4423144"/>
                </a:lnTo>
                <a:lnTo>
                  <a:pt x="1504507" y="4380614"/>
                </a:lnTo>
                <a:lnTo>
                  <a:pt x="1446028" y="4306186"/>
                </a:lnTo>
                <a:lnTo>
                  <a:pt x="1355651" y="4221125"/>
                </a:lnTo>
                <a:lnTo>
                  <a:pt x="1259958" y="4146697"/>
                </a:lnTo>
                <a:lnTo>
                  <a:pt x="1169581" y="4066953"/>
                </a:lnTo>
                <a:lnTo>
                  <a:pt x="1127051" y="4051004"/>
                </a:lnTo>
                <a:lnTo>
                  <a:pt x="1047307" y="4029739"/>
                </a:lnTo>
                <a:lnTo>
                  <a:pt x="999460" y="4013790"/>
                </a:lnTo>
                <a:lnTo>
                  <a:pt x="903767" y="3965944"/>
                </a:lnTo>
                <a:cubicBezTo>
                  <a:pt x="887818" y="3953539"/>
                  <a:pt x="871190" y="3941963"/>
                  <a:pt x="855921" y="3928730"/>
                </a:cubicBezTo>
                <a:cubicBezTo>
                  <a:pt x="774143" y="3857855"/>
                  <a:pt x="861752" y="3925130"/>
                  <a:pt x="802758" y="3880883"/>
                </a:cubicBezTo>
                <a:lnTo>
                  <a:pt x="754911" y="3817088"/>
                </a:lnTo>
                <a:lnTo>
                  <a:pt x="707065" y="3710763"/>
                </a:lnTo>
                <a:lnTo>
                  <a:pt x="627321" y="3599121"/>
                </a:lnTo>
                <a:lnTo>
                  <a:pt x="558209" y="3567223"/>
                </a:lnTo>
                <a:lnTo>
                  <a:pt x="478465" y="3540642"/>
                </a:lnTo>
                <a:lnTo>
                  <a:pt x="430618" y="3524693"/>
                </a:lnTo>
                <a:lnTo>
                  <a:pt x="398721" y="3482163"/>
                </a:lnTo>
                <a:lnTo>
                  <a:pt x="361507" y="3407735"/>
                </a:lnTo>
                <a:lnTo>
                  <a:pt x="356190" y="3354572"/>
                </a:lnTo>
                <a:lnTo>
                  <a:pt x="350874" y="3242930"/>
                </a:lnTo>
                <a:lnTo>
                  <a:pt x="340242" y="3056860"/>
                </a:lnTo>
                <a:lnTo>
                  <a:pt x="350874" y="2743200"/>
                </a:lnTo>
                <a:lnTo>
                  <a:pt x="366823" y="2530549"/>
                </a:lnTo>
                <a:lnTo>
                  <a:pt x="414670" y="2328530"/>
                </a:lnTo>
                <a:lnTo>
                  <a:pt x="430618" y="2286000"/>
                </a:lnTo>
                <a:lnTo>
                  <a:pt x="467832" y="2052083"/>
                </a:lnTo>
                <a:lnTo>
                  <a:pt x="536944" y="1759688"/>
                </a:lnTo>
                <a:lnTo>
                  <a:pt x="590107" y="1376916"/>
                </a:lnTo>
                <a:lnTo>
                  <a:pt x="616688" y="1222744"/>
                </a:lnTo>
                <a:lnTo>
                  <a:pt x="643270" y="1164265"/>
                </a:lnTo>
                <a:lnTo>
                  <a:pt x="669851" y="1031358"/>
                </a:lnTo>
                <a:lnTo>
                  <a:pt x="691116" y="882502"/>
                </a:lnTo>
                <a:lnTo>
                  <a:pt x="691116" y="802758"/>
                </a:lnTo>
                <a:lnTo>
                  <a:pt x="691116" y="616688"/>
                </a:lnTo>
                <a:lnTo>
                  <a:pt x="770860" y="382772"/>
                </a:lnTo>
                <a:lnTo>
                  <a:pt x="834656" y="239232"/>
                </a:lnTo>
                <a:lnTo>
                  <a:pt x="946297" y="127590"/>
                </a:lnTo>
                <a:lnTo>
                  <a:pt x="1111102" y="0"/>
                </a:lnTo>
                <a:lnTo>
                  <a:pt x="547577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92FF66-E90E-8538-A856-0CA847E8F077}"/>
              </a:ext>
            </a:extLst>
          </p:cNvPr>
          <p:cNvSpPr/>
          <p:nvPr/>
        </p:nvSpPr>
        <p:spPr>
          <a:xfrm>
            <a:off x="8047759" y="3028950"/>
            <a:ext cx="4144241" cy="382905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82ADE-4502-835A-75B1-1F5E7F9E2612}"/>
              </a:ext>
            </a:extLst>
          </p:cNvPr>
          <p:cNvSpPr txBox="1"/>
          <p:nvPr/>
        </p:nvSpPr>
        <p:spPr>
          <a:xfrm>
            <a:off x="8047758" y="3027916"/>
            <a:ext cx="41442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Drawing extensive Quaternary units is a common starting place in map construction.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polygon took </a:t>
            </a:r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clicks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crudely sketch in </a:t>
            </a:r>
            <a:r>
              <a:rPr lang="en-US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Powerpoint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1A7C0-19DB-DEAD-4865-24088AAF8D8C}"/>
              </a:ext>
            </a:extLst>
          </p:cNvPr>
          <p:cNvSpPr txBox="1"/>
          <p:nvPr/>
        </p:nvSpPr>
        <p:spPr>
          <a:xfrm>
            <a:off x="8047757" y="4877798"/>
            <a:ext cx="41442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video shows a similar, </a:t>
            </a:r>
            <a:r>
              <a:rPr lang="en-US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realtime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effort to draw this with ML ‘prompts’ provided to the </a:t>
            </a: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 Anything Model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took </a:t>
            </a:r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clicks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8DE90-0663-DE07-4541-2295750C2EE1}"/>
              </a:ext>
            </a:extLst>
          </p:cNvPr>
          <p:cNvSpPr/>
          <p:nvPr/>
        </p:nvSpPr>
        <p:spPr>
          <a:xfrm>
            <a:off x="-1" y="6288440"/>
            <a:ext cx="5205047" cy="578224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Work of </a:t>
            </a:r>
            <a:r>
              <a:rPr lang="en-US" err="1">
                <a:solidFill>
                  <a:schemeClr val="tx1"/>
                </a:solidFill>
              </a:rPr>
              <a:t>Zhiang</a:t>
            </a:r>
            <a:r>
              <a:rPr lang="en-US">
                <a:solidFill>
                  <a:schemeClr val="tx1"/>
                </a:solidFill>
              </a:rPr>
              <a:t> Chen, Chelsea Scott, Cassie Brigham (</a:t>
            </a:r>
            <a:r>
              <a:rPr lang="en-US" err="1">
                <a:solidFill>
                  <a:schemeClr val="tx1"/>
                </a:solidFill>
              </a:rPr>
              <a:t>OpenTopography</a:t>
            </a:r>
            <a:r>
              <a:rPr lang="en-US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57EAF2-1170-ABB4-967A-78839083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2CE0-549C-47AD-AFE7-082E1F664EB2}" type="slidenum">
              <a:rPr lang="en-US" smtClean="0"/>
              <a:t>21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FFA9C-B60D-18DB-DBDB-F0B9D1B85F13}"/>
              </a:ext>
            </a:extLst>
          </p:cNvPr>
          <p:cNvGrpSpPr/>
          <p:nvPr/>
        </p:nvGrpSpPr>
        <p:grpSpPr>
          <a:xfrm>
            <a:off x="40579" y="5642109"/>
            <a:ext cx="2265590" cy="646331"/>
            <a:chOff x="5355771" y="5755821"/>
            <a:chExt cx="2265590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2EAE9D-1503-92AC-CF09-4EAE001A38C9}"/>
                </a:ext>
              </a:extLst>
            </p:cNvPr>
            <p:cNvSpPr txBox="1"/>
            <p:nvPr/>
          </p:nvSpPr>
          <p:spPr>
            <a:xfrm>
              <a:off x="5355771" y="5755821"/>
              <a:ext cx="2265590" cy="646331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Inclusion points</a:t>
              </a:r>
            </a:p>
            <a:p>
              <a:r>
                <a:rPr lang="en-US"/>
                <a:t>Exclusion points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85F084-6BE6-FC18-F87D-5D4A9B8227DC}"/>
                </a:ext>
              </a:extLst>
            </p:cNvPr>
            <p:cNvSpPr/>
            <p:nvPr/>
          </p:nvSpPr>
          <p:spPr>
            <a:xfrm>
              <a:off x="7012947" y="5861957"/>
              <a:ext cx="175532" cy="175532"/>
            </a:xfrm>
            <a:prstGeom prst="ellipse">
              <a:avLst/>
            </a:prstGeom>
            <a:solidFill>
              <a:srgbClr val="4EBA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06F0A9-B7D8-2EA5-7E43-50B90E2EC753}"/>
                </a:ext>
              </a:extLst>
            </p:cNvPr>
            <p:cNvSpPr/>
            <p:nvPr/>
          </p:nvSpPr>
          <p:spPr>
            <a:xfrm>
              <a:off x="7012947" y="6136624"/>
              <a:ext cx="175532" cy="175532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677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C1B0A51-B2B5-A845-778D-E9BF648C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151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294C4F-8B08-2277-5866-542961487E67}"/>
              </a:ext>
            </a:extLst>
          </p:cNvPr>
          <p:cNvSpPr/>
          <p:nvPr/>
        </p:nvSpPr>
        <p:spPr>
          <a:xfrm>
            <a:off x="-74428" y="0"/>
            <a:ext cx="1250388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rgbClr val="E0E5F7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DBEEE2-BA48-64AB-8D29-D798292C3532}"/>
              </a:ext>
            </a:extLst>
          </p:cNvPr>
          <p:cNvSpPr txBox="1">
            <a:spLocks/>
          </p:cNvSpPr>
          <p:nvPr/>
        </p:nvSpPr>
        <p:spPr>
          <a:xfrm>
            <a:off x="414183" y="444322"/>
            <a:ext cx="4388635" cy="2984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F79B10F-8890-BCE3-DA5C-A05A956FAADA}"/>
              </a:ext>
            </a:extLst>
          </p:cNvPr>
          <p:cNvSpPr txBox="1">
            <a:spLocks/>
          </p:cNvSpPr>
          <p:nvPr/>
        </p:nvSpPr>
        <p:spPr>
          <a:xfrm>
            <a:off x="133391" y="4787722"/>
            <a:ext cx="6847854" cy="1382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Questions or interested in trying something?</a:t>
            </a:r>
          </a:p>
          <a:p>
            <a:pPr marL="0" indent="0">
              <a:buNone/>
            </a:pPr>
            <a:r>
              <a:rPr lang="en-US"/>
              <a:t>Sam Johnstone, </a:t>
            </a:r>
            <a:r>
              <a:rPr lang="en-US">
                <a:hlinkClick r:id="rId3"/>
              </a:rPr>
              <a:t>sjohnstone@usgs.gov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41A399-0394-2E77-86AB-40032C24A005}"/>
              </a:ext>
            </a:extLst>
          </p:cNvPr>
          <p:cNvCxnSpPr/>
          <p:nvPr/>
        </p:nvCxnSpPr>
        <p:spPr>
          <a:xfrm>
            <a:off x="542260" y="3753293"/>
            <a:ext cx="331735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5E9B9-B123-074E-4034-4CF3AE79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2CE0-549C-47AD-AFE7-082E1F664EB2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3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C1B0A51-B2B5-A845-778D-E9BF648C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151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294C4F-8B08-2277-5866-542961487E67}"/>
              </a:ext>
            </a:extLst>
          </p:cNvPr>
          <p:cNvSpPr/>
          <p:nvPr/>
        </p:nvSpPr>
        <p:spPr>
          <a:xfrm>
            <a:off x="0" y="0"/>
            <a:ext cx="1217675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9000">
                <a:srgbClr val="FFFFFF">
                  <a:alpha val="7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621D0-6E7C-AAF8-75E9-20F45B378830}"/>
              </a:ext>
            </a:extLst>
          </p:cNvPr>
          <p:cNvSpPr txBox="1"/>
          <p:nvPr/>
        </p:nvSpPr>
        <p:spPr>
          <a:xfrm>
            <a:off x="194318" y="375423"/>
            <a:ext cx="11788122" cy="148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Project structure and goals</a:t>
            </a:r>
            <a:endParaRPr lang="en-US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Advancing Topographic Analysis for NCGMP (ATAN) project was established with two goals; (1) make is easier for the community to use new and existing strategies and (2) develop new strategies for using topography data in geologic mapping.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B0A4F-EFED-C84B-93A2-68CE9426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02CE0-549C-47AD-AFE7-082E1F664EB2}" type="slidenum">
              <a:rPr lang="en-US" smtClean="0"/>
              <a:t>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70BCF6-0019-0AA7-AFB1-5BEDA36BD00A}"/>
              </a:ext>
            </a:extLst>
          </p:cNvPr>
          <p:cNvGrpSpPr/>
          <p:nvPr/>
        </p:nvGrpSpPr>
        <p:grpSpPr>
          <a:xfrm>
            <a:off x="2332465" y="2341758"/>
            <a:ext cx="4267200" cy="4267200"/>
            <a:chOff x="2332465" y="2341758"/>
            <a:chExt cx="4267200" cy="4267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8DD6E40-5595-DC28-653B-E1C3304436E0}"/>
                </a:ext>
              </a:extLst>
            </p:cNvPr>
            <p:cNvSpPr/>
            <p:nvPr/>
          </p:nvSpPr>
          <p:spPr>
            <a:xfrm>
              <a:off x="2332465" y="2341758"/>
              <a:ext cx="4267200" cy="4267200"/>
            </a:xfrm>
            <a:prstGeom prst="ellipse">
              <a:avLst/>
            </a:prstGeom>
            <a:solidFill>
              <a:srgbClr val="339966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6143E2-5DAC-C8BA-C2C4-E001D600A8A9}"/>
                </a:ext>
              </a:extLst>
            </p:cNvPr>
            <p:cNvGrpSpPr/>
            <p:nvPr/>
          </p:nvGrpSpPr>
          <p:grpSpPr>
            <a:xfrm>
              <a:off x="2627329" y="2957332"/>
              <a:ext cx="1942851" cy="2623026"/>
              <a:chOff x="2627329" y="2957332"/>
              <a:chExt cx="1942851" cy="262302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F5DDC5-1AF3-5787-B846-F5E37CB2153F}"/>
                  </a:ext>
                </a:extLst>
              </p:cNvPr>
              <p:cNvSpPr txBox="1"/>
              <p:nvPr/>
            </p:nvSpPr>
            <p:spPr>
              <a:xfrm>
                <a:off x="2627329" y="3333589"/>
                <a:ext cx="194285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Make it easier to</a:t>
                </a:r>
              </a:p>
              <a:p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use high-resolution</a:t>
                </a:r>
              </a:p>
              <a:p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topography in geologic</a:t>
                </a:r>
              </a:p>
              <a:p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mapping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CB6C72-0AB2-3EEE-FD48-69CE1325AF66}"/>
                  </a:ext>
                </a:extLst>
              </p:cNvPr>
              <p:cNvSpPr txBox="1"/>
              <p:nvPr/>
            </p:nvSpPr>
            <p:spPr>
              <a:xfrm>
                <a:off x="3166525" y="2957332"/>
                <a:ext cx="12995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Goal 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F8EFA5-05AD-D390-6C96-3D461801146C}"/>
              </a:ext>
            </a:extLst>
          </p:cNvPr>
          <p:cNvGrpSpPr/>
          <p:nvPr/>
        </p:nvGrpSpPr>
        <p:grpSpPr>
          <a:xfrm>
            <a:off x="4649690" y="2341758"/>
            <a:ext cx="4267200" cy="4267200"/>
            <a:chOff x="4649690" y="2341758"/>
            <a:chExt cx="4267200" cy="42672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7065005-AAFC-6C54-7E50-5EA50778F770}"/>
                </a:ext>
              </a:extLst>
            </p:cNvPr>
            <p:cNvSpPr/>
            <p:nvPr/>
          </p:nvSpPr>
          <p:spPr>
            <a:xfrm>
              <a:off x="4649690" y="2341758"/>
              <a:ext cx="4267200" cy="4267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F53048-449F-98AE-4A12-C4BE611AE216}"/>
                </a:ext>
              </a:extLst>
            </p:cNvPr>
            <p:cNvGrpSpPr/>
            <p:nvPr/>
          </p:nvGrpSpPr>
          <p:grpSpPr>
            <a:xfrm>
              <a:off x="6698766" y="2927513"/>
              <a:ext cx="1942851" cy="2368921"/>
              <a:chOff x="6698766" y="2927513"/>
              <a:chExt cx="1942851" cy="23689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987E01-42B3-3818-4F5D-D20566012E95}"/>
                  </a:ext>
                </a:extLst>
              </p:cNvPr>
              <p:cNvSpPr txBox="1"/>
              <p:nvPr/>
            </p:nvSpPr>
            <p:spPr>
              <a:xfrm>
                <a:off x="6698766" y="3357442"/>
                <a:ext cx="194285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Develop new</a:t>
                </a:r>
              </a:p>
              <a:p>
                <a:pPr algn="r"/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Approaches</a:t>
                </a:r>
              </a:p>
              <a:p>
                <a:pPr algn="r"/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analyzing</a:t>
                </a:r>
              </a:p>
              <a:p>
                <a:pPr algn="r"/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topography</a:t>
                </a:r>
              </a:p>
              <a:p>
                <a:pPr algn="r"/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 aid geologic</a:t>
                </a:r>
              </a:p>
              <a:p>
                <a:pPr algn="r"/>
                <a:r>
                  <a:rPr lang="en-US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mapping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8EA4FB-A63E-07CC-829C-6E162BD1E282}"/>
                  </a:ext>
                </a:extLst>
              </p:cNvPr>
              <p:cNvSpPr txBox="1"/>
              <p:nvPr/>
            </p:nvSpPr>
            <p:spPr>
              <a:xfrm>
                <a:off x="6789504" y="2927513"/>
                <a:ext cx="12995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Goal 2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4D896E-B147-E86C-ABD2-57D08AAEF40B}"/>
              </a:ext>
            </a:extLst>
          </p:cNvPr>
          <p:cNvGrpSpPr/>
          <p:nvPr/>
        </p:nvGrpSpPr>
        <p:grpSpPr>
          <a:xfrm>
            <a:off x="4672054" y="3328793"/>
            <a:ext cx="1942851" cy="1943788"/>
            <a:chOff x="4672054" y="3328793"/>
            <a:chExt cx="1942851" cy="19437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4529F6-885A-EDF9-8847-60A17FBC153A}"/>
                </a:ext>
              </a:extLst>
            </p:cNvPr>
            <p:cNvSpPr txBox="1"/>
            <p:nvPr/>
          </p:nvSpPr>
          <p:spPr>
            <a:xfrm>
              <a:off x="4672054" y="3641365"/>
              <a:ext cx="19428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Train people</a:t>
              </a:r>
            </a:p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recognize</a:t>
              </a:r>
            </a:p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opportunities</a:t>
              </a:r>
            </a:p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build</a:t>
              </a:r>
            </a:p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tools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862B7C-147C-46EA-D642-F388D2A015C2}"/>
                </a:ext>
              </a:extLst>
            </p:cNvPr>
            <p:cNvSpPr txBox="1"/>
            <p:nvPr/>
          </p:nvSpPr>
          <p:spPr>
            <a:xfrm>
              <a:off x="5024852" y="3328793"/>
              <a:ext cx="1299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F9B119-3C04-8496-D368-3D32D5AC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" y="13531"/>
            <a:ext cx="12192000" cy="66247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260D73-E0B3-BB29-03EF-68B44DD65264}"/>
              </a:ext>
            </a:extLst>
          </p:cNvPr>
          <p:cNvGrpSpPr/>
          <p:nvPr/>
        </p:nvGrpSpPr>
        <p:grpSpPr>
          <a:xfrm>
            <a:off x="35512" y="0"/>
            <a:ext cx="12192000" cy="6634007"/>
            <a:chOff x="0" y="218532"/>
            <a:chExt cx="12192000" cy="66340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855E1E-A246-46D4-184C-9BBF28CD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8532"/>
              <a:ext cx="12192000" cy="66340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8F4232-CC87-9C66-DCCE-3F44956256D6}"/>
                </a:ext>
              </a:extLst>
            </p:cNvPr>
            <p:cNvSpPr/>
            <p:nvPr/>
          </p:nvSpPr>
          <p:spPr>
            <a:xfrm>
              <a:off x="7927759" y="4333875"/>
              <a:ext cx="4140416" cy="6572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401BC1-3788-25BF-6268-708D15C9DF3F}"/>
              </a:ext>
            </a:extLst>
          </p:cNvPr>
          <p:cNvGrpSpPr/>
          <p:nvPr/>
        </p:nvGrpSpPr>
        <p:grpSpPr>
          <a:xfrm>
            <a:off x="8878" y="33524"/>
            <a:ext cx="12192000" cy="6691247"/>
            <a:chOff x="0" y="269812"/>
            <a:chExt cx="12192000" cy="66912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7850D2-58BE-32CC-0280-21C66B011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269812"/>
              <a:ext cx="12192000" cy="66912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61D507-8005-A1E5-0680-384273B6FC73}"/>
                </a:ext>
              </a:extLst>
            </p:cNvPr>
            <p:cNvSpPr/>
            <p:nvPr/>
          </p:nvSpPr>
          <p:spPr>
            <a:xfrm>
              <a:off x="7927759" y="3810093"/>
              <a:ext cx="4140416" cy="6572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89CC26-16FD-2FF4-44A2-81C079CCDDDF}"/>
              </a:ext>
            </a:extLst>
          </p:cNvPr>
          <p:cNvGrpSpPr/>
          <p:nvPr/>
        </p:nvGrpSpPr>
        <p:grpSpPr>
          <a:xfrm>
            <a:off x="0" y="1741"/>
            <a:ext cx="12192000" cy="6666038"/>
            <a:chOff x="0" y="184761"/>
            <a:chExt cx="12192000" cy="66660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4D25DA-4D4C-B0B6-0DE4-3210B8722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184761"/>
              <a:ext cx="12192000" cy="666603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DAB304-A4CF-3CCA-4ED0-A3EECAC1F00A}"/>
                </a:ext>
              </a:extLst>
            </p:cNvPr>
            <p:cNvSpPr/>
            <p:nvPr/>
          </p:nvSpPr>
          <p:spPr>
            <a:xfrm>
              <a:off x="7927759" y="3233557"/>
              <a:ext cx="4140416" cy="6572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FC74338-6042-31EE-0E6B-27CF313A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" y="5565912"/>
            <a:ext cx="12188951" cy="1290347"/>
          </a:xfrm>
          <a:solidFill>
            <a:srgbClr val="FFFFFF">
              <a:alpha val="89020"/>
            </a:srgbClr>
          </a:solidFill>
        </p:spPr>
        <p:txBody>
          <a:bodyPr>
            <a:noAutofit/>
          </a:bodyPr>
          <a:lstStyle/>
          <a:p>
            <a:r>
              <a:rPr lang="en-US" sz="3200"/>
              <a:t>These ‘tools’ are python code bases that can generally be run as stand-alone modules or used within familiar software packages. This tool fits surfaces and projects contacts.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71588-9DD8-AFC2-CCEB-9CEFBB10B1E7}"/>
              </a:ext>
            </a:extLst>
          </p:cNvPr>
          <p:cNvSpPr txBox="1"/>
          <p:nvPr/>
        </p:nvSpPr>
        <p:spPr>
          <a:xfrm>
            <a:off x="6254402" y="6430663"/>
            <a:ext cx="5973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code.usgs.gov/atan/geologic_contact_fitter</a:t>
            </a:r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47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fish&#10;&#10;Description automatically generated with medium confidence">
            <a:extLst>
              <a:ext uri="{FF2B5EF4-FFF2-40B4-BE49-F238E27FC236}">
                <a16:creationId xmlns:a16="http://schemas.microsoft.com/office/drawing/2014/main" id="{CC11F68E-FD99-8DBE-26F6-4ED549E6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2" y="3627677"/>
            <a:ext cx="2104757" cy="2107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A4C28E8-556B-FD2A-09EF-0875525B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51" y="3616267"/>
            <a:ext cx="2107578" cy="2107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wearing a hat and standing on a trail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16D02C5-832F-D8BA-2824-9CDD024242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r="39599" b="19763"/>
          <a:stretch/>
        </p:blipFill>
        <p:spPr>
          <a:xfrm>
            <a:off x="9511423" y="3627677"/>
            <a:ext cx="2200169" cy="2096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FE61D-BA75-6C22-D3E8-516C7BC7CAB5}"/>
              </a:ext>
            </a:extLst>
          </p:cNvPr>
          <p:cNvSpPr txBox="1"/>
          <p:nvPr/>
        </p:nvSpPr>
        <p:spPr>
          <a:xfrm>
            <a:off x="253977" y="1313290"/>
            <a:ext cx="30654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Quinn Miller</a:t>
            </a:r>
          </a:p>
          <a:p>
            <a:pPr algn="ctr"/>
            <a:endParaRPr lang="en-US"/>
          </a:p>
          <a:p>
            <a:pPr algn="ctr"/>
            <a:r>
              <a:rPr lang="en-US" sz="2000"/>
              <a:t>Providing easier</a:t>
            </a:r>
          </a:p>
          <a:p>
            <a:pPr algn="ctr"/>
            <a:r>
              <a:rPr lang="en-US" sz="2000"/>
              <a:t>access to digital elevation models and derivatives, topographic analysis and clustering of alluvial fans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C478B-CCF7-5028-E6E6-B3CE3A3F323F}"/>
              </a:ext>
            </a:extLst>
          </p:cNvPr>
          <p:cNvSpPr txBox="1"/>
          <p:nvPr/>
        </p:nvSpPr>
        <p:spPr>
          <a:xfrm>
            <a:off x="3762292" y="1313290"/>
            <a:ext cx="22502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Emma </a:t>
            </a:r>
            <a:r>
              <a:rPr lang="en-US" b="1" u="sng" err="1"/>
              <a:t>Rahalski</a:t>
            </a:r>
            <a:endParaRPr lang="en-US" b="1" u="sng"/>
          </a:p>
          <a:p>
            <a:pPr algn="ctr"/>
            <a:endParaRPr lang="en-US"/>
          </a:p>
          <a:p>
            <a:pPr algn="ctr"/>
            <a:r>
              <a:rPr lang="en-US" sz="2000"/>
              <a:t>Inventorying landscape features with a ML image classification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DBCA3-9EE0-C864-55A3-63022EFAA82F}"/>
              </a:ext>
            </a:extLst>
          </p:cNvPr>
          <p:cNvSpPr txBox="1"/>
          <p:nvPr/>
        </p:nvSpPr>
        <p:spPr>
          <a:xfrm>
            <a:off x="6576646" y="1304014"/>
            <a:ext cx="25263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Nessa </a:t>
            </a:r>
            <a:r>
              <a:rPr lang="en-US" b="1" u="sng" err="1"/>
              <a:t>Fakrai</a:t>
            </a:r>
            <a:endParaRPr lang="en-US" b="1" u="sng"/>
          </a:p>
          <a:p>
            <a:pPr algn="ctr"/>
            <a:endParaRPr lang="en-US"/>
          </a:p>
          <a:p>
            <a:pPr algn="ctr"/>
            <a:r>
              <a:rPr lang="en-US" sz="2000"/>
              <a:t>Constructing complex relative chronologies in landslide inventories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FE731-EA3D-28E8-7A3B-CFF7D50EEB62}"/>
              </a:ext>
            </a:extLst>
          </p:cNvPr>
          <p:cNvSpPr txBox="1"/>
          <p:nvPr/>
        </p:nvSpPr>
        <p:spPr>
          <a:xfrm>
            <a:off x="9461373" y="1318842"/>
            <a:ext cx="22502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Ollie Smith</a:t>
            </a:r>
          </a:p>
          <a:p>
            <a:pPr algn="ctr"/>
            <a:endParaRPr lang="en-US"/>
          </a:p>
          <a:p>
            <a:pPr algn="ctr"/>
            <a:r>
              <a:rPr lang="en-US" sz="2000"/>
              <a:t>Automatically characterizing and</a:t>
            </a:r>
          </a:p>
          <a:p>
            <a:pPr algn="ctr"/>
            <a:r>
              <a:rPr lang="en-US" sz="2000"/>
              <a:t>mapping prominent stratigraphy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C8706BA-B1C8-ECDA-81FF-6D3E4AB00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31111" r="22914" b="2992"/>
          <a:stretch/>
        </p:blipFill>
        <p:spPr bwMode="auto">
          <a:xfrm>
            <a:off x="628761" y="3603181"/>
            <a:ext cx="2200169" cy="2133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56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76ECFD-B295-2F8C-BD0E-A0D6C7CE7B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" y="16216"/>
            <a:ext cx="12192000" cy="6545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2602C1-4BFC-CC94-C1FE-075FE08CB1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" y="16216"/>
            <a:ext cx="12192000" cy="6565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640B3-CEEE-4E73-2FEA-F9D32E3B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88856C-4008-6A14-D06D-4B57A6CCA5F2}"/>
              </a:ext>
            </a:extLst>
          </p:cNvPr>
          <p:cNvSpPr txBox="1">
            <a:spLocks/>
          </p:cNvSpPr>
          <p:nvPr/>
        </p:nvSpPr>
        <p:spPr>
          <a:xfrm>
            <a:off x="8878" y="6027089"/>
            <a:ext cx="12188951" cy="829170"/>
          </a:xfrm>
          <a:prstGeom prst="rect">
            <a:avLst/>
          </a:prstGeom>
          <a:solidFill>
            <a:srgbClr val="FFFFFF">
              <a:alpha val="8902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</a:t>
            </a:r>
            <a:r>
              <a:rPr lang="en-US" sz="3200" err="1"/>
              <a:t>dem_getter</a:t>
            </a:r>
            <a:r>
              <a:rPr lang="en-US" sz="3200"/>
              <a:t> tool provides a one-stop shop for finding, merging, and visualizing digital elevation models.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49E73-E159-1046-2355-282CD9103F83}"/>
              </a:ext>
            </a:extLst>
          </p:cNvPr>
          <p:cNvSpPr txBox="1"/>
          <p:nvPr/>
        </p:nvSpPr>
        <p:spPr>
          <a:xfrm>
            <a:off x="7575770" y="6395128"/>
            <a:ext cx="4607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code.usgs.gov/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gecsc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/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dem_getter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4274D-3787-A483-2F9C-BA173E007320}"/>
              </a:ext>
            </a:extLst>
          </p:cNvPr>
          <p:cNvGrpSpPr/>
          <p:nvPr/>
        </p:nvGrpSpPr>
        <p:grpSpPr>
          <a:xfrm>
            <a:off x="117026" y="630621"/>
            <a:ext cx="2250219" cy="2615155"/>
            <a:chOff x="117026" y="630621"/>
            <a:chExt cx="2250219" cy="2615155"/>
          </a:xfrm>
          <a:effectLst>
            <a:glow rad="279400">
              <a:schemeClr val="bg1">
                <a:alpha val="75000"/>
              </a:schemeClr>
            </a:glow>
          </a:effectLst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7DA88E-EF8C-D034-D87F-FFC274C99829}"/>
                </a:ext>
              </a:extLst>
            </p:cNvPr>
            <p:cNvSpPr txBox="1"/>
            <p:nvPr/>
          </p:nvSpPr>
          <p:spPr>
            <a:xfrm>
              <a:off x="117026" y="630621"/>
              <a:ext cx="225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/>
                <a:t>Quinn Miller</a:t>
              </a:r>
            </a:p>
          </p:txBody>
        </p:sp>
        <p:pic>
          <p:nvPicPr>
            <p:cNvPr id="7" name="Picture 2" descr="Image preview">
              <a:extLst>
                <a:ext uri="{FF2B5EF4-FFF2-40B4-BE49-F238E27FC236}">
                  <a16:creationId xmlns:a16="http://schemas.microsoft.com/office/drawing/2014/main" id="{A9633BE6-D16E-CF0A-AAD2-054BF347E7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2051" y="1112027"/>
              <a:ext cx="2200169" cy="21337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B6A401-0A40-51CD-A4A3-21557E4B0206}"/>
              </a:ext>
            </a:extLst>
          </p:cNvPr>
          <p:cNvSpPr/>
          <p:nvPr/>
        </p:nvSpPr>
        <p:spPr>
          <a:xfrm>
            <a:off x="8569842" y="1757917"/>
            <a:ext cx="3413271" cy="985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D2D67A-09BC-E049-FA14-44395A1C0AB4}"/>
              </a:ext>
            </a:extLst>
          </p:cNvPr>
          <p:cNvSpPr/>
          <p:nvPr/>
        </p:nvSpPr>
        <p:spPr>
          <a:xfrm>
            <a:off x="8569841" y="5041806"/>
            <a:ext cx="3413271" cy="985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C81408-3DA2-5758-EAA9-34B329EA2C56}"/>
              </a:ext>
            </a:extLst>
          </p:cNvPr>
          <p:cNvSpPr/>
          <p:nvPr/>
        </p:nvSpPr>
        <p:spPr>
          <a:xfrm>
            <a:off x="8564013" y="1231662"/>
            <a:ext cx="3413271" cy="526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D59A-E46C-B04E-DF8D-8481F7E5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37" y="142488"/>
            <a:ext cx="11728173" cy="1229101"/>
          </a:xfrm>
        </p:spPr>
        <p:txBody>
          <a:bodyPr>
            <a:normAutofit fontScale="90000"/>
          </a:bodyPr>
          <a:lstStyle/>
          <a:p>
            <a:r>
              <a:rPr lang="en-US"/>
              <a:t>Around 15 feature-enhancing derivatives are currently available and more can be added based on interest. </a:t>
            </a:r>
          </a:p>
        </p:txBody>
      </p:sp>
      <p:pic>
        <p:nvPicPr>
          <p:cNvPr id="9" name="Picture 8" descr="Diagram, map&#10;&#10;Description automatically generated">
            <a:extLst>
              <a:ext uri="{FF2B5EF4-FFF2-40B4-BE49-F238E27FC236}">
                <a16:creationId xmlns:a16="http://schemas.microsoft.com/office/drawing/2014/main" id="{AF7916FF-D4AD-A2B8-1C60-B109CFBD6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89" y="1371589"/>
            <a:ext cx="10972822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AC7EC-0FB7-4049-8041-6D11BFE9C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4CF86-306E-D6BF-386B-A4E83F220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397C30-A29F-3E40-B303-154AAEC8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5650" cy="1325563"/>
          </a:xfrm>
          <a:solidFill>
            <a:schemeClr val="bg1">
              <a:lumMod val="95000"/>
              <a:alpha val="7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/>
              <a:t>Can we read the barcode of hillslope form to recognize stratigraphic packages</a:t>
            </a:r>
          </a:p>
        </p:txBody>
      </p:sp>
      <p:pic>
        <p:nvPicPr>
          <p:cNvPr id="3" name="Picture 2" descr="A person wearing a hat and standing on a trail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B813806-2747-4685-0C8A-E0B0CE42A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r="39599" b="19763"/>
          <a:stretch/>
        </p:blipFill>
        <p:spPr>
          <a:xfrm>
            <a:off x="298976" y="4576555"/>
            <a:ext cx="2200169" cy="2096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45F36-E7A4-8693-8BCB-33D23F8F6720}"/>
              </a:ext>
            </a:extLst>
          </p:cNvPr>
          <p:cNvSpPr txBox="1"/>
          <p:nvPr/>
        </p:nvSpPr>
        <p:spPr>
          <a:xfrm>
            <a:off x="248926" y="4021947"/>
            <a:ext cx="2250219" cy="3693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effectLst>
                  <a:glow rad="127000">
                    <a:schemeClr val="bg1"/>
                  </a:glow>
                </a:effectLst>
              </a:rPr>
              <a:t>Ollie Smith</a:t>
            </a:r>
          </a:p>
        </p:txBody>
      </p:sp>
    </p:spTree>
    <p:extLst>
      <p:ext uri="{BB962C8B-B14F-4D97-AF65-F5344CB8AC3E}">
        <p14:creationId xmlns:p14="http://schemas.microsoft.com/office/powerpoint/2010/main" val="14637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32ABF03C-C5C9-6D6B-435D-70502D4C4C46}"/>
              </a:ext>
            </a:extLst>
          </p:cNvPr>
          <p:cNvGrpSpPr/>
          <p:nvPr/>
        </p:nvGrpSpPr>
        <p:grpSpPr>
          <a:xfrm>
            <a:off x="4357601" y="1216957"/>
            <a:ext cx="3284346" cy="5366681"/>
            <a:chOff x="4333877" y="1249447"/>
            <a:chExt cx="3284346" cy="536668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D5E580-BB61-8DF2-033D-D388A63A19E5}"/>
                </a:ext>
              </a:extLst>
            </p:cNvPr>
            <p:cNvGrpSpPr/>
            <p:nvPr/>
          </p:nvGrpSpPr>
          <p:grpSpPr>
            <a:xfrm>
              <a:off x="4333877" y="1249447"/>
              <a:ext cx="3284346" cy="5366681"/>
              <a:chOff x="4333877" y="1249447"/>
              <a:chExt cx="3284346" cy="5366681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FB25E406-07A8-9F55-9924-047B563D0C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2" t="24172" r="2055" b="9873"/>
              <a:stretch/>
            </p:blipFill>
            <p:spPr bwMode="auto">
              <a:xfrm rot="5400000">
                <a:off x="3857617" y="2164209"/>
                <a:ext cx="4675367" cy="28458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B62344-CFF4-6874-77AD-B748AA116DD5}"/>
                  </a:ext>
                </a:extLst>
              </p:cNvPr>
              <p:cNvSpPr txBox="1"/>
              <p:nvPr/>
            </p:nvSpPr>
            <p:spPr>
              <a:xfrm rot="16200000">
                <a:off x="3805976" y="3424726"/>
                <a:ext cx="1425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Elevation (m)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8AA2E8-0939-F8E3-9770-64C8A78FE61D}"/>
                  </a:ext>
                </a:extLst>
              </p:cNvPr>
              <p:cNvSpPr txBox="1"/>
              <p:nvPr/>
            </p:nvSpPr>
            <p:spPr>
              <a:xfrm>
                <a:off x="4606768" y="5969797"/>
                <a:ext cx="14111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Frequency of</a:t>
                </a:r>
              </a:p>
              <a:p>
                <a:pPr algn="ctr"/>
                <a:r>
                  <a:rPr lang="en-US"/>
                  <a:t>‘ledges’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BA9853-3B04-1817-812F-0CC5A4055632}"/>
                </a:ext>
              </a:extLst>
            </p:cNvPr>
            <p:cNvGrpSpPr/>
            <p:nvPr/>
          </p:nvGrpSpPr>
          <p:grpSpPr>
            <a:xfrm>
              <a:off x="4862536" y="2303046"/>
              <a:ext cx="694472" cy="2612692"/>
              <a:chOff x="5005241" y="2481622"/>
              <a:chExt cx="694472" cy="261269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7C77ED5-9DCC-2DD6-5314-62F0CCE91857}"/>
                  </a:ext>
                </a:extLst>
              </p:cNvPr>
              <p:cNvSpPr/>
              <p:nvPr/>
            </p:nvSpPr>
            <p:spPr>
              <a:xfrm>
                <a:off x="5063228" y="2481622"/>
                <a:ext cx="636485" cy="56544"/>
              </a:xfrm>
              <a:prstGeom prst="rect">
                <a:avLst/>
              </a:prstGeom>
              <a:solidFill>
                <a:srgbClr val="483D8B"/>
              </a:solidFill>
              <a:ln>
                <a:solidFill>
                  <a:srgbClr val="483D8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1ABD22B-B4D2-BCCC-73A2-741B29B9D4CC}"/>
                  </a:ext>
                </a:extLst>
              </p:cNvPr>
              <p:cNvSpPr/>
              <p:nvPr/>
            </p:nvSpPr>
            <p:spPr>
              <a:xfrm>
                <a:off x="5005241" y="3229182"/>
                <a:ext cx="305683" cy="87838"/>
              </a:xfrm>
              <a:prstGeom prst="rect">
                <a:avLst/>
              </a:prstGeom>
              <a:solidFill>
                <a:srgbClr val="483D8B"/>
              </a:solidFill>
              <a:ln>
                <a:solidFill>
                  <a:srgbClr val="483D8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8A7E995-0D37-7786-8350-9AEAAFA88549}"/>
                  </a:ext>
                </a:extLst>
              </p:cNvPr>
              <p:cNvSpPr/>
              <p:nvPr/>
            </p:nvSpPr>
            <p:spPr>
              <a:xfrm>
                <a:off x="5005241" y="3783076"/>
                <a:ext cx="497175" cy="87838"/>
              </a:xfrm>
              <a:prstGeom prst="rect">
                <a:avLst/>
              </a:prstGeom>
              <a:solidFill>
                <a:srgbClr val="483D8B"/>
              </a:solidFill>
              <a:ln>
                <a:solidFill>
                  <a:srgbClr val="483D8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ED5E4F-E5B6-832B-6837-DCF15F391101}"/>
                  </a:ext>
                </a:extLst>
              </p:cNvPr>
              <p:cNvSpPr/>
              <p:nvPr/>
            </p:nvSpPr>
            <p:spPr>
              <a:xfrm>
                <a:off x="5031372" y="4144293"/>
                <a:ext cx="572925" cy="87260"/>
              </a:xfrm>
              <a:prstGeom prst="rect">
                <a:avLst/>
              </a:prstGeom>
              <a:solidFill>
                <a:srgbClr val="483D8B"/>
              </a:solidFill>
              <a:ln>
                <a:solidFill>
                  <a:srgbClr val="483D8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F0DABF4-C93D-C8B2-D547-A8163622CEA5}"/>
                  </a:ext>
                </a:extLst>
              </p:cNvPr>
              <p:cNvSpPr/>
              <p:nvPr/>
            </p:nvSpPr>
            <p:spPr>
              <a:xfrm>
                <a:off x="5024461" y="5007054"/>
                <a:ext cx="436713" cy="87260"/>
              </a:xfrm>
              <a:prstGeom prst="rect">
                <a:avLst/>
              </a:prstGeom>
              <a:solidFill>
                <a:srgbClr val="483D8B"/>
              </a:solidFill>
              <a:ln>
                <a:solidFill>
                  <a:srgbClr val="483D8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11E65F-2BB4-E129-615A-34177DE6D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79" y="57616"/>
            <a:ext cx="11998458" cy="974635"/>
          </a:xfrm>
        </p:spPr>
        <p:txBody>
          <a:bodyPr>
            <a:noAutofit/>
          </a:bodyPr>
          <a:lstStyle/>
          <a:p>
            <a:r>
              <a:rPr lang="en-US" sz="3200"/>
              <a:t>We can identify parts of the landscape that are ‘</a:t>
            </a:r>
            <a:r>
              <a:rPr lang="en-US" sz="3200" err="1"/>
              <a:t>ledgey</a:t>
            </a:r>
            <a:r>
              <a:rPr lang="en-US" sz="3200"/>
              <a:t>’ and collapse these into a pseudo-stratigraphic column to identify prominent features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552D56-2BDC-66DD-DA94-B168DAE195C7}"/>
              </a:ext>
            </a:extLst>
          </p:cNvPr>
          <p:cNvGrpSpPr/>
          <p:nvPr/>
        </p:nvGrpSpPr>
        <p:grpSpPr>
          <a:xfrm>
            <a:off x="5224121" y="2297928"/>
            <a:ext cx="3239232" cy="2677504"/>
            <a:chOff x="1624878" y="2305878"/>
            <a:chExt cx="3239232" cy="26775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D0CCF8-A7A8-E9F6-4449-A71C1F006CDD}"/>
                </a:ext>
              </a:extLst>
            </p:cNvPr>
            <p:cNvSpPr/>
            <p:nvPr/>
          </p:nvSpPr>
          <p:spPr>
            <a:xfrm>
              <a:off x="2162755" y="2305878"/>
              <a:ext cx="1995777" cy="174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636209-A311-CEEC-2B6F-FCC209477D86}"/>
                </a:ext>
              </a:extLst>
            </p:cNvPr>
            <p:cNvSpPr/>
            <p:nvPr/>
          </p:nvSpPr>
          <p:spPr>
            <a:xfrm>
              <a:off x="1624878" y="3073468"/>
              <a:ext cx="2533654" cy="174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D7C20C-969B-B3D7-AF6A-DE9CEFE1628E}"/>
                </a:ext>
              </a:extLst>
            </p:cNvPr>
            <p:cNvSpPr/>
            <p:nvPr/>
          </p:nvSpPr>
          <p:spPr>
            <a:xfrm>
              <a:off x="2330456" y="3595081"/>
              <a:ext cx="2533654" cy="174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87E364-0CBB-2442-8811-345FAB552317}"/>
                </a:ext>
              </a:extLst>
            </p:cNvPr>
            <p:cNvSpPr/>
            <p:nvPr/>
          </p:nvSpPr>
          <p:spPr>
            <a:xfrm>
              <a:off x="2061437" y="3984693"/>
              <a:ext cx="2533654" cy="174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61B063-0D9D-77FE-A2B2-031BD33B833D}"/>
                </a:ext>
              </a:extLst>
            </p:cNvPr>
            <p:cNvSpPr/>
            <p:nvPr/>
          </p:nvSpPr>
          <p:spPr>
            <a:xfrm>
              <a:off x="2061437" y="4808453"/>
              <a:ext cx="2533654" cy="174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8C84B3-08F3-1A1F-EFDB-68E6E30D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3470" y="2396030"/>
            <a:ext cx="2714675" cy="3008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B619F6-65F4-1739-1B67-692B1F12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08614" y="2414239"/>
            <a:ext cx="2599925" cy="2890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783CAE-875B-82D4-96BD-D3495B3FC46B}"/>
              </a:ext>
            </a:extLst>
          </p:cNvPr>
          <p:cNvSpPr txBox="1"/>
          <p:nvPr/>
        </p:nvSpPr>
        <p:spPr>
          <a:xfrm>
            <a:off x="5773559" y="1681082"/>
            <a:ext cx="2533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Means of prominent</a:t>
            </a:r>
          </a:p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clusters of ledges</a:t>
            </a:r>
          </a:p>
        </p:txBody>
      </p:sp>
    </p:spTree>
    <p:extLst>
      <p:ext uri="{BB962C8B-B14F-4D97-AF65-F5344CB8AC3E}">
        <p14:creationId xmlns:p14="http://schemas.microsoft.com/office/powerpoint/2010/main" val="3547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1065</Words>
  <Application>Microsoft Office PowerPoint</Application>
  <PresentationFormat>Widescreen</PresentationFormat>
  <Paragraphs>165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Tahoma</vt:lpstr>
      <vt:lpstr>Times New Roman</vt:lpstr>
      <vt:lpstr>Verdana</vt:lpstr>
      <vt:lpstr>Office Theme</vt:lpstr>
      <vt:lpstr>PowerPoint Presentation</vt:lpstr>
      <vt:lpstr>Widely available lidar from 3DEP has transformed our ability to visualize geologic features on Earth’s surface. However, it can be time consuming to collate and process. </vt:lpstr>
      <vt:lpstr>PowerPoint Presentation</vt:lpstr>
      <vt:lpstr>These ‘tools’ are python code bases that can generally be run as stand-alone modules or used within familiar software packages. This tool fits surfaces and projects contacts.</vt:lpstr>
      <vt:lpstr>PowerPoint Presentation</vt:lpstr>
      <vt:lpstr>PowerPoint Presentation</vt:lpstr>
      <vt:lpstr>Around 15 feature-enhancing derivatives are currently available and more can be added based on interest. </vt:lpstr>
      <vt:lpstr>Can we read the barcode of hillslope form to recognize stratigraphic packages</vt:lpstr>
      <vt:lpstr>We can identify parts of the landscape that are ‘ledgey’ and collapse these into a pseudo-stratigraphic column to identify prominent features</vt:lpstr>
      <vt:lpstr>A set of tools in ArcPro make it easy to mask out ledged regions, march over large regions, and contour prominent ledges within regions</vt:lpstr>
      <vt:lpstr>Directed graphs allow us to formalize and scale relative age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Johnstone, Samuel A</dc:creator>
  <cp:lastModifiedBy>Johnstone, Samuel A</cp:lastModifiedBy>
  <cp:revision>3</cp:revision>
  <dcterms:created xsi:type="dcterms:W3CDTF">2022-12-06T17:30:56Z</dcterms:created>
  <dcterms:modified xsi:type="dcterms:W3CDTF">2024-05-16T13:34:17Z</dcterms:modified>
</cp:coreProperties>
</file>